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8" r:id="rId5"/>
    <p:sldId id="262" r:id="rId6"/>
    <p:sldId id="263" r:id="rId7"/>
    <p:sldId id="266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71195-EC10-4EC2-80B3-DC70F6643E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89AB4-7D2B-414F-9007-9073E6E840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2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64150-69F8-49D2-A4FD-21A24F59F0F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20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7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11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0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6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27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0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15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65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81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2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1EC4-0319-4284-A83A-34EB501998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36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A1EC4-0319-4284-A83A-34EB5019982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76294-E036-4006-BF39-0FC862486C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92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дзаголовок 2"/>
          <p:cNvSpPr txBox="1">
            <a:spLocks/>
          </p:cNvSpPr>
          <p:nvPr/>
        </p:nvSpPr>
        <p:spPr>
          <a:xfrm>
            <a:off x="539552" y="2132941"/>
            <a:ext cx="8151977" cy="1512167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ru-RU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103372" y="6126486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Алматы, 20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1100267" y="153576"/>
            <a:ext cx="7591262" cy="5312104"/>
            <a:chOff x="1225395" y="148625"/>
            <a:chExt cx="7591262" cy="5312102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1225395" y="5060617"/>
              <a:ext cx="715938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361950" y="148625"/>
              <a:ext cx="454707" cy="80094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386784" y="148625"/>
            <a:ext cx="7429875" cy="800943"/>
            <a:chOff x="1386782" y="148625"/>
            <a:chExt cx="7429875" cy="800943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386782" y="203609"/>
              <a:ext cx="715938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2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ОФ </a:t>
              </a:r>
              <a:r>
                <a:rPr lang="ru-RU" sz="22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«Фонд социальной поддержки «РЕВАНШ</a:t>
              </a:r>
              <a:r>
                <a:rPr lang="ru-RU" sz="22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»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361950" y="148625"/>
              <a:ext cx="454707" cy="800943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228184" y="4581128"/>
            <a:ext cx="2497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Кадырбаева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1F44ACF-0EDC-4148-9524-7B4DCC8ED138}"/>
              </a:ext>
            </a:extLst>
          </p:cNvPr>
          <p:cNvSpPr txBox="1"/>
          <p:nvPr/>
        </p:nvSpPr>
        <p:spPr>
          <a:xfrm>
            <a:off x="1386784" y="2551837"/>
            <a:ext cx="687286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Аналитический обзор НПА, по барьерам в доступе к имеющимся кризисным центрам среди женщин, живущих с ВИЧ и женщин,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употребляющих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ПАВ, переживших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бытовое насилие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="" xmlns:arto="http://schemas.microsoft.com/office/word/2006/arto" xmlns:lc="http://schemas.openxmlformats.org/drawingml/2006/lockedCanvas" id="{52C22831-B42E-445B-B822-4152E7993A4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476672"/>
            <a:ext cx="93610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5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8229600" cy="1080120"/>
          </a:xfrm>
        </p:spPr>
        <p:txBody>
          <a:bodyPr>
            <a:noAutofit/>
          </a:bodyPr>
          <a:lstStyle/>
          <a:p>
            <a:pPr lvl="0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1800" b="1" dirty="0"/>
              <a:t>Основными системными нарушениями прав человека у женщин ключевых групп населения - </a:t>
            </a:r>
            <a:r>
              <a:rPr lang="ru-RU" sz="1800" b="1" dirty="0" smtClean="0"/>
              <a:t>женщин, живущих с ВИЧ и женщин, </a:t>
            </a:r>
            <a:r>
              <a:rPr lang="ru-RU" sz="1800" b="1" dirty="0"/>
              <a:t>употребляющих </a:t>
            </a:r>
            <a:r>
              <a:rPr lang="ru-RU" sz="1800" b="1" dirty="0" smtClean="0"/>
              <a:t>наркотики являются</a:t>
            </a:r>
            <a:r>
              <a:rPr lang="ru-RU" sz="1800" b="1" dirty="0"/>
              <a:t>: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352928" cy="3672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1.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Лишение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родительских прав и опеки над детьми; принудительное лечение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	Отсутствие доступа к лечению наркозависимых, включая ОЗТ, для беременных женщин;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	Отсутствие доступа к качественной защите репродуктивного здоровья и услугам по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профилактике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тестированию и лечению ВИЧ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	Принуждение к аборту;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5.	Нарушение трудовых прав в связи с употреблением наркотиков или зависимости от наркотиков;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6.	Нарушение права на образование в связи с употреблением наркотиков или зависимостью;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7.	Отсутствие доступа к приютам (кризисным центрам и т.д.) и службам защиты в случае бытового насилия;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8.	Отсутствие доступа к юридическим услугам;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9.	Насилие со стороны полиции;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10.	Назначение наказания по преступлениям, связанным с наркотиками без учета гендерных вопросов.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="" xmlns:arto="http://schemas.microsoft.com/office/word/2006/arto" xmlns:lc="http://schemas.openxmlformats.org/drawingml/2006/lockedCanvas" id="{52C22831-B42E-445B-B822-4152E7993A4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476672"/>
            <a:ext cx="93610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5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264696" cy="576064"/>
          </a:xfrm>
        </p:spPr>
        <p:txBody>
          <a:bodyPr>
            <a:noAutofit/>
          </a:bodyPr>
          <a:lstStyle/>
          <a:p>
            <a:r>
              <a:rPr lang="ru-RU" sz="1600" b="1" dirty="0"/>
              <a:t>СПЕЦИФИЧЕСКИЕ ПОТРЕБНОСТИ,ОГРАНИЧЕНИЯ И БАРЬЕРЫ ДЛЯ ЖЕНЩИН,УПОТРЕБЛЯЮЩИХ НАРКОТИКИ В СИТУАЦИИ ГЕНДЕРНОГО НАСИЛИЯ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45638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1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1.Стигматизирующее отношение Общества к проблеме женской наркозависимости :                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Высокий уровень </a:t>
            </a:r>
            <a:r>
              <a:rPr lang="ru-RU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самостигматизации</a:t>
            </a:r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ЖУН;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Горячие линии не владеют специфической информацией о ЖУН;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Программы снижения вреда не имеют алгоритма реагирования на случаи гендерного насилия;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Неоказание помощи или оставление в ситуации опасности.</a:t>
            </a:r>
          </a:p>
          <a:p>
            <a:pPr marL="0" lvl="0" indent="0">
              <a:buNone/>
            </a:pPr>
            <a:r>
              <a:rPr lang="ru-RU" sz="14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Затрудненный доступ к услугам по обеспечению безопасности :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Структурное институциональное насилие к ЖУН со стороны правоохранительных, медицинских и социальных служб;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Запрет на пребывание ЖУН  в КЦ, включая назначенное врачом-наркологом лечение ОЗТ;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Множественная дискриминация в связи с наличием у нее хронических заболеваний (ВИЧ, вирусные гепатиты, туберкулез)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Риск изъятия у ЖУН несовершеннолетних детей и лишения ее родительских прав</a:t>
            </a:r>
            <a:endParaRPr lang="ru-RU" sz="2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="" xmlns:arto="http://schemas.microsoft.com/office/word/2006/arto" xmlns:lc="http://schemas.openxmlformats.org/drawingml/2006/lockedCanvas" id="{52C22831-B42E-445B-B822-4152E7993A4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476672"/>
            <a:ext cx="93610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97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87208" cy="792088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СПЕЦИФИЧЕСКИЕ ПОТРЕБНОСТИ,ОГРАНИЧЕНИЯ И БАРЬЕРЫ ДЛЯ ЖЕНЩИН,УПОТРЕБЛЯЮЩИХ НАРКОТИКИ В СИТУАЦИИ ГЕНДЕРНОГО НАСИЛИЯ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837" y="908720"/>
            <a:ext cx="8942659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 3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. Затрудненный доступ к административным услугам: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Сложности с восстановлением утерянных, украденных или испорченных документов;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Сложности с оформлением социальных выплат и выплат на детей.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      4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. Проблема доступа к психосоциальной помощи: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Психосоциальная помощь в рамках работы программ СВ не всегда доступна из-за отсутствия квалифицированного персонала и отсутствия финансирования;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Государственные и негосударственные учреждения проявляют стигматизирующее и дискриминирующее отношение к ЖУН.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endParaRPr lang="ru-RU" sz="1800" b="1" dirty="0"/>
          </a:p>
          <a:p>
            <a:pPr marL="0" indent="0">
              <a:buNone/>
            </a:pPr>
            <a:endParaRPr lang="ru-RU" sz="1800" dirty="0"/>
          </a:p>
          <a:p>
            <a:endParaRPr lang="ru-RU" sz="1800" dirty="0"/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endParaRPr lang="ru-RU" sz="1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="" xmlns:arto="http://schemas.microsoft.com/office/word/2006/arto" xmlns:lc="http://schemas.openxmlformats.org/drawingml/2006/lockedCanvas" id="{52C22831-B42E-445B-B822-4152E7993A4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238802"/>
            <a:ext cx="93610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78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571184" cy="576064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/>
            </a:r>
            <a:br>
              <a:rPr lang="ru-RU" sz="2400" b="1" dirty="0"/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БАРЬЕРЫ В ЗАКОНОДАТЕЛЬСТВЕ РК ПО СИСТЕМНЫМ НАРУШЕНИЯМ ПРАВ ЧЕЛОВЕКА ДЛЯ ЖЕНЩИН КЛЮЧЕВЫХ ГРУПП НАСЕЛЕНИЯ –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ЖУН/ЖЖВ 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83919"/>
            <a:ext cx="8712968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1. </a:t>
            </a:r>
            <a:r>
              <a:rPr lang="ru-RU" sz="1800" b="1" dirty="0" smtClean="0"/>
              <a:t>Лишение </a:t>
            </a:r>
            <a:r>
              <a:rPr lang="ru-RU" sz="1800" b="1" dirty="0"/>
              <a:t>родительских прав и опеки над детьми (женщина на ОЗТ</a:t>
            </a:r>
            <a:r>
              <a:rPr lang="ru-RU" sz="1800" b="1" dirty="0" smtClean="0"/>
              <a:t>) </a:t>
            </a:r>
            <a:r>
              <a:rPr lang="ru-RU" sz="1800" dirty="0" smtClean="0"/>
              <a:t>Кодекс </a:t>
            </a:r>
            <a:r>
              <a:rPr lang="ru-RU" sz="1800" dirty="0"/>
              <a:t>Республики Казахстан «О браке (супружестве) и семье» п.п.5) п.1, ст.75, гл.12 </a:t>
            </a:r>
            <a:r>
              <a:rPr lang="ru-RU" sz="1800" dirty="0" smtClean="0"/>
              <a:t> гласит: </a:t>
            </a:r>
            <a:r>
              <a:rPr lang="ru-RU" sz="1800" dirty="0"/>
              <a:t>п.1 «</a:t>
            </a:r>
            <a:r>
              <a:rPr lang="ru-RU" sz="1800" b="1" dirty="0"/>
              <a:t>Родители лишаются родительских прав</a:t>
            </a:r>
            <a:r>
              <a:rPr lang="ru-RU" sz="1800" dirty="0"/>
              <a:t>, если они:</a:t>
            </a:r>
          </a:p>
          <a:p>
            <a:pPr marL="0" indent="0">
              <a:buNone/>
            </a:pPr>
            <a:r>
              <a:rPr lang="ru-RU" sz="1800" dirty="0"/>
              <a:t>п</a:t>
            </a:r>
            <a:r>
              <a:rPr lang="ru-RU" sz="1800" dirty="0" smtClean="0"/>
              <a:t>.п.5</a:t>
            </a:r>
            <a:r>
              <a:rPr lang="ru-RU" sz="1800" dirty="0"/>
              <a:t>) злоупотребляют азартными играми, пари, спиртными напитками или </a:t>
            </a:r>
            <a:r>
              <a:rPr lang="ru-RU" sz="1800" b="1" dirty="0"/>
              <a:t>наркотическими средствами, психотропными веществами и (или) их аналогами.</a:t>
            </a:r>
            <a:endParaRPr lang="ru-RU" sz="1800" dirty="0"/>
          </a:p>
          <a:p>
            <a:pPr marL="0" indent="0">
              <a:buNone/>
            </a:pPr>
            <a:r>
              <a:rPr lang="ru-RU" sz="1800" i="1" dirty="0"/>
              <a:t>Таким образом, женщина, употребляющая наркотики, чаще всего не пользуется услугами ОЗТ, из-за страха лишиться родительских прав</a:t>
            </a:r>
            <a:r>
              <a:rPr lang="ru-RU" sz="1800" b="1" i="1" dirty="0"/>
              <a:t>.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 2. </a:t>
            </a:r>
            <a:r>
              <a:rPr lang="ru-RU" sz="1800" b="1" dirty="0"/>
              <a:t>Отсутствие доступа к приютам (кризисным центрам и т.д.) и службам защиты в случае бытового насилия</a:t>
            </a:r>
            <a:endParaRPr lang="ru-RU" sz="1800" b="1" dirty="0"/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Основным законодательным актом, регулирующим вопросы доступа к комплексным специальным социальным услугам для жертв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бытового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насилия является «Стандарт оказания специальных социальных услуг (далее по тексту - ССУ) жертвам бытового насилия» (Приказ Министра МЗ и СР РК от 21.12.2016 г.№1079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Ограничен доступ к гарантированному объему специальных-социальных услуг по поддержке в случае насилия в государственных кризисных центрах женщинам, употребляющим наркотики и женщинам, живущим с ВИЧ. Так как, согласно п.13 «Отказ в оказании услуг осуществляется при наличии у лиц:</a:t>
            </a: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1) психических заболеваний, сопровождающихся расстройствами поведения, опасными для самого больного и окружающих;</a:t>
            </a: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2) туберкулеза в активной стадии процесса,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инфекционных заболеваний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карантинных инфекций, заразных заболеваний кожи и волос;</a:t>
            </a: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3)  состояния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алкогольного, наркотического опьянения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»</a:t>
            </a:r>
          </a:p>
          <a:p>
            <a:pPr marL="0" indent="0">
              <a:buNone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="" xmlns:arto="http://schemas.microsoft.com/office/word/2006/arto" xmlns:lc="http://schemas.openxmlformats.org/drawingml/2006/lockedCanvas" id="{52C22831-B42E-445B-B822-4152E7993A4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238802"/>
            <a:ext cx="93610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1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095" y="224251"/>
            <a:ext cx="7848872" cy="634082"/>
          </a:xfrm>
        </p:spPr>
        <p:txBody>
          <a:bodyPr>
            <a:noAutofit/>
          </a:bodyPr>
          <a:lstStyle/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БАРЬЕРЫ В ЗАКОНОДАТЕЛЬСТВЕ РК ПО СИСТЕМНЫМ НАРУШЕНИЯМ ПРАВ ЧЕЛОВЕКА ДЛЯ ЖЕНЩИН КЛЮЧЕВЫХ ГРУПП НАСЕЛЕНИЯ –  ЖУН/ЖЖВ</a:t>
            </a:r>
            <a:endParaRPr lang="ru-RU" sz="1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6093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/>
              <a:t>    </a:t>
            </a:r>
          </a:p>
          <a:p>
            <a:pPr marL="0" indent="0">
              <a:buNone/>
            </a:pPr>
            <a:r>
              <a:rPr lang="ru-RU" sz="1200" i="1" dirty="0" err="1"/>
              <a:t>Справочно</a:t>
            </a:r>
            <a:r>
              <a:rPr lang="ru-RU" sz="1200" i="1" dirty="0"/>
              <a:t>: Согласно Приказа Министра МЗ РК от 21.12.2020 г.№ КР ДСМ-293/2020 «Об утверждении Правил осуществления ограничительных мероприятий, в том числе карантина и перечень инфекционных заболеваний при угрозе возникновения и распространения которых вводятся ограничительные мероприятия, в том числе карантин»</a:t>
            </a:r>
          </a:p>
          <a:p>
            <a:pPr marL="0" indent="0">
              <a:buNone/>
            </a:pPr>
            <a:r>
              <a:rPr lang="ru-RU" sz="1200" i="1" dirty="0"/>
              <a:t>- к инфекционным заболеваниям относится болезнь, вызванная вирусом иммунодефицита человека (</a:t>
            </a:r>
            <a:r>
              <a:rPr lang="ru-RU" sz="1200" i="1" dirty="0" smtClean="0"/>
              <a:t>ВИЧ)</a:t>
            </a:r>
            <a:endParaRPr lang="ru-RU" sz="1200" i="1" dirty="0"/>
          </a:p>
          <a:p>
            <a:pPr marL="0" indent="0" fontAlgn="base">
              <a:buNone/>
            </a:pPr>
            <a:r>
              <a:rPr lang="ru-RU" sz="1200" dirty="0"/>
              <a:t>Таким образом, у женщин из ключевых групп населения отмечаются проблемы с получением услуг в существующих кризисных центрах, предназначенных для помощи женщинам, пострадавшим от домашнего, либо другого насилия. Незнание путей передачи ВИЧ, высокий уровень стигмы в обществе и недостаточное количество мест в существующих Центрах становится причиной ограниченного доступа к данной услуге. женщины, имеющие любое инфекционное заболевание и женщины, употребляющие наркотики, не могут получать услуги кризисных центров для жертв насилия</a:t>
            </a:r>
            <a:endParaRPr lang="ru-RU" sz="1200" dirty="0"/>
          </a:p>
          <a:p>
            <a:pPr marL="0" indent="0">
              <a:buNone/>
            </a:pPr>
            <a:r>
              <a:rPr lang="ru-RU" sz="1200" b="1" dirty="0"/>
              <a:t>Рекомендации: </a:t>
            </a:r>
          </a:p>
          <a:p>
            <a:pPr marL="0" indent="0">
              <a:buNone/>
            </a:pPr>
            <a:r>
              <a:rPr lang="ru-RU" sz="1200" dirty="0"/>
              <a:t>В случае отказа в предоставлении услуг для женщин ключевых групп населения внести изменения в Закон «Об утверждении стандарта оказания специальных социальных услуг жертвам бытового насилия» (изменения на 21 декабря 2016) Приказа Министра здравоохранения и социального развития Республики Казахстан от 21 декабря 2016 года № 1079,</a:t>
            </a:r>
          </a:p>
          <a:p>
            <a:pPr marL="0" indent="0">
              <a:buNone/>
            </a:pPr>
            <a:r>
              <a:rPr lang="ru-RU" sz="1200" dirty="0" smtClean="0"/>
              <a:t>1)п.п.2</a:t>
            </a:r>
            <a:r>
              <a:rPr lang="ru-RU" sz="1200" dirty="0"/>
              <a:t>, пункта 13, главы 1 изложить в следующей редакции: «Отказ в оказании услуг осуществляется при наличии у лиц туберкулеза в активной стадии процесса, инфекционных заболеваний (за исключением заболеваний ВИЧ-инфекции и вирусного гепатита В, С), карантинных инфекций, заразных заболеваний кожи и волос.</a:t>
            </a:r>
          </a:p>
          <a:p>
            <a:pPr marL="0" indent="0">
              <a:buNone/>
            </a:pPr>
            <a:r>
              <a:rPr lang="ru-RU" sz="1200" dirty="0" smtClean="0"/>
              <a:t>2)в </a:t>
            </a:r>
            <a:r>
              <a:rPr lang="ru-RU" sz="1200" dirty="0"/>
              <a:t>п.2, главы 3 «Требования к объему предоставления специальных социальных услуг жертвам бытового насилия» добавить:</a:t>
            </a:r>
          </a:p>
          <a:p>
            <a:pPr marL="0" indent="0">
              <a:buNone/>
            </a:pPr>
            <a:r>
              <a:rPr lang="ru-RU" sz="1200" dirty="0"/>
              <a:t>-консультирование по вопросам диагностики и лечения женщин, живущих с ВИЧ и содействие в медицинском консультировании профильными специалистами</a:t>
            </a:r>
          </a:p>
          <a:p>
            <a:pPr marL="0" indent="0">
              <a:buNone/>
            </a:pPr>
            <a:r>
              <a:rPr lang="ru-RU" sz="1200" dirty="0"/>
              <a:t>-консультирование по вопросам наркотической зависимости, содействие в медицинском консультировании профильными специалистами</a:t>
            </a:r>
          </a:p>
          <a:p>
            <a:pPr marL="0" indent="0">
              <a:buNone/>
            </a:pPr>
            <a:r>
              <a:rPr lang="ru-RU" sz="1200" dirty="0"/>
              <a:t>-консультирование по вопросам СРЗ и внедрения гендерно-ориентированных услуг,   предусматривающих услуги по планированию семьи, сексуальному и репродуктивному здоровью.</a:t>
            </a:r>
          </a:p>
          <a:p>
            <a:pPr marL="0" indent="0">
              <a:buNone/>
            </a:pPr>
            <a:r>
              <a:rPr lang="ru-RU" sz="1200" dirty="0" smtClean="0"/>
              <a:t>3)предусмотреть </a:t>
            </a:r>
            <a:r>
              <a:rPr lang="ru-RU" sz="1200" dirty="0"/>
              <a:t>создание отделения в кризисных центрах для работы с наркозависимыми и ВИЧ-положительными женщинами, пережившими бытовое насилие, независимо от форм насилия.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b="1" dirty="0"/>
          </a:p>
          <a:p>
            <a:pPr marL="0" indent="0">
              <a:buNone/>
            </a:pPr>
            <a:endParaRPr lang="ru-RU" sz="1400" dirty="0"/>
          </a:p>
          <a:p>
            <a:endParaRPr lang="ru-RU" sz="1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="" xmlns:arto="http://schemas.microsoft.com/office/word/2006/arto" xmlns:lc="http://schemas.openxmlformats.org/drawingml/2006/lockedCanvas" id="{52C22831-B42E-445B-B822-4152E7993A4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238802"/>
            <a:ext cx="93610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199"/>
            <a:ext cx="7869560" cy="65250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ОБЩИЕ РЕКОМЕНДАЦИИ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i="1" dirty="0"/>
              <a:t>1.Пересмотреть Статью 118 Уголовного Кодекса РК от 03.07.2014 г., чтобы уменьшить стигму людей, живущих с ВИЧ и повышать эффективность их лечения; отменить норму, устанавливающую уголовную ответственность за риск заражения ВИЧ-инфекцией.</a:t>
            </a:r>
            <a:endParaRPr lang="ru-RU" sz="1400" dirty="0"/>
          </a:p>
          <a:p>
            <a:pPr marL="0" indent="0">
              <a:buNone/>
            </a:pPr>
            <a:r>
              <a:rPr lang="ru-RU" sz="1400" i="1" dirty="0"/>
              <a:t>2.</a:t>
            </a:r>
            <a:r>
              <a:rPr lang="ru-RU" sz="1400" dirty="0"/>
              <a:t> </a:t>
            </a:r>
            <a:r>
              <a:rPr lang="ru-RU" sz="1400" i="1" dirty="0"/>
              <a:t>внести изменения в Закон «Об утверждении стандарта оказания специальных социальных услуг жертвам бытового насилия» (изменения на 21 декабря 2016) Приказа Министра здравоохранения и социального развития Республики Казахстан от 21 декабря 2016 года № 1079: п.п.2, пункта 13, главы 1 изложить в следующей редакции: «Отказ в оказании услуг осуществляется при наличии у лиц туберкулеза в активной стадии процесса, инфекционных заболеваний (за исключением заболеваний ВИЧ-инфекции и вирусного гепатита В, С), карантинных инфекций, заразных заболеваний кожи и волос.</a:t>
            </a:r>
            <a:endParaRPr lang="ru-RU" sz="1400" dirty="0"/>
          </a:p>
          <a:p>
            <a:pPr marL="0" indent="0">
              <a:buNone/>
            </a:pPr>
            <a:r>
              <a:rPr lang="ru-RU" sz="1400" i="1" dirty="0"/>
              <a:t>3.Создать отделения в кризисных центрах для работы с наркозависимыми и ВИЧ-положительными женщинами, пережившими насилие, независимо от форм насилия.</a:t>
            </a:r>
            <a:endParaRPr lang="ru-RU" sz="1400" dirty="0"/>
          </a:p>
          <a:p>
            <a:pPr marL="0" indent="0">
              <a:buNone/>
            </a:pPr>
            <a:r>
              <a:rPr lang="ru-RU" sz="1400" i="1" dirty="0"/>
              <a:t>4.Открытие сети Центров комплексных услуг (медико-социальных, психологических, юридических и т.д.) для женщин, живущих с ВИЧ и других ключевых групп населения, наиболее пострадавших в период ЧС. (Бюджет МИО - государственный социальный заказ)</a:t>
            </a:r>
            <a:endParaRPr lang="ru-RU" sz="1400" dirty="0"/>
          </a:p>
          <a:p>
            <a:pPr marL="0" indent="0">
              <a:buNone/>
            </a:pPr>
            <a:r>
              <a:rPr lang="ru-RU" sz="1400" i="1" dirty="0"/>
              <a:t>5.Мобилизовать усилия государства по расширению сети кризисных центров и других служб экстренной помощи женщинам, пережившим бытовое насилие, гарантировать адекватное государственное финансирование для этих учреждений.</a:t>
            </a:r>
            <a:endParaRPr lang="ru-RU" sz="1400" dirty="0"/>
          </a:p>
          <a:p>
            <a:pPr marL="0" indent="0">
              <a:buNone/>
            </a:pPr>
            <a:r>
              <a:rPr lang="ru-RU" sz="1400" i="1" dirty="0"/>
              <a:t>6.Обеспечить систематическое обучение с привлечением ресурсов НПО для специалистов кризисных центров по особенностям работы и консультирования женщин их </a:t>
            </a:r>
            <a:r>
              <a:rPr lang="ru-RU" sz="1400" i="1" dirty="0" err="1"/>
              <a:t>маргинализированных</a:t>
            </a:r>
            <a:r>
              <a:rPr lang="ru-RU" sz="1400" i="1" dirty="0"/>
              <a:t> групп, подвергшихся множественной дискриминации и насилию.</a:t>
            </a:r>
            <a:endParaRPr lang="ru-RU" sz="1400" dirty="0"/>
          </a:p>
          <a:p>
            <a:pPr marL="0" indent="0">
              <a:buNone/>
            </a:pPr>
            <a:r>
              <a:rPr lang="ru-RU" sz="1400" i="1" dirty="0" smtClean="0"/>
              <a:t> 7.Разработать </a:t>
            </a:r>
            <a:r>
              <a:rPr lang="ru-RU" sz="1400" i="1" dirty="0"/>
              <a:t>и принять политику </a:t>
            </a:r>
            <a:r>
              <a:rPr lang="ru-RU" sz="1400" i="1" dirty="0" err="1"/>
              <a:t>гуманизации</a:t>
            </a:r>
            <a:r>
              <a:rPr lang="ru-RU" sz="1400" i="1" dirty="0"/>
              <a:t> в отношении потребителей наркотиков, законов и практик, основанных на уважении прав человека, которые обеспечат защиту и исключат любую дискриминацию и насилие в отношении женщин</a:t>
            </a:r>
            <a:r>
              <a:rPr lang="ru-RU" sz="1600" i="1" dirty="0"/>
              <a:t>.</a:t>
            </a:r>
            <a:endParaRPr lang="ru-RU" sz="1600" dirty="0"/>
          </a:p>
          <a:p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="" xmlns:arto="http://schemas.microsoft.com/office/word/2006/arto" xmlns:lc="http://schemas.openxmlformats.org/drawingml/2006/lockedCanvas" id="{52C22831-B42E-445B-B822-4152E7993A4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238802"/>
            <a:ext cx="93610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0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0681"/>
            <a:ext cx="7499176" cy="56650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ОБЩИЕ РЕКОМЕНДАЦИИ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837" y="980728"/>
            <a:ext cx="8942659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i="1" dirty="0"/>
              <a:t>8</a:t>
            </a:r>
            <a:r>
              <a:rPr lang="ru-RU" sz="1400" i="1" dirty="0" smtClean="0"/>
              <a:t>.Активно </a:t>
            </a:r>
            <a:r>
              <a:rPr lang="ru-RU" sz="1400" i="1" dirty="0"/>
              <a:t>расследовать случаи насилия и любых незаконных действий, совершенных сотрудниками правоохранительных органов против женщин, употребляющих наркотики, и пациентов опиоидной заместительной терапии; секс-работниц, в том числе случаев, зарегистрированных и сообщенных общественными организациями, представляющими маргинальных женщин.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9</a:t>
            </a:r>
            <a:r>
              <a:rPr lang="ru-RU" sz="1400" i="1" dirty="0" smtClean="0"/>
              <a:t>.Интегрировать </a:t>
            </a:r>
            <a:r>
              <a:rPr lang="ru-RU" sz="1400" i="1" dirty="0"/>
              <a:t>выдаче ОЗТ на базе родильных домов, чтобы гарантировать непрерывность наркологического лечения и послеродового наблюдения и ухода для женщин, употребляющих наркотики, а также доступ по профилактике вертикальной трансмиссии у тех из них, кто живет с ВИЧ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i="1" dirty="0" smtClean="0"/>
              <a:t>10. </a:t>
            </a:r>
            <a:r>
              <a:rPr lang="ru-RU" sz="1400" i="1" dirty="0"/>
              <a:t>Учреждениям, предоставляющим лечение по </a:t>
            </a:r>
            <a:r>
              <a:rPr lang="ru-RU" sz="1400" i="1" dirty="0" smtClean="0"/>
              <a:t>наркозависимости: </a:t>
            </a:r>
            <a:endParaRPr lang="ru-RU" sz="1400" i="1" dirty="0"/>
          </a:p>
          <a:p>
            <a:r>
              <a:rPr lang="ru-RU" sz="1400" dirty="0"/>
              <a:t> </a:t>
            </a:r>
            <a:r>
              <a:rPr lang="ru-RU" sz="1400" i="1" dirty="0"/>
              <a:t>Снизить ограничения доступности лечения для женщин. Обеспечить предоставление наркологическими клиниками палат и отдельных койко-мест для женщин, создать условия, позволяющие брать детей с собой на лечение, а также отменить запрет на лечение определенных категорий женщин: бездомных, жертв бытового насилия и тех, чьи половые партнеры продолжают употреблять наркотики</a:t>
            </a:r>
            <a:endParaRPr lang="ru-RU" sz="1400" dirty="0"/>
          </a:p>
          <a:p>
            <a:pPr lvl="0"/>
            <a:r>
              <a:rPr lang="ru-RU" sz="1400" i="1" dirty="0"/>
              <a:t>Обеспечить доступность терапии </a:t>
            </a:r>
            <a:r>
              <a:rPr lang="ru-RU" sz="1400" i="1" dirty="0" err="1"/>
              <a:t>метадоном</a:t>
            </a:r>
            <a:r>
              <a:rPr lang="ru-RU" sz="1400" i="1" dirty="0"/>
              <a:t> для беременных женщин и в родильных отделениях. Отсутствие этого эффективного безопасного лекарственного препарата вынуждает женщин избегать наблюдение беременности или оставлять детей в родильных отделениях, а также подвергает женщин и их детей риску, связанному с абстиненцией в период беременности.</a:t>
            </a:r>
            <a:endParaRPr lang="ru-RU" sz="1400" dirty="0"/>
          </a:p>
          <a:p>
            <a:pPr lvl="0"/>
            <a:r>
              <a:rPr lang="ru-RU" sz="1400" i="1" dirty="0"/>
              <a:t>Предоставить или обеспечить снабжение тубдиспансеров и СПИД центров </a:t>
            </a:r>
            <a:r>
              <a:rPr lang="ru-RU" sz="1400" i="1" dirty="0" err="1"/>
              <a:t>метадоном</a:t>
            </a:r>
            <a:r>
              <a:rPr lang="ru-RU" sz="1400" i="1" dirty="0"/>
              <a:t> или </a:t>
            </a:r>
            <a:r>
              <a:rPr lang="ru-RU" sz="1400" i="1" dirty="0" err="1"/>
              <a:t>бупренорфином</a:t>
            </a:r>
            <a:r>
              <a:rPr lang="ru-RU" sz="1400" i="1" dirty="0"/>
              <a:t>. Комплексное лечение снижает препятствия, улучшает показатели сложных режимов лечения, а также может повысить удовлетворенность лечением пациентов и лечащих учреждений.</a:t>
            </a:r>
            <a:endParaRPr lang="ru-RU" sz="1400" dirty="0"/>
          </a:p>
          <a:p>
            <a:endParaRPr lang="ru-RU" sz="1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="" xmlns:arto="http://schemas.microsoft.com/office/word/2006/arto" xmlns:lc="http://schemas.openxmlformats.org/drawingml/2006/lockedCanvas" id="{52C22831-B42E-445B-B822-4152E7993A4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238802"/>
            <a:ext cx="936104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096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1217</Words>
  <Application>Microsoft Office PowerPoint</Application>
  <PresentationFormat>Экран (4:3)</PresentationFormat>
  <Paragraphs>83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  Основными системными нарушениями прав человека у женщин ключевых групп населения - женщин, живущих с ВИЧ и женщин, употребляющих наркотики являются:   </vt:lpstr>
      <vt:lpstr>СПЕЦИФИЧЕСКИЕ ПОТРЕБНОСТИ,ОГРАНИЧЕНИЯ И БАРЬЕРЫ ДЛЯ ЖЕНЩИН,УПОТРЕБЛЯЮЩИХ НАРКОТИКИ В СИТУАЦИИ ГЕНДЕРНОГО НАСИЛИЯ</vt:lpstr>
      <vt:lpstr>СПЕЦИФИЧЕСКИЕ ПОТРЕБНОСТИ,ОГРАНИЧЕНИЯ И БАРЬЕРЫ ДЛЯ ЖЕНЩИН,УПОТРЕБЛЯЮЩИХ НАРКОТИКИ В СИТУАЦИИ ГЕНДЕРНОГО НАСИЛИЯ</vt:lpstr>
      <vt:lpstr> БАРЬЕРЫ В ЗАКОНОДАТЕЛЬСТВЕ РК ПО СИСТЕМНЫМ НАРУШЕНИЯМ ПРАВ ЧЕЛОВЕКА ДЛЯ ЖЕНЩИН КЛЮЧЕВЫХ ГРУПП НАСЕЛЕНИЯ –  ЖУН/ЖЖВ  </vt:lpstr>
      <vt:lpstr>БАРЬЕРЫ В ЗАКОНОДАТЕЛЬСТВЕ РК ПО СИСТЕМНЫМ НАРУШЕНИЯМ ПРАВ ЧЕЛОВЕКА ДЛЯ ЖЕНЩИН КЛЮЧЕВЫХ ГРУПП НАСЕЛЕНИЯ –  ЖУН/ЖЖВ</vt:lpstr>
      <vt:lpstr>ОБЩИЕ РЕКОМЕНДАЦИИ</vt:lpstr>
      <vt:lpstr>ОБЩИЕ РЕКОМЕНДАЦИИ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Secretary Secretary</dc:creator>
  <cp:lastModifiedBy>Жанна</cp:lastModifiedBy>
  <cp:revision>45</cp:revision>
  <dcterms:created xsi:type="dcterms:W3CDTF">2020-08-26T05:09:38Z</dcterms:created>
  <dcterms:modified xsi:type="dcterms:W3CDTF">2022-03-28T13:20:43Z</dcterms:modified>
</cp:coreProperties>
</file>