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aleway"/>
      <p:regular r:id="rId20"/>
      <p:bold r:id="rId21"/>
      <p:italic r:id="rId22"/>
      <p:boldItalic r:id="rId23"/>
    </p:embeddedFont>
    <p:embeddedFont>
      <p:font typeface="Lato"/>
      <p:regular r:id="rId24"/>
      <p:bold r:id="rId25"/>
      <p:italic r:id="rId26"/>
      <p:boldItalic r:id="rId27"/>
    </p:embeddedFont>
    <p:embeddedFont>
      <p:font typeface="Comfortaa Medium"/>
      <p:regular r:id="rId28"/>
      <p:bold r:id="rId29"/>
    </p:embeddedFont>
    <p:embeddedFont>
      <p:font typeface="Comfortaa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regular.fntdata"/><Relationship Id="rId22" Type="http://schemas.openxmlformats.org/officeDocument/2006/relationships/font" Target="fonts/Raleway-italic.fntdata"/><Relationship Id="rId21" Type="http://schemas.openxmlformats.org/officeDocument/2006/relationships/font" Target="fonts/Raleway-bold.fntdata"/><Relationship Id="rId24" Type="http://schemas.openxmlformats.org/officeDocument/2006/relationships/font" Target="fonts/Lato-regular.fntdata"/><Relationship Id="rId23" Type="http://schemas.openxmlformats.org/officeDocument/2006/relationships/font" Target="fonts/Raleway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8" Type="http://schemas.openxmlformats.org/officeDocument/2006/relationships/font" Target="fonts/ComfortaaMedium-regular.fntdata"/><Relationship Id="rId27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omfortaa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omfortaa-bold.fntdata"/><Relationship Id="rId30" Type="http://schemas.openxmlformats.org/officeDocument/2006/relationships/font" Target="fonts/Comfortaa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2fb93e219e_3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2fb93e219e_3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2fb93e219e_3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2fb93e219e_3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2fb93e219e_5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2fb93e219e_5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2fb93e219e_5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2fb93e219e_5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2fb93e219e_5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2fb93e219e_5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2fb93e219e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2fb93e219e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2fb93e219e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2fb93e219e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2fb93e219e_5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2fb93e219e_5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2fb93e219e_5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2fb93e219e_5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fb93e219e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2fb93e219e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2fb93e219e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2fb93e219e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2fb93e219e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2fb93e219e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2fb93e219e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2fb93e219e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71675" y="477525"/>
            <a:ext cx="6883200" cy="23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ru" sz="23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Проблемы взаимосвязи кризисных центров с государственным сектором, барьеры и возможные пути решения</a:t>
            </a:r>
            <a:endParaRPr b="0" sz="6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300875" y="1873850"/>
            <a:ext cx="3353400" cy="26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Comfortaa Medium"/>
                <a:ea typeface="Comfortaa Medium"/>
                <a:cs typeface="Comfortaa Medium"/>
                <a:sym typeface="Comfortaa Medium"/>
              </a:rPr>
              <a:t>Омурдинова Салтанат</a:t>
            </a:r>
            <a:endParaRPr sz="2200"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Comfortaa Medium"/>
                <a:ea typeface="Comfortaa Medium"/>
                <a:cs typeface="Comfortaa Medium"/>
                <a:sym typeface="Comfortaa Medium"/>
              </a:rPr>
              <a:t>Врач</a:t>
            </a:r>
            <a:endParaRPr sz="2200"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Comfortaa Medium"/>
                <a:ea typeface="Comfortaa Medium"/>
                <a:cs typeface="Comfortaa Medium"/>
                <a:sym typeface="Comfortaa Medium"/>
              </a:rPr>
              <a:t>Республиканский центр психиатрии и наркологии МЗ КР</a:t>
            </a:r>
            <a:endParaRPr sz="2200"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1425" y="1737896"/>
            <a:ext cx="5304401" cy="298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idx="4294967295" type="body"/>
          </p:nvPr>
        </p:nvSpPr>
        <p:spPr>
          <a:xfrm>
            <a:off x="89375" y="499250"/>
            <a:ext cx="8919900" cy="41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ru" sz="1350">
                <a:solidFill>
                  <a:srgbClr val="FF7F66"/>
                </a:solidFill>
                <a:latin typeface="Comfortaa"/>
                <a:ea typeface="Comfortaa"/>
                <a:cs typeface="Comfortaa"/>
                <a:sym typeface="Comfortaa"/>
              </a:rPr>
              <a:t>1. ДИССОЦИАЦИЯ</a:t>
            </a:r>
            <a:endParaRPr b="1" sz="1350">
              <a:solidFill>
                <a:srgbClr val="FF7F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262626"/>
                </a:solidFill>
                <a:latin typeface="Comfortaa"/>
                <a:ea typeface="Comfortaa"/>
                <a:cs typeface="Comfortaa"/>
                <a:sym typeface="Comfortaa"/>
              </a:rPr>
              <a:t>Ощущение отчужденности от самого себя — наверное, самый распространенный защитный механизм, с помощью которого психика пытается оградить себя от травмы, вызванной сексуальным насилием. Разум словно сбегает из тела в ситуациях экстремального стресса, ощущения бессилия, сильной боли и страданий.</a:t>
            </a:r>
            <a:endParaRPr b="1" sz="1200">
              <a:solidFill>
                <a:srgbClr val="26262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81481"/>
              <a:buFont typeface="Arial"/>
              <a:buNone/>
            </a:pPr>
            <a:r>
              <a:rPr b="1" lang="ru" sz="1350">
                <a:solidFill>
                  <a:srgbClr val="FF7F66"/>
                </a:solidFill>
                <a:latin typeface="Comfortaa"/>
                <a:ea typeface="Comfortaa"/>
                <a:cs typeface="Comfortaa"/>
                <a:sym typeface="Comfortaa"/>
              </a:rPr>
              <a:t>2. САМОПОВРЕЖДЕНИЕ</a:t>
            </a:r>
            <a:endParaRPr b="1" sz="1350">
              <a:solidFill>
                <a:srgbClr val="FF7F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262626"/>
                </a:solidFill>
                <a:latin typeface="Comfortaa"/>
                <a:ea typeface="Comfortaa"/>
                <a:cs typeface="Comfortaa"/>
                <a:sym typeface="Comfortaa"/>
              </a:rPr>
              <a:t>Люди, пережившие тяжелую травму, причиняют себе физический вред, пытаясь справиться с мучающей их эмоциональной и психологической болью. Как показывают исследования, порезы приводят к выбросу эндорфинов, дающих временное ощущение покоя и умиротворения.</a:t>
            </a:r>
            <a:endParaRPr b="1" sz="1200">
              <a:solidFill>
                <a:srgbClr val="26262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81481"/>
              <a:buFont typeface="Arial"/>
              <a:buNone/>
            </a:pPr>
            <a:r>
              <a:rPr b="1" lang="ru" sz="1350">
                <a:solidFill>
                  <a:srgbClr val="FF7F66"/>
                </a:solidFill>
                <a:latin typeface="Comfortaa"/>
                <a:ea typeface="Comfortaa"/>
                <a:cs typeface="Comfortaa"/>
                <a:sym typeface="Comfortaa"/>
              </a:rPr>
              <a:t>3. ТРЕВОГА И СТРАХ</a:t>
            </a:r>
            <a:endParaRPr b="1" sz="1350">
              <a:solidFill>
                <a:srgbClr val="FF7F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262626"/>
                </a:solidFill>
                <a:latin typeface="Comfortaa"/>
                <a:ea typeface="Comfortaa"/>
                <a:cs typeface="Comfortaa"/>
                <a:sym typeface="Comfortaa"/>
              </a:rPr>
              <a:t>У переживших сексуальное насилие система реакции организма на стресс часто чересчур активна. Это проявляется в сильнейших приступах страха, социальной фобии, панических атаках. Организм словно постоянно находится настороже и не может расслабиться.</a:t>
            </a:r>
            <a:endParaRPr b="1" sz="1200">
              <a:solidFill>
                <a:srgbClr val="26262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81481"/>
              <a:buFont typeface="Arial"/>
              <a:buNone/>
            </a:pPr>
            <a:r>
              <a:rPr b="1" lang="ru" sz="1350">
                <a:solidFill>
                  <a:srgbClr val="FF7F66"/>
                </a:solidFill>
                <a:latin typeface="Comfortaa"/>
                <a:ea typeface="Comfortaa"/>
                <a:cs typeface="Comfortaa"/>
                <a:sym typeface="Comfortaa"/>
              </a:rPr>
              <a:t>4. КОШМАРЫ</a:t>
            </a:r>
            <a:endParaRPr b="1" sz="1350">
              <a:solidFill>
                <a:srgbClr val="FF7F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262626"/>
                </a:solidFill>
                <a:latin typeface="Comfortaa"/>
                <a:ea typeface="Comfortaa"/>
                <a:cs typeface="Comfortaa"/>
                <a:sym typeface="Comfortaa"/>
              </a:rPr>
              <a:t>Жертв насилия, так же как и ветеранов войн, мучают навязчивые болезненные воспоминания и ночные кошмары.</a:t>
            </a:r>
            <a:endParaRPr b="1" sz="1200">
              <a:solidFill>
                <a:srgbClr val="26262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81481"/>
              <a:buFont typeface="Arial"/>
              <a:buNone/>
            </a:pPr>
            <a:r>
              <a:rPr b="1" lang="ru" sz="1350">
                <a:solidFill>
                  <a:srgbClr val="FF7F66"/>
                </a:solidFill>
                <a:latin typeface="Comfortaa"/>
                <a:ea typeface="Comfortaa"/>
                <a:cs typeface="Comfortaa"/>
                <a:sym typeface="Comfortaa"/>
              </a:rPr>
              <a:t>5. АЛКОГОЛИЗМ И НАРКОМАНИЯ</a:t>
            </a:r>
            <a:endParaRPr b="1" sz="1350">
              <a:solidFill>
                <a:srgbClr val="FF7F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262626"/>
                </a:solidFill>
                <a:latin typeface="Comfortaa"/>
                <a:ea typeface="Comfortaa"/>
                <a:cs typeface="Comfortaa"/>
                <a:sym typeface="Comfortaa"/>
              </a:rPr>
              <a:t>Пережившие тяжелые психические травмы люди часто пытаются найти утешение в алкоголе и наркотиках. Эксперименты с наркотиками в подростковом возрасте нельзя считать нормальными, особенно если подросток знает о возможных последствиях.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idx="4294967295" type="body"/>
          </p:nvPr>
        </p:nvSpPr>
        <p:spPr>
          <a:xfrm>
            <a:off x="277025" y="175450"/>
            <a:ext cx="8735700" cy="43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770"/>
              <a:buNone/>
            </a:pPr>
            <a:r>
              <a:rPr b="1" lang="ru" sz="1045">
                <a:solidFill>
                  <a:srgbClr val="FF7F66"/>
                </a:solidFill>
                <a:latin typeface="Comfortaa"/>
                <a:ea typeface="Comfortaa"/>
                <a:cs typeface="Comfortaa"/>
                <a:sym typeface="Comfortaa"/>
              </a:rPr>
              <a:t>6. ГИПЕРСЕКСУАЛЬНОСТЬ</a:t>
            </a:r>
            <a:endParaRPr b="1" sz="1045">
              <a:solidFill>
                <a:srgbClr val="FF7F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770"/>
              <a:buFont typeface="Arial"/>
              <a:buNone/>
            </a:pPr>
            <a:r>
              <a:rPr b="1" lang="ru" sz="939">
                <a:solidFill>
                  <a:srgbClr val="262626"/>
                </a:solidFill>
                <a:latin typeface="Comfortaa"/>
                <a:ea typeface="Comfortaa"/>
                <a:cs typeface="Comfortaa"/>
                <a:sym typeface="Comfortaa"/>
              </a:rPr>
              <a:t>Это типичная реакция на ранний и травмирующий сексуальный опыт. Если ребенок очень рано начинает регулярно мастурбировать, проявлять сексуальный интерес (в играх или в жизни), чаще всего это признак того, что он был свидетелем или участником каких-то сексуальных действий взрослых.</a:t>
            </a:r>
            <a:endParaRPr b="1" sz="939">
              <a:solidFill>
                <a:srgbClr val="26262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770"/>
              <a:buNone/>
            </a:pPr>
            <a:r>
              <a:rPr b="1" lang="ru" sz="939">
                <a:solidFill>
                  <a:srgbClr val="262626"/>
                </a:solidFill>
                <a:latin typeface="Comfortaa"/>
                <a:ea typeface="Comfortaa"/>
                <a:cs typeface="Comfortaa"/>
                <a:sym typeface="Comfortaa"/>
              </a:rPr>
              <a:t>В юношеском и во взрослом возрасте гиперсексуальность может проявляться в беспорядочных половых связях, занятиях проституцией, съемках в порнографических фильмах.</a:t>
            </a:r>
            <a:endParaRPr b="1" sz="939">
              <a:solidFill>
                <a:srgbClr val="26262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770"/>
              <a:buFont typeface="Arial"/>
              <a:buNone/>
            </a:pPr>
            <a:r>
              <a:rPr b="1" lang="ru" sz="1045">
                <a:solidFill>
                  <a:srgbClr val="FF7F66"/>
                </a:solidFill>
                <a:latin typeface="Comfortaa"/>
                <a:ea typeface="Comfortaa"/>
                <a:cs typeface="Comfortaa"/>
                <a:sym typeface="Comfortaa"/>
              </a:rPr>
              <a:t>7. ПСИХОТИЧЕСКИЕ ПРОЯВЛЕНИЯ</a:t>
            </a:r>
            <a:endParaRPr b="1" sz="1045">
              <a:solidFill>
                <a:srgbClr val="FF7F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770"/>
              <a:buFont typeface="Arial"/>
              <a:buNone/>
            </a:pPr>
            <a:r>
              <a:rPr b="1" lang="ru" sz="939">
                <a:solidFill>
                  <a:srgbClr val="262626"/>
                </a:solidFill>
                <a:latin typeface="Comfortaa"/>
                <a:ea typeface="Comfortaa"/>
                <a:cs typeface="Comfortaa"/>
                <a:sym typeface="Comfortaa"/>
              </a:rPr>
              <a:t>У переживших сексуальное насилие в детстве нередко возникает паранойя, возможны галлюцинации и кратковременные психозы.</a:t>
            </a:r>
            <a:endParaRPr b="1" sz="939">
              <a:solidFill>
                <a:srgbClr val="26262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770"/>
              <a:buFont typeface="Arial"/>
              <a:buNone/>
            </a:pPr>
            <a:r>
              <a:rPr b="1" lang="ru" sz="1045">
                <a:solidFill>
                  <a:srgbClr val="FF7F66"/>
                </a:solidFill>
                <a:latin typeface="Comfortaa"/>
                <a:ea typeface="Comfortaa"/>
                <a:cs typeface="Comfortaa"/>
                <a:sym typeface="Comfortaa"/>
              </a:rPr>
              <a:t>8. ПЕРЕПАДЫ НАСТРОЕНИЯ, ВСПЫШКИ ГНЕВА, РАЗДРАЖИТЕЛЬНОСТЬ</a:t>
            </a:r>
            <a:endParaRPr b="1" sz="1045">
              <a:solidFill>
                <a:srgbClr val="FF7F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770"/>
              <a:buFont typeface="Arial"/>
              <a:buNone/>
            </a:pPr>
            <a:r>
              <a:rPr b="1" lang="ru" sz="939">
                <a:solidFill>
                  <a:srgbClr val="262626"/>
                </a:solidFill>
                <a:latin typeface="Comfortaa"/>
                <a:ea typeface="Comfortaa"/>
                <a:cs typeface="Comfortaa"/>
                <a:sym typeface="Comfortaa"/>
              </a:rPr>
              <a:t>Детям часто трудно выразить свои чувства словами, поэтому они проявляют их через действия. Иногда так ведут себя и взрослые. Люди, пережившие тяжелые психические травмы, часто страдают от перепадов настроения, раздражительности и нарушений в работе мозга, которые могут приводить к депрессии, мании, тревоге и вспышкам гнева.</a:t>
            </a:r>
            <a:endParaRPr b="1" sz="939">
              <a:solidFill>
                <a:srgbClr val="26262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770"/>
              <a:buFont typeface="Arial"/>
              <a:buNone/>
            </a:pPr>
            <a:r>
              <a:rPr b="1" lang="ru" sz="1045">
                <a:solidFill>
                  <a:srgbClr val="FF7F66"/>
                </a:solidFill>
                <a:latin typeface="Comfortaa"/>
                <a:ea typeface="Comfortaa"/>
                <a:cs typeface="Comfortaa"/>
                <a:sym typeface="Comfortaa"/>
              </a:rPr>
              <a:t>9. ПРОБЛЕМЫ В ОТНОШЕНИЯХ, ТРУДНОСТИ В ПОДДЕРЖАНИИ ДОЛГОВРЕМЕННЫХ ОТНОШЕНИЙ</a:t>
            </a:r>
            <a:endParaRPr b="1" sz="1045">
              <a:solidFill>
                <a:srgbClr val="FF7F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770"/>
              <a:buFont typeface="Arial"/>
              <a:buNone/>
            </a:pPr>
            <a:r>
              <a:rPr b="1" lang="ru" sz="939">
                <a:solidFill>
                  <a:srgbClr val="262626"/>
                </a:solidFill>
                <a:latin typeface="Comfortaa"/>
                <a:ea typeface="Comfortaa"/>
                <a:cs typeface="Comfortaa"/>
                <a:sym typeface="Comfortaa"/>
              </a:rPr>
              <a:t>Жертвы домогательств часто перестают доверять другим, начинают опасаться людей, поэтому им трудно поддерживать долговременные отношения, основанные на взаимном доверии.</a:t>
            </a:r>
            <a:endParaRPr b="1" sz="939">
              <a:solidFill>
                <a:srgbClr val="26262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770"/>
              <a:buFont typeface="Arial"/>
              <a:buNone/>
            </a:pPr>
            <a:r>
              <a:rPr b="1" lang="ru" sz="1045">
                <a:solidFill>
                  <a:srgbClr val="FF7F66"/>
                </a:solidFill>
                <a:latin typeface="Comfortaa"/>
                <a:ea typeface="Comfortaa"/>
                <a:cs typeface="Comfortaa"/>
                <a:sym typeface="Comfortaa"/>
              </a:rPr>
              <a:t>10. РЕГРЕССИЯ</a:t>
            </a:r>
            <a:endParaRPr b="1" sz="1045">
              <a:solidFill>
                <a:srgbClr val="FF7F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770"/>
              <a:buFont typeface="Arial"/>
              <a:buNone/>
            </a:pPr>
            <a:r>
              <a:rPr b="1" lang="ru" sz="939">
                <a:solidFill>
                  <a:srgbClr val="262626"/>
                </a:solidFill>
                <a:latin typeface="Comfortaa"/>
                <a:ea typeface="Comfortaa"/>
                <a:cs typeface="Comfortaa"/>
                <a:sym typeface="Comfortaa"/>
              </a:rPr>
              <a:t>Энурез (ночное мочеиспускание в постель) и энкопрез (непроизвольная дефекация) у ребенка, которого приучили к горшку, внезапные и необъяснимые истерики или вспышки гнева, необычная импульсивность или навязчивая потребность во внимании и другие резкие перемены в поведении часто могут быть признаком того, что случилось нечто ужасное.</a:t>
            </a:r>
            <a:endParaRPr b="1" sz="939">
              <a:solidFill>
                <a:srgbClr val="26262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770"/>
              <a:buFont typeface="Arial"/>
              <a:buNone/>
            </a:pPr>
            <a:r>
              <a:rPr b="1" lang="ru" sz="1045">
                <a:solidFill>
                  <a:srgbClr val="FF7F66"/>
                </a:solidFill>
                <a:latin typeface="Comfortaa"/>
                <a:ea typeface="Comfortaa"/>
                <a:cs typeface="Comfortaa"/>
                <a:sym typeface="Comfortaa"/>
              </a:rPr>
              <a:t>11. ФИЗИОЛОГИЧЕСКИЕ, ПСИХОСОМАТИЧЕСКИЕ И АУТОИММУННЫЕ РАССТРОЙСТВА</a:t>
            </a:r>
            <a:endParaRPr b="1" sz="1045">
              <a:solidFill>
                <a:srgbClr val="FF7F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770"/>
              <a:buNone/>
            </a:pPr>
            <a:r>
              <a:rPr b="1" lang="ru" sz="939">
                <a:solidFill>
                  <a:srgbClr val="262626"/>
                </a:solidFill>
                <a:latin typeface="Comfortaa"/>
                <a:ea typeface="Comfortaa"/>
                <a:cs typeface="Comfortaa"/>
                <a:sym typeface="Comfortaa"/>
              </a:rPr>
              <a:t>Многие врачи и психотерапевты писали о том, что воспоминания о травме словно хранятся в нашем теле, поскольку разум отталкивает их. В психоанализе они называются бессознательными, поскольку они зачастую проявляются незаметно для самого человека. Когда случается немыслимое, разум спасается, используя тело для выражения переживаний, которые нельзя выразить словами.</a:t>
            </a:r>
            <a:endParaRPr b="1" sz="136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>
            <p:ph type="title"/>
          </p:nvPr>
        </p:nvSpPr>
        <p:spPr>
          <a:xfrm>
            <a:off x="134825" y="151675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БАРЬЕРЫ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8" name="Google Shape;138;p24"/>
          <p:cNvSpPr txBox="1"/>
          <p:nvPr>
            <p:ph idx="1" type="body"/>
          </p:nvPr>
        </p:nvSpPr>
        <p:spPr>
          <a:xfrm>
            <a:off x="73875" y="907375"/>
            <a:ext cx="3358500" cy="37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299085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Comfortaa Medium"/>
              <a:buAutoNum type="arabicPeriod"/>
            </a:pPr>
            <a:r>
              <a:rPr lang="ru">
                <a:latin typeface="Comfortaa Medium"/>
                <a:ea typeface="Comfortaa Medium"/>
                <a:cs typeface="Comfortaa Medium"/>
                <a:sym typeface="Comfortaa Medium"/>
              </a:rPr>
              <a:t>Дискриминация и стигматизация со стороны окружающих;</a:t>
            </a:r>
            <a:endParaRPr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299085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Comfortaa Medium"/>
              <a:buAutoNum type="arabicPeriod"/>
            </a:pPr>
            <a:r>
              <a:rPr lang="ru">
                <a:latin typeface="Comfortaa Medium"/>
                <a:ea typeface="Comfortaa Medium"/>
                <a:cs typeface="Comfortaa Medium"/>
                <a:sym typeface="Comfortaa Medium"/>
              </a:rPr>
              <a:t>Психиатрический и наркологический учет;</a:t>
            </a:r>
            <a:endParaRPr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299085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Comfortaa Medium"/>
              <a:buAutoNum type="arabicPeriod"/>
            </a:pPr>
            <a:r>
              <a:rPr lang="ru">
                <a:latin typeface="Comfortaa Medium"/>
                <a:ea typeface="Comfortaa Medium"/>
                <a:cs typeface="Comfortaa Medium"/>
                <a:sym typeface="Comfortaa Medium"/>
              </a:rPr>
              <a:t>Плохая координация между КЦ и гос. сектором;</a:t>
            </a:r>
            <a:endParaRPr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299085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Comfortaa Medium"/>
              <a:buAutoNum type="arabicPeriod"/>
            </a:pPr>
            <a:r>
              <a:rPr lang="ru">
                <a:latin typeface="Comfortaa Medium"/>
                <a:ea typeface="Comfortaa Medium"/>
                <a:cs typeface="Comfortaa Medium"/>
                <a:sym typeface="Comfortaa Medium"/>
              </a:rPr>
              <a:t>Отсутствие</a:t>
            </a:r>
            <a:r>
              <a:rPr lang="ru">
                <a:latin typeface="Comfortaa Medium"/>
                <a:ea typeface="Comfortaa Medium"/>
                <a:cs typeface="Comfortaa Medium"/>
                <a:sym typeface="Comfortaa Medium"/>
              </a:rPr>
              <a:t> правового </a:t>
            </a:r>
            <a:r>
              <a:rPr lang="ru">
                <a:latin typeface="Comfortaa Medium"/>
                <a:ea typeface="Comfortaa Medium"/>
                <a:cs typeface="Comfortaa Medium"/>
                <a:sym typeface="Comfortaa Medium"/>
              </a:rPr>
              <a:t>компонента</a:t>
            </a:r>
            <a:r>
              <a:rPr lang="ru">
                <a:latin typeface="Comfortaa Medium"/>
                <a:ea typeface="Comfortaa Medium"/>
                <a:cs typeface="Comfortaa Medium"/>
                <a:sym typeface="Comfortaa Medium"/>
              </a:rPr>
              <a:t>, регулирующего этот вопрос;</a:t>
            </a:r>
            <a:endParaRPr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299085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Comfortaa Medium"/>
              <a:buAutoNum type="arabicPeriod"/>
            </a:pPr>
            <a:r>
              <a:rPr lang="ru">
                <a:latin typeface="Comfortaa Medium"/>
                <a:ea typeface="Comfortaa Medium"/>
                <a:cs typeface="Comfortaa Medium"/>
                <a:sym typeface="Comfortaa Medium"/>
              </a:rPr>
              <a:t>Не обученный</a:t>
            </a:r>
            <a:r>
              <a:rPr lang="ru">
                <a:latin typeface="Comfortaa Medium"/>
                <a:ea typeface="Comfortaa Medium"/>
                <a:cs typeface="Comfortaa Medium"/>
                <a:sym typeface="Comfortaa Medium"/>
              </a:rPr>
              <a:t> мед.персонал;</a:t>
            </a:r>
            <a:endParaRPr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299085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Comfortaa Medium"/>
              <a:buAutoNum type="arabicPeriod"/>
            </a:pPr>
            <a:r>
              <a:rPr lang="ru">
                <a:latin typeface="Comfortaa Medium"/>
                <a:ea typeface="Comfortaa Medium"/>
                <a:cs typeface="Comfortaa Medium"/>
                <a:sym typeface="Comfortaa Medium"/>
              </a:rPr>
              <a:t>Отсутствие индивидуального подхода к проблеме;</a:t>
            </a:r>
            <a:endParaRPr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299085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Comfortaa Medium"/>
              <a:buAutoNum type="arabicPeriod"/>
            </a:pPr>
            <a:r>
              <a:rPr lang="ru">
                <a:latin typeface="Comfortaa Medium"/>
                <a:ea typeface="Comfortaa Medium"/>
                <a:cs typeface="Comfortaa Medium"/>
                <a:sym typeface="Comfortaa Medium"/>
              </a:rPr>
              <a:t>Отсутствие четкого алгоритма дальнейших действий;</a:t>
            </a:r>
            <a:endParaRPr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299085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Comfortaa Medium"/>
              <a:buAutoNum type="arabicPeriod"/>
            </a:pPr>
            <a:r>
              <a:rPr lang="ru">
                <a:latin typeface="Comfortaa Medium"/>
                <a:ea typeface="Comfortaa Medium"/>
                <a:cs typeface="Comfortaa Medium"/>
                <a:sym typeface="Comfortaa Medium"/>
              </a:rPr>
              <a:t>Отсутствие</a:t>
            </a:r>
            <a:r>
              <a:rPr lang="ru">
                <a:latin typeface="Comfortaa Medium"/>
                <a:ea typeface="Comfortaa Medium"/>
                <a:cs typeface="Comfortaa Medium"/>
                <a:sym typeface="Comfortaa Medium"/>
              </a:rPr>
              <a:t> </a:t>
            </a:r>
            <a:r>
              <a:rPr lang="ru">
                <a:latin typeface="Comfortaa Medium"/>
                <a:ea typeface="Comfortaa Medium"/>
                <a:cs typeface="Comfortaa Medium"/>
                <a:sym typeface="Comfortaa Medium"/>
              </a:rPr>
              <a:t>специализированных</a:t>
            </a:r>
            <a:r>
              <a:rPr lang="ru">
                <a:latin typeface="Comfortaa Medium"/>
                <a:ea typeface="Comfortaa Medium"/>
                <a:cs typeface="Comfortaa Medium"/>
                <a:sym typeface="Comfortaa Medium"/>
              </a:rPr>
              <a:t> центров учитывающих специфику проблемы; </a:t>
            </a:r>
            <a:endParaRPr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pic>
        <p:nvPicPr>
          <p:cNvPr id="139" name="Google Shape;1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2375" y="609475"/>
            <a:ext cx="5711700" cy="366024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4"/>
          <p:cNvSpPr txBox="1"/>
          <p:nvPr/>
        </p:nvSpPr>
        <p:spPr>
          <a:xfrm>
            <a:off x="6150050" y="2936500"/>
            <a:ext cx="5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/>
          <p:nvPr>
            <p:ph type="title"/>
          </p:nvPr>
        </p:nvSpPr>
        <p:spPr>
          <a:xfrm>
            <a:off x="568825" y="0"/>
            <a:ext cx="7280400" cy="53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Возможные пути решения</a:t>
            </a:r>
            <a:endParaRPr sz="2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6" name="Google Shape;146;p25"/>
          <p:cNvSpPr txBox="1"/>
          <p:nvPr>
            <p:ph idx="1" type="body"/>
          </p:nvPr>
        </p:nvSpPr>
        <p:spPr>
          <a:xfrm>
            <a:off x="110800" y="443250"/>
            <a:ext cx="8772600" cy="45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269999" rtl="0" algn="l">
              <a:lnSpc>
                <a:spcPct val="176087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100"/>
              <a:buFont typeface="Comfortaa"/>
              <a:buChar char="●"/>
            </a:pPr>
            <a:r>
              <a:rPr b="1" lang="ru" sz="1100">
                <a:solidFill>
                  <a:srgbClr val="161616"/>
                </a:solidFill>
                <a:latin typeface="Comfortaa"/>
                <a:ea typeface="Comfortaa"/>
                <a:cs typeface="Comfortaa"/>
                <a:sym typeface="Comfortaa"/>
              </a:rPr>
              <a:t>Обеспечить наличие крепкой, эффективно применяемой нормативно-правовой базы, чтобы предотвращать гендерно обусловленное насилие, ненавистнические высказывания и дискриминацию;</a:t>
            </a:r>
            <a:endParaRPr b="1" sz="1100">
              <a:solidFill>
                <a:srgbClr val="16161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8450" lvl="0" marL="269999" rtl="0" algn="l">
              <a:lnSpc>
                <a:spcPct val="176087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100"/>
              <a:buFont typeface="Comfortaa"/>
              <a:buChar char="●"/>
            </a:pPr>
            <a:r>
              <a:rPr b="1" lang="ru" sz="1100">
                <a:solidFill>
                  <a:srgbClr val="161616"/>
                </a:solidFill>
                <a:latin typeface="Comfortaa"/>
                <a:ea typeface="Comfortaa"/>
                <a:cs typeface="Comfortaa"/>
                <a:sym typeface="Comfortaa"/>
              </a:rPr>
              <a:t>Проводить расследования, защищать подвергшихся нападкам женщин и привлекать виновных к ответственности (ДОВОДИТЬ ДО КОНЦА);</a:t>
            </a:r>
            <a:endParaRPr b="1" sz="1100">
              <a:solidFill>
                <a:srgbClr val="16161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8450" lvl="0" marL="269999" rtl="0" algn="l">
              <a:lnSpc>
                <a:spcPct val="176087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100"/>
              <a:buFont typeface="Comfortaa"/>
              <a:buChar char="●"/>
            </a:pPr>
            <a:r>
              <a:rPr b="1" lang="ru" sz="1100">
                <a:solidFill>
                  <a:srgbClr val="161616"/>
                </a:solidFill>
                <a:latin typeface="Comfortaa"/>
                <a:ea typeface="Comfortaa"/>
                <a:cs typeface="Comfortaa"/>
                <a:sym typeface="Comfortaa"/>
              </a:rPr>
              <a:t>Более эффективно обучать сотрудников правоохранительных органов расследованию и подготовке уголовных дел о насилии, обеспечивать их помощью специалистов;</a:t>
            </a:r>
            <a:endParaRPr b="1" sz="1100">
              <a:solidFill>
                <a:srgbClr val="16161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8450" lvl="0" marL="269999" rtl="0" algn="l">
              <a:lnSpc>
                <a:spcPct val="176087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100"/>
              <a:buFont typeface="Comfortaa"/>
              <a:buChar char="●"/>
            </a:pPr>
            <a:r>
              <a:rPr b="1" lang="ru" sz="1100">
                <a:solidFill>
                  <a:srgbClr val="161616"/>
                </a:solidFill>
                <a:latin typeface="Comfortaa"/>
                <a:ea typeface="Comfortaa"/>
                <a:cs typeface="Comfortaa"/>
                <a:sym typeface="Comfortaa"/>
              </a:rPr>
              <a:t>Гарантировать наличие доступных, безопасных и специализированных механизмов, позволяющих женщинам сообщать о проблемах;</a:t>
            </a:r>
            <a:endParaRPr b="1" sz="1100">
              <a:solidFill>
                <a:srgbClr val="16161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8450" lvl="0" marL="269999" rtl="0" algn="l">
              <a:lnSpc>
                <a:spcPct val="176087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100"/>
              <a:buFont typeface="Comfortaa"/>
              <a:buChar char="●"/>
            </a:pPr>
            <a:r>
              <a:rPr b="1" lang="ru" sz="1100">
                <a:solidFill>
                  <a:srgbClr val="161616"/>
                </a:solidFill>
                <a:latin typeface="Comfortaa"/>
                <a:ea typeface="Comfortaa"/>
                <a:cs typeface="Comfortaa"/>
                <a:sym typeface="Comfortaa"/>
              </a:rPr>
              <a:t>Объединить силы и координировать деятельность с частными субъектами (</a:t>
            </a:r>
            <a:r>
              <a:rPr b="1" lang="ru" sz="1100">
                <a:solidFill>
                  <a:srgbClr val="161616"/>
                </a:solidFill>
                <a:latin typeface="Comfortaa"/>
                <a:ea typeface="Comfortaa"/>
                <a:cs typeface="Comfortaa"/>
                <a:sym typeface="Comfortaa"/>
              </a:rPr>
              <a:t>Кризисными</a:t>
            </a:r>
            <a:r>
              <a:rPr b="1" lang="ru" sz="1100">
                <a:solidFill>
                  <a:srgbClr val="161616"/>
                </a:solidFill>
                <a:latin typeface="Comfortaa"/>
                <a:ea typeface="Comfortaa"/>
                <a:cs typeface="Comfortaa"/>
                <a:sym typeface="Comfortaa"/>
              </a:rPr>
              <a:t> центрами);</a:t>
            </a:r>
            <a:endParaRPr b="1" sz="1100">
              <a:solidFill>
                <a:srgbClr val="16161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8450" lvl="0" marL="269999" rtl="0" algn="l">
              <a:lnSpc>
                <a:spcPct val="176087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100"/>
              <a:buFont typeface="Comfortaa"/>
              <a:buChar char="●"/>
            </a:pPr>
            <a:r>
              <a:rPr b="1" lang="ru" sz="1100">
                <a:solidFill>
                  <a:srgbClr val="161616"/>
                </a:solidFill>
                <a:latin typeface="Comfortaa"/>
                <a:ea typeface="Comfortaa"/>
                <a:cs typeface="Comfortaa"/>
                <a:sym typeface="Comfortaa"/>
              </a:rPr>
              <a:t>Повышать осведомленность общества о многогранности этой проблемы, предупреждать людей о рисках, связанных с насилием, и просвещать детей в школах и за их пределами об их правах и опасностях;</a:t>
            </a:r>
            <a:endParaRPr b="1" sz="1100">
              <a:solidFill>
                <a:srgbClr val="16161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8450" lvl="0" marL="269999" rtl="0" algn="l">
              <a:lnSpc>
                <a:spcPct val="176087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100"/>
              <a:buFont typeface="Comfortaa"/>
              <a:buChar char="●"/>
            </a:pPr>
            <a:r>
              <a:rPr b="1" lang="ru" sz="1100">
                <a:solidFill>
                  <a:srgbClr val="161616"/>
                </a:solidFill>
                <a:latin typeface="Comfortaa"/>
                <a:ea typeface="Comfortaa"/>
                <a:cs typeface="Comfortaa"/>
                <a:sym typeface="Comfortaa"/>
              </a:rPr>
              <a:t>Обеспечить полноценное обучение медицинского персонала работы с женщинами, </a:t>
            </a:r>
            <a:r>
              <a:rPr b="1" lang="ru" sz="1100">
                <a:solidFill>
                  <a:srgbClr val="161616"/>
                </a:solidFill>
                <a:latin typeface="Comfortaa"/>
                <a:ea typeface="Comfortaa"/>
                <a:cs typeface="Comfortaa"/>
                <a:sym typeface="Comfortaa"/>
              </a:rPr>
              <a:t>оказавшимися</a:t>
            </a:r>
            <a:r>
              <a:rPr b="1" lang="ru" sz="1100">
                <a:solidFill>
                  <a:srgbClr val="161616"/>
                </a:solidFill>
                <a:latin typeface="Comfortaa"/>
                <a:ea typeface="Comfortaa"/>
                <a:cs typeface="Comfortaa"/>
                <a:sym typeface="Comfortaa"/>
              </a:rPr>
              <a:t> в </a:t>
            </a:r>
            <a:r>
              <a:rPr b="1" lang="ru" sz="1100">
                <a:solidFill>
                  <a:srgbClr val="161616"/>
                </a:solidFill>
                <a:latin typeface="Comfortaa"/>
                <a:ea typeface="Comfortaa"/>
                <a:cs typeface="Comfortaa"/>
                <a:sym typeface="Comfortaa"/>
              </a:rPr>
              <a:t>кризисной</a:t>
            </a:r>
            <a:r>
              <a:rPr b="1" lang="ru" sz="1100">
                <a:solidFill>
                  <a:srgbClr val="161616"/>
                </a:solidFill>
                <a:latin typeface="Comfortaa"/>
                <a:ea typeface="Comfortaa"/>
                <a:cs typeface="Comfortaa"/>
                <a:sym typeface="Comfortaa"/>
              </a:rPr>
              <a:t> ситуации. Научить смотреть на потребление с точки зрения пути решения проблемы, а не как на саму проблему;</a:t>
            </a:r>
            <a:endParaRPr b="1" sz="1100">
              <a:solidFill>
                <a:srgbClr val="16161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ru" sz="2300">
                <a:latin typeface="Comfortaa"/>
                <a:ea typeface="Comfortaa"/>
                <a:cs typeface="Comfortaa"/>
                <a:sym typeface="Comfortaa"/>
              </a:rPr>
              <a:t>Спасибо за внимание!</a:t>
            </a:r>
            <a:endParaRPr b="1" sz="23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52" name="Google Shape;15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2300" y="794850"/>
            <a:ext cx="5711699" cy="3212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1" type="body"/>
          </p:nvPr>
        </p:nvSpPr>
        <p:spPr>
          <a:xfrm>
            <a:off x="989950" y="573350"/>
            <a:ext cx="7741800" cy="402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550">
                <a:solidFill>
                  <a:srgbClr val="1F2124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По статистике, в 2020 году в результате домашнего насилия в Кыргызстане умерла 21 женщина, а за последние 6 лет число погибших женщин превысило 100. При этом примерно столько же женщин были приговорены к различным срокам за убийство мужа или другого лица, кто проявлял насилие в отношении осужденной. Около 25% арестанток в женских колониях осуждены по статье «Убийство».</a:t>
            </a:r>
            <a:endParaRPr b="1" sz="20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3">
            <a:alphaModFix/>
          </a:blip>
          <a:srcRect b="18565" l="0" r="0" t="21775"/>
          <a:stretch/>
        </p:blipFill>
        <p:spPr>
          <a:xfrm>
            <a:off x="0" y="2870325"/>
            <a:ext cx="9144000" cy="227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212525" y="427775"/>
            <a:ext cx="8690100" cy="43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3C4245"/>
              </a:buClr>
              <a:buSzPts val="1400"/>
              <a:buFont typeface="Comfortaa"/>
              <a:buChar char="●"/>
            </a:pPr>
            <a:r>
              <a:rPr lang="ru" sz="1400">
                <a:solidFill>
                  <a:srgbClr val="3C4245"/>
                </a:solidFill>
                <a:latin typeface="Comfortaa"/>
                <a:ea typeface="Comfortaa"/>
                <a:cs typeface="Comfortaa"/>
                <a:sym typeface="Comfortaa"/>
              </a:rPr>
              <a:t>Согласно опубликованным ВОЗ оценкам, примерно каждая третья женщина (30%) в мире на протяжении своей жизни подвергается физическому и/или сексуальному насилию со стороны интимного партнера либо сексуальному насилию со стороны другого лица.</a:t>
            </a:r>
            <a:endParaRPr sz="1400">
              <a:solidFill>
                <a:srgbClr val="3C4245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C4245"/>
              </a:buClr>
              <a:buSzPts val="1400"/>
              <a:buFont typeface="Comfortaa"/>
              <a:buChar char="●"/>
            </a:pPr>
            <a:r>
              <a:rPr lang="ru" sz="1400">
                <a:solidFill>
                  <a:srgbClr val="3C4245"/>
                </a:solidFill>
                <a:latin typeface="Comfortaa"/>
                <a:ea typeface="Comfortaa"/>
                <a:cs typeface="Comfortaa"/>
                <a:sym typeface="Comfortaa"/>
              </a:rPr>
              <a:t>В большинстве случаев это насилие со стороны интимного партнера. Во всем мире почти треть (27%) женщин в возрасте от 15 до 49 лет, состоявших в отношениях, сообщают о том, что на протяжении жизни подвергались физическому и/или сексуальному насилию в той или иной форме со стороны своего интимного партнера.</a:t>
            </a:r>
            <a:endParaRPr sz="1400">
              <a:solidFill>
                <a:srgbClr val="3C4245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C4245"/>
              </a:buClr>
              <a:buSzPts val="1400"/>
              <a:buFont typeface="Comfortaa"/>
              <a:buChar char="●"/>
            </a:pPr>
            <a:r>
              <a:rPr lang="ru" sz="1400">
                <a:solidFill>
                  <a:srgbClr val="3C4245"/>
                </a:solidFill>
                <a:latin typeface="Comfortaa"/>
                <a:ea typeface="Comfortaa"/>
                <a:cs typeface="Comfortaa"/>
                <a:sym typeface="Comfortaa"/>
              </a:rPr>
              <a:t>Насилие может пагубно сказываться на физическом, психическом, сексуальном и репродуктивном здоровье женщин и в некоторых обстоятельствах связано с повышенным риском инфицирования ВИЧ.</a:t>
            </a:r>
            <a:endParaRPr sz="1400">
              <a:solidFill>
                <a:srgbClr val="3C4245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C4245"/>
              </a:buClr>
              <a:buSzPts val="1400"/>
              <a:buFont typeface="Comfortaa"/>
              <a:buChar char="●"/>
            </a:pPr>
            <a:r>
              <a:rPr lang="ru" sz="1400">
                <a:solidFill>
                  <a:srgbClr val="3C4245"/>
                </a:solidFill>
                <a:latin typeface="Comfortaa"/>
                <a:ea typeface="Comfortaa"/>
                <a:cs typeface="Comfortaa"/>
                <a:sym typeface="Comfortaa"/>
              </a:rPr>
              <a:t>Насилие в отношении женщин можно предотвратить. Сфера здравоохранения призвана сыграть важную роль в оказании комплексной медико-санитарной помощи женщинам, подвергшимся насилию, и служить отправной точкой для направления женщин в другие службы поддержки, в услугах которых они могут нуждаться.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idx="4294967295" type="title"/>
          </p:nvPr>
        </p:nvSpPr>
        <p:spPr>
          <a:xfrm>
            <a:off x="508925" y="-49875"/>
            <a:ext cx="2532600" cy="6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Проблемы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1" name="Google Shape;91;p16"/>
          <p:cNvPicPr preferRelativeResize="0"/>
          <p:nvPr/>
        </p:nvPicPr>
        <p:blipFill rotWithShape="1">
          <a:blip r:embed="rId3">
            <a:alphaModFix/>
          </a:blip>
          <a:srcRect b="0" l="19958" r="5208" t="0"/>
          <a:stretch/>
        </p:blipFill>
        <p:spPr>
          <a:xfrm>
            <a:off x="4627400" y="2501875"/>
            <a:ext cx="4274451" cy="26416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>
            <p:ph idx="4294967295" type="body"/>
          </p:nvPr>
        </p:nvSpPr>
        <p:spPr>
          <a:xfrm>
            <a:off x="73875" y="574775"/>
            <a:ext cx="5854500" cy="45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262626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Только за первый квартал 2021 года, по данным Генеральной прокуратуры, в Кыргызстане зарегистрирован 2 141 факт насилия в отношении женщин. 79% дел были прекращены.</a:t>
            </a:r>
            <a:endParaRPr b="1" sz="1400">
              <a:solidFill>
                <a:srgbClr val="262626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262626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За 5 месяцев 2021 года зарегистрированы 378 случаев по 75 статье УК КР («Семейное насилие»). Для сравнения, в 2019 году по этой статье было 427 дел, в 316 случаях женщины сами обратились в правоохранительные органы. </a:t>
            </a:r>
            <a:endParaRPr b="1" sz="1400">
              <a:solidFill>
                <a:srgbClr val="262626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262626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В 2020 году было 794 дела, обратились за помощью – 709. В 2020 году зарегистрировано 16 повторных случаев насилия, за 5 месяцев 2021 года – 8.</a:t>
            </a:r>
            <a:endParaRPr b="1" sz="1400">
              <a:solidFill>
                <a:srgbClr val="262626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262626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Женщины, употребляющие наркотики подвергаются множественным видам дискриминации, которые несут за собой ряд последствий, как для самой женщины, так и для ее детей. </a:t>
            </a:r>
            <a:endParaRPr b="1" sz="1400">
              <a:solidFill>
                <a:srgbClr val="262626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400">
              <a:solidFill>
                <a:srgbClr val="262626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73875" y="2571750"/>
            <a:ext cx="381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393450" y="646425"/>
            <a:ext cx="8357100" cy="3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ru" sz="13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К сожалению, если не обратиться за помощью, то нередко это заканчивается трагически. В октябре 2020 года в Оше мужчина до смерти избил свою беременную жену. Она была на восьмом месяце беременности. Причиной убийства стала ревность.</a:t>
            </a:r>
            <a:endParaRPr b="1" sz="13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ru" sz="13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По этой же причине в мае 2021 года в Сокулукском районе мужчина убил свою жену.</a:t>
            </a:r>
            <a:endParaRPr b="1" sz="13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ru" sz="13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Всего за 5 месяцев 2021 года зарегистрировано 3 факта убийства женщин членами семьи. В 2020 году таких случаев было 14, а в 2019 – 17. </a:t>
            </a:r>
            <a:endParaRPr b="1" sz="13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/>
          </a:p>
        </p:txBody>
      </p:sp>
      <p:pic>
        <p:nvPicPr>
          <p:cNvPr id="99" name="Google Shape;99;p17"/>
          <p:cNvPicPr preferRelativeResize="0"/>
          <p:nvPr/>
        </p:nvPicPr>
        <p:blipFill rotWithShape="1">
          <a:blip r:embed="rId3">
            <a:alphaModFix/>
          </a:blip>
          <a:srcRect b="23340" l="0" r="0" t="10408"/>
          <a:stretch/>
        </p:blipFill>
        <p:spPr>
          <a:xfrm>
            <a:off x="0" y="3121200"/>
            <a:ext cx="9144000" cy="198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172475" y="434450"/>
            <a:ext cx="8519100" cy="431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70"/>
              <a:buFont typeface="Arial"/>
              <a:buNone/>
            </a:pPr>
            <a:r>
              <a:rPr lang="ru" sz="1760">
                <a:solidFill>
                  <a:srgbClr val="4F4F4F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Виды и признаки насилия</a:t>
            </a:r>
            <a:endParaRPr sz="1760">
              <a:solidFill>
                <a:srgbClr val="4F4F4F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70"/>
              <a:buFont typeface="Arial"/>
              <a:buNone/>
            </a:pPr>
            <a:r>
              <a:rPr lang="ru" sz="1235">
                <a:solidFill>
                  <a:srgbClr val="4F4F4F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ВИДЫ </a:t>
            </a:r>
            <a:endParaRPr sz="1235">
              <a:solidFill>
                <a:srgbClr val="4F4F4F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0" rtl="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770"/>
              <a:buFont typeface="Arial"/>
              <a:buNone/>
            </a:pPr>
            <a:r>
              <a:rPr b="1" lang="ru" sz="1235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Физическое насилие </a:t>
            </a:r>
            <a:r>
              <a:rPr lang="ru" sz="1235">
                <a:solidFill>
                  <a:srgbClr val="4F4F4F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– прямое или косвенное воздействие на жертву с целью причинения физического вреда, выражающееся в нанесении увечий, тяжелых телесных повреждений, побоях, пинках, шлепках, толчках, пощечинах, бросании объектов и т.п.  </a:t>
            </a:r>
            <a:endParaRPr sz="1235">
              <a:solidFill>
                <a:srgbClr val="4F4F4F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0" rtl="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770"/>
              <a:buFont typeface="Arial"/>
              <a:buNone/>
            </a:pPr>
            <a:r>
              <a:rPr b="1" lang="ru" sz="1235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Сексуальное насилие</a:t>
            </a:r>
            <a:r>
              <a:rPr b="1" lang="ru" sz="1235">
                <a:solidFill>
                  <a:srgbClr val="4F4F4F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" sz="1235">
                <a:solidFill>
                  <a:srgbClr val="4F4F4F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– насильственные действия, при которых человека силой, угрозой или обманом принуждают вопреки его желанию к какой-либо форме сексуальных отношений.</a:t>
            </a:r>
            <a:endParaRPr sz="1235">
              <a:solidFill>
                <a:srgbClr val="4F4F4F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0" rtl="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770"/>
              <a:buFont typeface="Arial"/>
              <a:buNone/>
            </a:pPr>
            <a:r>
              <a:rPr b="1" lang="ru" sz="1235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Психологическое</a:t>
            </a:r>
            <a:r>
              <a:rPr lang="ru" sz="1235">
                <a:solidFill>
                  <a:srgbClr val="4F4F4F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 – нанесение вреда психологическому здоровью человека, проявляющееся в оскорблениях, запугивании, угрозах, шантаже, контроле.</a:t>
            </a:r>
            <a:endParaRPr sz="1235">
              <a:solidFill>
                <a:srgbClr val="4F4F4F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0" rtl="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770"/>
              <a:buFont typeface="Arial"/>
              <a:buNone/>
            </a:pPr>
            <a:r>
              <a:rPr lang="ru" sz="1235">
                <a:solidFill>
                  <a:srgbClr val="4F4F4F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Экономическое насилие – материальное давление, которое может проявляться в запрете работать или обучаться, лишении финансовой поддержки, полном контроле над расходами.</a:t>
            </a:r>
            <a:endParaRPr sz="1235">
              <a:solidFill>
                <a:srgbClr val="4F4F4F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0" rtl="0" algn="l">
              <a:lnSpc>
                <a:spcPct val="95000"/>
              </a:lnSpc>
              <a:spcBef>
                <a:spcPts val="700"/>
              </a:spcBef>
              <a:spcAft>
                <a:spcPts val="700"/>
              </a:spcAft>
              <a:buSzPts val="770"/>
              <a:buNone/>
            </a:pPr>
            <a:r>
              <a:t/>
            </a:r>
            <a:endParaRPr sz="1760"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pic>
        <p:nvPicPr>
          <p:cNvPr id="105" name="Google Shape;105;p18"/>
          <p:cNvPicPr preferRelativeResize="0"/>
          <p:nvPr/>
        </p:nvPicPr>
        <p:blipFill rotWithShape="1">
          <a:blip r:embed="rId3">
            <a:alphaModFix/>
          </a:blip>
          <a:srcRect b="0" l="0" r="0" t="70792"/>
          <a:stretch/>
        </p:blipFill>
        <p:spPr>
          <a:xfrm>
            <a:off x="0" y="3324325"/>
            <a:ext cx="9144003" cy="1819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idx="4294967295" type="body"/>
          </p:nvPr>
        </p:nvSpPr>
        <p:spPr>
          <a:xfrm>
            <a:off x="0" y="0"/>
            <a:ext cx="4801800" cy="50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70"/>
              <a:buFont typeface="Arial"/>
              <a:buNone/>
            </a:pPr>
            <a:r>
              <a:rPr b="1" lang="ru" sz="1435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Физическое насилие</a:t>
            </a:r>
            <a:r>
              <a:rPr b="1" lang="ru" sz="1435">
                <a:solidFill>
                  <a:srgbClr val="4F4F4F"/>
                </a:solidFill>
                <a:latin typeface="Comfortaa"/>
                <a:ea typeface="Comfortaa"/>
                <a:cs typeface="Comfortaa"/>
                <a:sym typeface="Comfortaa"/>
              </a:rPr>
              <a:t> – следы ударов, шрамы, порезы на руках, лице, ногах и других частях тела, переломы или ушибы, следы ожогов.</a:t>
            </a:r>
            <a:endParaRPr b="1" sz="1435">
              <a:solidFill>
                <a:srgbClr val="4F4F4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770"/>
              <a:buFont typeface="Arial"/>
              <a:buNone/>
            </a:pPr>
            <a:r>
              <a:rPr b="1" lang="ru" sz="1435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Сексуальное насилие</a:t>
            </a:r>
            <a:r>
              <a:rPr b="1" lang="ru" sz="1435">
                <a:solidFill>
                  <a:srgbClr val="4F4F4F"/>
                </a:solidFill>
                <a:latin typeface="Comfortaa"/>
                <a:ea typeface="Comfortaa"/>
                <a:cs typeface="Comfortaa"/>
                <a:sym typeface="Comfortaa"/>
              </a:rPr>
              <a:t> –сексуальное прикосновение к человеку без его согласия, принуждение человека раздеваться, принуждение вступать с ним в сексуальный контакт.</a:t>
            </a:r>
            <a:endParaRPr b="1" sz="1435">
              <a:solidFill>
                <a:srgbClr val="4F4F4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770"/>
              <a:buFont typeface="Arial"/>
              <a:buNone/>
            </a:pPr>
            <a:r>
              <a:rPr b="1" lang="ru" sz="1435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Психологическое насилие</a:t>
            </a:r>
            <a:r>
              <a:rPr b="1" lang="ru" sz="1435">
                <a:solidFill>
                  <a:srgbClr val="4F4F4F"/>
                </a:solidFill>
                <a:latin typeface="Comfortaa"/>
                <a:ea typeface="Comfortaa"/>
                <a:cs typeface="Comfortaa"/>
                <a:sym typeface="Comfortaa"/>
              </a:rPr>
              <a:t> – постоянный крик и угрозы в сторону человека, ругань и использование неприличных слов, унижение, оскорбление человека, запугивание, установление контроля и т.п.</a:t>
            </a:r>
            <a:endParaRPr b="1" sz="1435">
              <a:solidFill>
                <a:srgbClr val="4F4F4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5000"/>
              </a:lnSpc>
              <a:spcBef>
                <a:spcPts val="700"/>
              </a:spcBef>
              <a:spcAft>
                <a:spcPts val="700"/>
              </a:spcAft>
              <a:buClr>
                <a:schemeClr val="dk2"/>
              </a:buClr>
              <a:buSzPts val="770"/>
              <a:buFont typeface="Arial"/>
              <a:buNone/>
            </a:pPr>
            <a:r>
              <a:rPr b="1" lang="ru" sz="1435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Финансовая эксплуатация</a:t>
            </a:r>
            <a:r>
              <a:rPr b="1" lang="ru" sz="1435">
                <a:solidFill>
                  <a:srgbClr val="4F4F4F"/>
                </a:solidFill>
                <a:latin typeface="Comfortaa"/>
                <a:ea typeface="Comfortaa"/>
                <a:cs typeface="Comfortaa"/>
                <a:sym typeface="Comfortaa"/>
              </a:rPr>
              <a:t> – отказ в доступе к средствам к существованию, строгий финансовый контроль, неожиданные финансовые проблемы или пропажа денег, утаивание доходов, использование банковской карты, когда пожилой человек не может ходить, экономическая зависимость от своего обидчика.</a:t>
            </a:r>
            <a:endParaRPr b="1" sz="24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2300" y="990400"/>
            <a:ext cx="4431700" cy="249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159121" y="594650"/>
            <a:ext cx="8572500" cy="400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Состояния, не объясняющиеся прямым образом обширным повреждением или заболеванием мозга или другим психическим расстройством и удовлетворяющие следующим критериям:</a:t>
            </a:r>
            <a:endParaRPr b="1" sz="12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0" marL="685800" rtl="0" algn="l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fortaa"/>
              <a:buChar char="●"/>
            </a:pPr>
            <a:r>
              <a:rPr b="1" lang="ru" sz="12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а) заметная дисгармония в личностных позициях и поведении, вовлекающая обычно несколько сфер функционирования, например аффективность, возбудимость, контроль побуждений, процессы восприятия и мышления, а также стиль отношения к другим людям; в разных культуральных условиях может оказаться необходимой разработка специальных критериев относительно социальных норм;</a:t>
            </a:r>
            <a:endParaRPr b="1" sz="12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0" marL="6858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fortaa"/>
              <a:buChar char="●"/>
            </a:pPr>
            <a:r>
              <a:rPr b="1" lang="ru" sz="12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б) хронический характер аномального стиля поведения, возникшего давно и не </a:t>
            </a:r>
            <a:r>
              <a:rPr b="1" lang="ru" sz="12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ограничивающегося</a:t>
            </a:r>
            <a:r>
              <a:rPr b="1" lang="ru" sz="12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 эпизодами психической болезни;</a:t>
            </a:r>
            <a:endParaRPr b="1" sz="12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0" marL="6858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fortaa"/>
              <a:buChar char="●"/>
            </a:pPr>
            <a:r>
              <a:rPr b="1" lang="ru" sz="12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в) аномальный стиль поведения является всеобъемлющим и отчётливо нарушающим адаптацию к широкому диапазону личностных и социальных ситуаций;</a:t>
            </a:r>
            <a:endParaRPr b="1" sz="12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0" marL="6858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fortaa"/>
              <a:buChar char="●"/>
            </a:pPr>
            <a:r>
              <a:rPr b="1" lang="ru" sz="12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г) вышеупомянутые проявления всегда возникают в детстве или подростковом возрасте и продолжают своё существование в периоде зрелости;</a:t>
            </a:r>
            <a:endParaRPr b="1" sz="12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0" marL="6858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fortaa"/>
              <a:buChar char="●"/>
            </a:pPr>
            <a:r>
              <a:rPr b="1" lang="ru" sz="12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д) расстройство приводит к значительному личностному дистрессу, но это может стать очевидным только на поздних этапах течения времени;</a:t>
            </a:r>
            <a:endParaRPr b="1" sz="12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0" marL="6858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fortaa"/>
              <a:buChar char="●"/>
            </a:pPr>
            <a:r>
              <a:rPr b="1" lang="ru" sz="12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е) обычно, но не всегда, расстройство сопровождается существенным ухудшением профессиональной и социальной продуктивности.</a:t>
            </a:r>
            <a:endParaRPr b="1" sz="12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3910178" y="461150"/>
            <a:ext cx="4821600" cy="413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35"/>
              <a:buFont typeface="Arial"/>
              <a:buNone/>
            </a:pPr>
            <a:r>
              <a:rPr b="1" lang="ru" sz="10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Расстройство личности характеризуют:</a:t>
            </a:r>
            <a:endParaRPr b="1" sz="10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935"/>
              <a:buFont typeface="Arial"/>
              <a:buNone/>
            </a:pPr>
            <a:r>
              <a:rPr b="1" lang="ru" sz="10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а) стремление переложить на других большую часть важных решений в своей жизни;</a:t>
            </a:r>
            <a:endParaRPr b="1" sz="10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935"/>
              <a:buFont typeface="Arial"/>
              <a:buNone/>
            </a:pPr>
            <a:r>
              <a:rPr b="1" lang="ru" sz="10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б) подчинение своих собственных потребностей потребностям других людей, от которых зависит пациент и неадекватная податливость их желаниям;</a:t>
            </a:r>
            <a:endParaRPr b="1" sz="10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935"/>
              <a:buFont typeface="Arial"/>
              <a:buNone/>
            </a:pPr>
            <a:r>
              <a:rPr b="1" lang="ru" sz="10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в) нежелание предъявлять даже разумные требования людям, от которых индивидуум находится в зависимости;</a:t>
            </a:r>
            <a:endParaRPr b="1" sz="10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935"/>
              <a:buFont typeface="Arial"/>
              <a:buNone/>
            </a:pPr>
            <a:r>
              <a:rPr b="1" lang="ru" sz="10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г) чувство неудобства или беспомощности в одиночестве из-за чрезмерного страха неспособности к самостоятельной жизни;</a:t>
            </a:r>
            <a:endParaRPr b="1" sz="10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935"/>
              <a:buFont typeface="Arial"/>
              <a:buNone/>
            </a:pPr>
            <a:r>
              <a:rPr b="1" lang="ru" sz="10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д) страх быть покинутым лицом, с которым имеется тесная связь, и остаться предоставленным самому себе;</a:t>
            </a:r>
            <a:endParaRPr b="1" sz="10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SzPts val="935"/>
              <a:buNone/>
            </a:pPr>
            <a:r>
              <a:rPr b="1" lang="ru" sz="10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е) ограниченная способность принимать повседневные решения без усиленных советов и подбадривания со стороны других лиц.</a:t>
            </a:r>
            <a:endParaRPr b="1" sz="1000">
              <a:solidFill>
                <a:srgbClr val="434343"/>
              </a:solidFill>
            </a:endParaRPr>
          </a:p>
        </p:txBody>
      </p:sp>
      <p:pic>
        <p:nvPicPr>
          <p:cNvPr id="122" name="Google Shape;122;p21"/>
          <p:cNvPicPr preferRelativeResize="0"/>
          <p:nvPr/>
        </p:nvPicPr>
        <p:blipFill rotWithShape="1">
          <a:blip r:embed="rId3">
            <a:alphaModFix/>
          </a:blip>
          <a:srcRect b="0" l="26600" r="22508" t="0"/>
          <a:stretch/>
        </p:blipFill>
        <p:spPr>
          <a:xfrm>
            <a:off x="0" y="0"/>
            <a:ext cx="38778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