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s/slide9.xml" ContentType="application/vnd.openxmlformats-officedocument.presentationml.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3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
<Relationships xmlns="http://schemas.openxmlformats.org/package/2006/relationships"><Relationship Id="rId1" Type="http://schemas.openxmlformats.org/officeDocument/2006/relationships/package" Target="../embeddings/Microsoft_Office_Excel_2007_Workbook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Обращение в полицию</c:v>
                </c:pt>
                <c:pt idx="1">
                  <c:v>Тестирование на ВИЧ</c:v>
                </c:pt>
                <c:pt idx="2">
                  <c:v>Обратились к врачу в ближайшее время</c:v>
                </c:pt>
                <c:pt idx="3">
                  <c:v>Использовали постконтактную профилактику</c:v>
                </c:pt>
                <c:pt idx="4">
                  <c:v>Обратились к друзьям за помощью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1.0</c:v>
                </c:pt>
                <c:pt idx="4">
                  <c:v>4.0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Обращение в полицию</c:v>
                </c:pt>
                <c:pt idx="1">
                  <c:v>Тестирование на ВИЧ</c:v>
                </c:pt>
                <c:pt idx="2">
                  <c:v>Обратились к врачу в ближайшее время</c:v>
                </c:pt>
                <c:pt idx="3">
                  <c:v>Использовали постконтактную профилактику</c:v>
                </c:pt>
                <c:pt idx="4">
                  <c:v>Обратились к друзьям за помощью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8.0</c:v>
                </c:pt>
                <c:pt idx="1">
                  <c:v>7.0</c:v>
                </c:pt>
                <c:pt idx="2">
                  <c:v>6.0</c:v>
                </c:pt>
                <c:pt idx="3">
                  <c:v>9.0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5407200"/>
        <c:axId val="435409168"/>
      </c:barChart>
      <c:catAx>
        <c:axId val="4354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09168"/>
        <c:crosses val="autoZero"/>
        <c:auto val="1"/>
        <c:lblAlgn val="ctr"/>
        <c:lblOffset val="100"/>
        <c:noMultiLvlLbl val="0"/>
      </c:catAx>
      <c:valAx>
        <c:axId val="43540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40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01377952755905"/>
          <c:y val="0.8780465529583097"/>
          <c:w val="0.1797221402298766"/>
          <c:h val="0.09446061555931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Создали план безопасности</c:v>
                </c:pt>
                <c:pt idx="1">
                  <c:v>Достигли целей поставленных на интервенции</c:v>
                </c:pt>
                <c:pt idx="2">
                  <c:v>Усилили свои социальные сети поддержки</c:v>
                </c:pt>
                <c:pt idx="3">
                  <c:v>Почувствовали больше уверенности</c:v>
                </c:pt>
                <c:pt idx="4">
                  <c:v>Ушли из небезопасных отношений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10.0</c:v>
                </c:pt>
                <c:pt idx="1">
                  <c:v>9.0</c:v>
                </c:pt>
                <c:pt idx="2">
                  <c:v>10.0</c:v>
                </c:pt>
                <c:pt idx="3">
                  <c:v>10.0</c:v>
                </c:pt>
                <c:pt idx="4">
                  <c:v>3.0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Создали план безопасности</c:v>
                </c:pt>
                <c:pt idx="1">
                  <c:v>Достигли целей поставленных на интервенции</c:v>
                </c:pt>
                <c:pt idx="2">
                  <c:v>Усилили свои социальные сети поддержки</c:v>
                </c:pt>
                <c:pt idx="3">
                  <c:v>Почувствовали больше уверенности</c:v>
                </c:pt>
                <c:pt idx="4">
                  <c:v>Ушли из небезопасных отношений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920680"/>
        <c:axId val="523919040"/>
      </c:barChart>
      <c:catAx>
        <c:axId val="52392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919040"/>
        <c:crosses val="autoZero"/>
        <c:auto val="1"/>
        <c:lblAlgn val="ctr"/>
        <c:lblOffset val="100"/>
        <c:noMultiLvlLbl val="0"/>
      </c:catAx>
      <c:valAx>
        <c:axId val="52391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392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угроз среди клиенток проекта</a:t>
            </a:r>
          </a:p>
        </c:rich>
      </c:tx>
      <c:layout>
        <c:manualLayout>
          <c:xMode val="edge"/>
          <c:yMode val="edge"/>
          <c:x val="0.16929776726810092"/>
          <c:y val="0.012651306503981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угроз среди клиенток проекта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dir="t" rig="threePt"/>
              </a:scene3d>
              <a:sp3d prstMaterial="matte"/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Низкий уровень угрозы, не считают полезными знания о насилии</c:v>
                </c:pt>
                <c:pt idx="1">
                  <c:v>Имеют высокий уровень угрозы жизни</c:v>
                </c:pt>
                <c:pt idx="2">
                  <c:v>Низкий уровень угрозы, но заинтересованы в знаниях о насилии</c:v>
                </c:pt>
                <c:pt idx="3">
                  <c:v>Имеют средний уровень угрозы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2.0</c:v>
                </c:pt>
                <c:pt idx="1">
                  <c:v>8.0</c:v>
                </c:pt>
                <c:pt idx="2">
                  <c:v>41.0</c:v>
                </c:pt>
                <c:pt idx="3">
                  <c:v>49.0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7744407469641533"/>
          <c:w val="0.8908010906287301"/>
          <c:h val="0.2076464811824999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dir="t" rig="threeP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6"/>
          <p:cNvSpPr/>
          <p:nvPr/>
        </p:nvSpPr>
        <p:spPr>
          <a:xfrm>
            <a:off x="920834" y="1346946"/>
            <a:ext cx="10222992" cy="80683"/>
          </a:xfrm>
          <a:prstGeom prst="rect"/>
          <a:blipFill rotWithShape="1" dpi="0">
            <a:blip xmlns:r="http://schemas.openxmlformats.org/officeDocument/2006/relationships" r:embed="rId1">
              <a:alphaModFix amt="85000"/>
              <a:lum bright="70000" contrast="-70000"/>
            </a:blip>
            <a:srcRect/>
            <a:tile algn="ctr" flip="xy" sx="92000" sy="89000" tx="0" ty="-76200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4" name="Rectangle 7"/>
          <p:cNvSpPr/>
          <p:nvPr/>
        </p:nvSpPr>
        <p:spPr>
          <a:xfrm>
            <a:off x="920834" y="4299696"/>
            <a:ext cx="10222992" cy="80683"/>
          </a:xfrm>
          <a:prstGeom prst="rect"/>
          <a:blipFill rotWithShape="1" dpi="0">
            <a:blip xmlns:r="http://schemas.openxmlformats.org/officeDocument/2006/relationships" r:embed="rId1">
              <a:alphaModFix amt="85000"/>
              <a:lum bright="70000" contrast="-70000"/>
            </a:blip>
            <a:srcRect/>
            <a:tile algn="ctr" flip="xy" sx="92000" sy="89000" tx="0" ty="-7175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5" name="Rectangle 8"/>
          <p:cNvSpPr/>
          <p:nvPr/>
        </p:nvSpPr>
        <p:spPr>
          <a:xfrm>
            <a:off x="920834" y="1484779"/>
            <a:ext cx="10222992" cy="2743200"/>
          </a:xfrm>
          <a:prstGeom prst="rect"/>
          <a:blipFill rotWithShape="1" dpi="0">
            <a:blip xmlns:r="http://schemas.openxmlformats.org/officeDocument/2006/relationships" r:embed="rId1">
              <a:alphaModFix amt="85000"/>
              <a:lum bright="70000" contrast="-70000"/>
            </a:blip>
            <a:srcRect/>
            <a:tile algn="ctr" flip="xy" sx="92000" sy="89000" tx="0" ty="-7048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6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048586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/>
            <a:blipFill rotWithShape="1" dpi="0">
              <a:blip xmlns:r="http://schemas.openxmlformats.org/officeDocument/2006/relationships"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algn="tl" flip="none" sx="85000" sy="85000" tx="0" ty="0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587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/>
            <a:noFill/>
            <a:ln w="25400" cap="flat" cmpd="sng" algn="ctr">
              <a:solidFill>
                <a:sysClr lastClr="FFFFFF" val="window"/>
              </a:solidFill>
              <a:prstDash val="solid"/>
            </a:ln>
            <a:effectLst/>
          </p:spPr>
        </p:sp>
      </p:grpSp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baseline="0" cap="all" sz="9600">
                <a:blipFill rotWithShape="1" dpi="0">
                  <a:blip xmlns:r="http://schemas.openxmlformats.org/officeDocument/2006/relationships" r:embed="rId2"/>
                  <a:srcRect/>
                  <a:tile algn="tl" flip="none" sx="65000" sy="64000" tx="6350" ty="-127000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algn="l" indent="0" marL="0">
              <a:buNone/>
              <a:defRPr sz="2200">
                <a:solidFill>
                  <a:schemeClr val="tx1"/>
                </a:solidFill>
              </a:defRPr>
            </a:lvl1pPr>
            <a:lvl2pPr algn="ctr" indent="0" marL="457200">
              <a:buNone/>
              <a:defRPr sz="2200"/>
            </a:lvl2pPr>
            <a:lvl3pPr algn="ctr" indent="0" marL="914400">
              <a:buNone/>
              <a:defRPr sz="2200"/>
            </a:lvl3pPr>
            <a:lvl4pPr algn="ctr" indent="0" marL="1371600">
              <a:buNone/>
              <a:defRPr sz="2000"/>
            </a:lvl4pPr>
            <a:lvl5pPr algn="ctr" indent="0" marL="1828800">
              <a:buNone/>
              <a:defRPr sz="2000"/>
            </a:lvl5pPr>
            <a:lvl6pPr algn="ctr" indent="0" marL="2286000">
              <a:buNone/>
              <a:defRPr sz="2000"/>
            </a:lvl6pPr>
            <a:lvl7pPr algn="ctr" indent="0" marL="2743200">
              <a:buNone/>
              <a:defRPr sz="2000"/>
            </a:lvl7pPr>
            <a:lvl8pPr algn="ctr" indent="0" marL="3200400">
              <a:buNone/>
              <a:defRPr sz="2000"/>
            </a:lvl8pPr>
            <a:lvl9pPr algn="ctr" indent="0" marL="3657600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dirty="0"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3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2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5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Заголовок раздела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6"/>
          <p:cNvSpPr/>
          <p:nvPr/>
        </p:nvSpPr>
        <p:spPr>
          <a:xfrm>
            <a:off x="0" y="4917989"/>
            <a:ext cx="12192000" cy="1940010"/>
          </a:xfrm>
          <a:prstGeom prst="rect"/>
          <a:blipFill rotWithShape="1" dpi="0">
            <a:blip xmlns:r="http://schemas.openxmlformats.org/officeDocument/2006/relationships" r:embed="rId1">
              <a:alphaModFix amt="85000"/>
              <a:lum bright="70000" contrast="-70000"/>
            </a:blip>
            <a:srcRect/>
            <a:tile algn="ctr" flip="xy" sx="92000" sy="89000" tx="0" ty="-7048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b="0" sz="8000"/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44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indent="0" marL="0">
              <a:buNone/>
              <a:defRPr sz="2000">
                <a:solidFill>
                  <a:schemeClr val="tx1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5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6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p>
            <a:endParaRPr lang="ru-RU"/>
          </a:p>
        </p:txBody>
      </p:sp>
      <p:grpSp>
        <p:nvGrpSpPr>
          <p:cNvPr id="54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1048647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/>
            <a:blipFill rotWithShape="1" dpi="0">
              <a:blip xmlns:r="http://schemas.openxmlformats.org/officeDocument/2006/relationships"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algn="tl" flip="none" sx="85000" sy="85000" tx="0" ty="0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648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/>
            <a:noFill/>
            <a:ln w="25400" cap="flat" cmpd="sng" algn="ctr">
              <a:solidFill>
                <a:sysClr lastClr="FFFFFF" val="window"/>
              </a:solidFill>
              <a:prstDash val="solid"/>
            </a:ln>
            <a:effectLst/>
          </p:spPr>
        </p:sp>
      </p:grp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51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52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57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indent="0" marL="0">
              <a:buNone/>
              <a:defRPr b="1" sz="2000">
                <a:solidFill>
                  <a:schemeClr val="accent1">
                    <a:lumMod val="7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8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5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indent="0" marL="0">
              <a:buNone/>
              <a:defRPr b="1" sz="2000">
                <a:solidFill>
                  <a:schemeClr val="accent1">
                    <a:lumMod val="75000"/>
                  </a:schemeClr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0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6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66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2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6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66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Объект с подписью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7"/>
          <p:cNvSpPr/>
          <p:nvPr/>
        </p:nvSpPr>
        <p:spPr>
          <a:xfrm>
            <a:off x="8303740" y="0"/>
            <a:ext cx="3888259" cy="6857999"/>
          </a:xfrm>
          <a:prstGeom prst="rect"/>
          <a:blipFill rotWithShape="1" dpi="0">
            <a:blip xmlns:r="http://schemas.openxmlformats.org/officeDocument/2006/relationships" r:embed="rId1">
              <a:alphaModFix amt="60000"/>
              <a:lum bright="70000" contrast="-70000"/>
            </a:blip>
            <a:srcRect/>
            <a:tile algn="ctr" flip="xy" sx="92000" sy="89000" tx="0" ty="-7048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b="1" sz="3200"/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670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indent="0" marL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6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grpSp>
        <p:nvGrpSpPr>
          <p:cNvPr id="5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8673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/>
            <a:blipFill rotWithShape="1" dpi="0">
              <a:blip xmlns:r="http://schemas.openxmlformats.org/officeDocument/2006/relationships"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algn="tl" flip="none" sx="85000" sy="85000" tx="50800" ty="0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674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/>
            <a:noFill/>
            <a:ln w="12700" cap="flat" cmpd="sng" algn="ctr">
              <a:solidFill>
                <a:sysClr lastClr="FFFFFF" val="window"/>
              </a:solidFill>
              <a:prstDash val="solid"/>
            </a:ln>
            <a:effectLst/>
          </p:spPr>
        </p:sp>
      </p:grp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Рисунок с подписью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10"/>
          <p:cNvSpPr/>
          <p:nvPr/>
        </p:nvSpPr>
        <p:spPr>
          <a:xfrm>
            <a:off x="8303740" y="0"/>
            <a:ext cx="3888259" cy="6857999"/>
          </a:xfrm>
          <a:prstGeom prst="rect"/>
          <a:blipFill rotWithShape="1" dpi="0">
            <a:blip xmlns:r="http://schemas.openxmlformats.org/officeDocument/2006/relationships" r:embed="rId1">
              <a:alphaModFix amt="60000"/>
              <a:lum bright="70000" contrast="-70000"/>
            </a:blip>
            <a:srcRect/>
            <a:tile algn="ctr" flip="xy" sx="92000" sy="89000" tx="0" ty="-7048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b="1" sz="3200"/>
            </a:lvl1pPr>
          </a:lstStyle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63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dirty="0" lang="en-US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indent="0" marL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grpSp>
        <p:nvGrpSpPr>
          <p:cNvPr id="51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8634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/>
            <a:blipFill rotWithShape="1" dpi="0">
              <a:blip xmlns:r="http://schemas.openxmlformats.org/officeDocument/2006/relationships"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algn="tl" flip="none" sx="85000" sy="85000" tx="50800" ty="0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635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/>
            <a:noFill/>
            <a:ln w="12700" cap="flat" cmpd="sng" algn="ctr">
              <a:solidFill>
                <a:sysClr lastClr="FFFFFF" val="window"/>
              </a:solidFill>
              <a:prstDash val="solid"/>
            </a:ln>
            <a:effectLst/>
          </p:spPr>
        </p:sp>
      </p:grpSp>
      <p:sp>
        <p:nvSpPr>
          <p:cNvPr id="104863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13" Type="http://schemas.openxmlformats.org/officeDocument/2006/relationships/image" Target="../media/image2.png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3D58B2-6291-4566-B788-9DB6107A9D9C}" type="datetimeFigureOut">
              <a:rPr lang="ru-RU" smtClean="0"/>
              <a:t>вт 10.03.20</a:t>
            </a:fld>
            <a:endParaRPr lang="ru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13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8580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/>
            <a:blipFill rotWithShape="1" dpi="0">
              <a:blip xmlns:r="http://schemas.openxmlformats.org/officeDocument/2006/relationships" r:embed="rId1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algn="tl" flip="none" sx="85000" sy="85000" tx="50800" ty="0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8581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/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04858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b="1" sz="1400">
                <a:solidFill>
                  <a:srgbClr val="FFFFFF"/>
                </a:solidFill>
                <a:latin typeface="+mj-lt"/>
              </a:defRPr>
            </a:lvl1pPr>
          </a:lstStyle>
          <a:p>
            <a:fld id="{A629EAFB-933B-4F8F-84D1-B67787599CB5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baseline="0" cap="all" sz="5400" kern="1200">
          <a:blipFill>
            <a:blip xmlns:r="http://schemas.openxmlformats.org/officeDocument/2006/relationships" r:embed="rId13"/>
            <a:tile algn="tl" flip="none" sx="65000" sy="64000" tx="6350" ty="-127000"/>
          </a:blipFill>
          <a:latin typeface="+mj-lt"/>
          <a:ea typeface="+mj-ea"/>
          <a:cs typeface="+mj-cs"/>
        </a:defRPr>
      </a:lvl1pPr>
    </p:titleStyle>
    <p:bodyStyle>
      <a:lvl1pPr algn="l" defTabSz="914400" eaLnBrk="1" hangingPunct="1" indent="-182880" latinLnBrk="0" marL="182880" rtl="0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182880" latinLnBrk="0" marL="457200" rtl="0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182880" latinLnBrk="0" marL="731520" rtl="0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182880" latinLnBrk="0" marL="1005840" rtl="0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182880" latinLnBrk="0" marL="1280160" rtl="0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600000" rtl="0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1900000" rtl="0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2200000" rtl="0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2500000" rtl="0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Заголовок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2950934"/>
          </a:xfrm>
        </p:spPr>
        <p:txBody>
          <a:bodyPr/>
          <a:p>
            <a:r>
              <a:rPr altLang="en-US" dirty="0" sz="5400" lang="ru-RU"/>
              <a:t>К</a:t>
            </a:r>
            <a:r>
              <a:rPr altLang="en-US" dirty="0" sz="5400" lang="ru-RU"/>
              <a:t>Р</a:t>
            </a:r>
            <a:r>
              <a:rPr altLang="en-US" dirty="0" sz="5400" lang="ru-RU"/>
              <a:t>Ы</a:t>
            </a:r>
            <a:r>
              <a:rPr altLang="en-US" dirty="0" sz="5400" lang="ru-RU"/>
              <a:t>Л</a:t>
            </a:r>
            <a:r>
              <a:rPr altLang="en-US" dirty="0" sz="5400" lang="ru-RU"/>
              <a:t>Ь</a:t>
            </a:r>
            <a:r>
              <a:rPr altLang="en-US" dirty="0" sz="5400" lang="ru-RU"/>
              <a:t>Я</a:t>
            </a:r>
            <a:r>
              <a:rPr altLang="en-US" dirty="0" sz="5400" lang="en-US"/>
              <a:t> </a:t>
            </a:r>
            <a:r>
              <a:rPr altLang="en-US" dirty="0" sz="5400" lang="ru-RU"/>
              <a:t>объединяют </a:t>
            </a:r>
            <a:r>
              <a:rPr altLang="en-US" dirty="0" sz="5400" lang="ru-RU"/>
              <a:t>женщин </a:t>
            </a:r>
            <a:r>
              <a:rPr altLang="en-US" dirty="0" sz="5400" lang="ru-RU"/>
              <a:t>ключевых </a:t>
            </a:r>
            <a:r>
              <a:rPr altLang="en-US" dirty="0" sz="5400" lang="ru-RU"/>
              <a:t>сообществ </a:t>
            </a:r>
            <a:r>
              <a:rPr altLang="en-US" dirty="0" sz="5400" lang="ru-RU"/>
              <a:t>Украины </a:t>
            </a:r>
            <a:endParaRPr altLang="en-US" lang="zh-CN"/>
          </a:p>
        </p:txBody>
      </p:sp>
      <p:sp>
        <p:nvSpPr>
          <p:cNvPr id="10485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3797" y="5788152"/>
            <a:ext cx="9404406" cy="1069848"/>
          </a:xfrm>
        </p:spPr>
        <p:txBody>
          <a:bodyPr>
            <a:normAutofit/>
          </a:bodyPr>
          <a:p>
            <a:r>
              <a:rPr dirty="0" sz="3200" lang="ru-RU"/>
              <a:t>Общественная организация «Клуб «Эней». Киев.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Объект 5"/>
          <p:cNvGraphicFramePr>
            <a:graphicFrameLocks noGrp="1"/>
          </p:cNvGraphicFramePr>
          <p:nvPr>
            <p:ph idx="1"/>
          </p:nvPr>
        </p:nvGraphicFramePr>
        <p:xfrm>
          <a:off x="375961" y="238539"/>
          <a:ext cx="11122025" cy="638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dirty="0" sz="4800" lang="ru-RU"/>
              <a:t>Методология помогает участницам</a:t>
            </a:r>
          </a:p>
        </p:txBody>
      </p:sp>
      <p:sp>
        <p:nvSpPr>
          <p:cNvPr id="1048614" name="Объект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88722"/>
          </a:xfrm>
        </p:spPr>
        <p:txBody>
          <a:bodyPr>
            <a:normAutofit fontScale="95000" lnSpcReduction="10000"/>
          </a:bodyPr>
          <a:p>
            <a:pPr algn="just"/>
            <a:r>
              <a:rPr dirty="0" sz="2800" lang="ru-RU"/>
              <a:t>получить опыт безопасного общения среди равных,</a:t>
            </a:r>
          </a:p>
          <a:p>
            <a:pPr algn="just"/>
            <a:r>
              <a:rPr dirty="0" sz="2800" lang="ru-RU"/>
              <a:t>разработать стратегии планирования безопасности,</a:t>
            </a:r>
          </a:p>
          <a:p>
            <a:pPr algn="just"/>
            <a:r>
              <a:rPr dirty="0" sz="2800" lang="ru-RU"/>
              <a:t>укрепить свою сеть социальной поддержки,</a:t>
            </a:r>
          </a:p>
          <a:p>
            <a:pPr algn="just"/>
            <a:r>
              <a:rPr dirty="0" sz="2800" lang="ru-RU"/>
              <a:t>получить доступ к различным услугам,</a:t>
            </a:r>
          </a:p>
          <a:p>
            <a:pPr algn="just"/>
            <a:r>
              <a:rPr dirty="0" sz="2800" lang="ru-RU"/>
              <a:t>сформировать цели необходимых изменений для улучшения безопасности,</a:t>
            </a:r>
          </a:p>
          <a:p>
            <a:pPr algn="just"/>
            <a:r>
              <a:rPr dirty="0" sz="2800" lang="ru-RU"/>
              <a:t>получить перенаправления к другим необходимых специалистов при необходимости,</a:t>
            </a:r>
          </a:p>
          <a:p>
            <a:pPr algn="just"/>
            <a:r>
              <a:rPr dirty="0" sz="2800" lang="ru-RU"/>
              <a:t>уменьшить риск возникновения гендерно обусловленного насилия в будущем.</a:t>
            </a:r>
            <a:endParaRPr dirty="0"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altLang="en-US" dirty="0" lang="ru-RU"/>
              <a:t>В</a:t>
            </a:r>
            <a:r>
              <a:rPr altLang="en-US" dirty="0" lang="ru-RU"/>
              <a:t>Ы</a:t>
            </a:r>
            <a:r>
              <a:rPr altLang="en-US" dirty="0" lang="ru-RU"/>
              <a:t>З</a:t>
            </a:r>
            <a:r>
              <a:rPr altLang="en-US" dirty="0" lang="ru-RU"/>
              <a:t>О</a:t>
            </a:r>
            <a:r>
              <a:rPr altLang="en-US" dirty="0" lang="ru-RU"/>
              <a:t>В</a:t>
            </a:r>
            <a:r>
              <a:rPr altLang="en-US" dirty="0" lang="ru-RU"/>
              <a:t>Ы</a:t>
            </a:r>
            <a:endParaRPr altLang="en-US" lang="zh-CN"/>
          </a:p>
        </p:txBody>
      </p:sp>
      <p:sp>
        <p:nvSpPr>
          <p:cNvPr id="1048616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>
              <a:buFont typeface="Arial" panose="020B0604020202020204" pitchFamily="34" charset="0"/>
              <a:buChar char="•"/>
            </a:pPr>
            <a:r>
              <a:rPr dirty="0" sz="4400" lang="ru-RU"/>
              <a:t>Отсутствие поддержки со стороны местных властей,</a:t>
            </a:r>
            <a:endParaRPr altLang="en-US" sz="4400" lang="zh-CN"/>
          </a:p>
          <a:p>
            <a:pPr>
              <a:buFont typeface="Arial" panose="020B0604020202020204" pitchFamily="34" charset="0"/>
              <a:buChar char="•"/>
            </a:pPr>
            <a:r>
              <a:rPr dirty="0" sz="4400" lang="ru-RU"/>
              <a:t>Высокий риск выгорания и </a:t>
            </a:r>
            <a:r>
              <a:rPr dirty="0" sz="4400" lang="ru-RU" err="1"/>
              <a:t>ретравматизации</a:t>
            </a:r>
            <a:r>
              <a:rPr dirty="0" sz="4400" lang="ru-RU"/>
              <a:t> </a:t>
            </a:r>
            <a:r>
              <a:rPr dirty="0" sz="4400" lang="ru-RU" err="1"/>
              <a:t>фасилитаторок</a:t>
            </a:r>
            <a:endParaRPr altLang="en-US" sz="4400" lang="zh-CN"/>
          </a:p>
          <a:p>
            <a:pPr>
              <a:buFont typeface="Arial" panose="020B0604020202020204" pitchFamily="34" charset="0"/>
              <a:buChar char="•"/>
            </a:pPr>
            <a:r>
              <a:rPr altLang="en-US" dirty="0" sz="4400" lang="ru-RU"/>
              <a:t>Война</a:t>
            </a:r>
            <a:endParaRPr altLang="en-US" sz="4400" 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Заголовок 1"/>
          <p:cNvSpPr>
            <a:spLocks noGrp="1"/>
          </p:cNvSpPr>
          <p:nvPr>
            <p:ph type="title"/>
          </p:nvPr>
        </p:nvSpPr>
        <p:spPr>
          <a:xfrm>
            <a:off x="99391" y="188292"/>
            <a:ext cx="11817626" cy="1609344"/>
          </a:xfrm>
        </p:spPr>
        <p:txBody>
          <a:bodyPr>
            <a:noAutofit/>
          </a:bodyPr>
          <a:p>
            <a:pPr algn="r"/>
            <a:r>
              <a:rPr dirty="0" sz="4000" lang="ru-RU"/>
              <a:t>Проект объединил сообщество женщин против насилия </a:t>
            </a:r>
            <a:endParaRPr dirty="0" sz="4000" lang="ru-RU"/>
          </a:p>
        </p:txBody>
      </p:sp>
      <p:pic>
        <p:nvPicPr>
          <p:cNvPr id="2097162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894" r="894"/>
          <a:stretch>
            <a:fillRect/>
          </a:stretch>
        </p:blipFill>
        <p:spPr>
          <a:xfrm>
            <a:off x="274983" y="1347062"/>
            <a:ext cx="6579715" cy="4359061"/>
          </a:xfrm>
          <a:prstGeom prst="rect"/>
        </p:spPr>
      </p:pic>
      <p:pic>
        <p:nvPicPr>
          <p:cNvPr id="2097163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885063" y="2531715"/>
            <a:ext cx="6068359" cy="4252592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0" y="84917"/>
            <a:ext cx="10058400" cy="1189994"/>
          </a:xfrm>
        </p:spPr>
        <p:txBody>
          <a:bodyPr>
            <a:normAutofit/>
          </a:bodyPr>
          <a:p>
            <a:r>
              <a:rPr dirty="0" sz="3600" lang="ru-RU"/>
              <a:t>три научные публикации команды </a:t>
            </a:r>
            <a:br>
              <a:rPr dirty="0" sz="3600" lang="ru-RU"/>
            </a:br>
            <a:r>
              <a:rPr dirty="0" sz="3600" lang="ru-RU"/>
              <a:t>проекта </a:t>
            </a:r>
          </a:p>
        </p:txBody>
      </p:sp>
      <p:pic>
        <p:nvPicPr>
          <p:cNvPr id="2097164" name="Рисунок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6574" y="1435884"/>
            <a:ext cx="6322438" cy="5300086"/>
          </a:xfrm>
          <a:prstGeom prst="rect"/>
        </p:spPr>
      </p:pic>
      <p:pic>
        <p:nvPicPr>
          <p:cNvPr id="2097165" name="Рисунок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612606" y="92154"/>
            <a:ext cx="3579394" cy="5051405"/>
          </a:xfrm>
          <a:prstGeom prst="rect"/>
        </p:spPr>
      </p:pic>
      <p:pic>
        <p:nvPicPr>
          <p:cNvPr id="2097166" name="Рисунок 8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747612" y="2054698"/>
            <a:ext cx="5149527" cy="4681272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п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н</a:t>
            </a:r>
            <a:r>
              <a:rPr altLang="en-US" lang="ru-RU"/>
              <a:t>ые 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с</a:t>
            </a:r>
            <a:r>
              <a:rPr altLang="en-US" lang="ru-RU"/>
              <a:t>у</a:t>
            </a:r>
            <a:r>
              <a:rPr altLang="en-US" lang="ru-RU"/>
              <a:t>р</a:t>
            </a:r>
            <a:r>
              <a:rPr altLang="en-US" lang="ru-RU"/>
              <a:t>с</a:t>
            </a:r>
            <a:r>
              <a:rPr altLang="en-US" lang="ru-RU"/>
              <a:t>ы</a:t>
            </a:r>
            <a:endParaRPr lang="ru-RU"/>
          </a:p>
        </p:txBody>
      </p:sp>
      <p:sp>
        <p:nvSpPr>
          <p:cNvPr id="1048684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sz="4400" lang="ru-RU"/>
              <a:t>Ш</a:t>
            </a:r>
            <a:r>
              <a:rPr altLang="en-US" sz="4400" lang="ru-RU"/>
              <a:t>е</a:t>
            </a:r>
            <a:r>
              <a:rPr altLang="en-US" sz="4400" lang="ru-RU"/>
              <a:t>л</a:t>
            </a:r>
            <a:r>
              <a:rPr altLang="en-US" sz="4400" lang="ru-RU"/>
              <a:t>т</a:t>
            </a:r>
            <a:r>
              <a:rPr altLang="en-US" sz="4400" lang="ru-RU"/>
              <a:t>е</a:t>
            </a:r>
            <a:r>
              <a:rPr altLang="en-US" sz="4400" lang="ru-RU"/>
              <a:t>р</a:t>
            </a:r>
            <a:endParaRPr sz="4400" lang="ru-RU"/>
          </a:p>
          <a:p>
            <a:r>
              <a:rPr altLang="en-US" sz="4400" lang="ru-RU"/>
              <a:t>П</a:t>
            </a:r>
            <a:r>
              <a:rPr altLang="en-US" sz="4400" lang="ru-RU"/>
              <a:t>р</a:t>
            </a:r>
            <a:r>
              <a:rPr altLang="en-US" sz="4400" lang="ru-RU"/>
              <a:t>я</a:t>
            </a:r>
            <a:r>
              <a:rPr altLang="en-US" sz="4400" lang="ru-RU"/>
              <a:t>м</a:t>
            </a:r>
            <a:r>
              <a:rPr altLang="en-US" sz="4400" lang="ru-RU"/>
              <a:t>а</a:t>
            </a:r>
            <a:r>
              <a:rPr altLang="en-US" sz="4400" lang="ru-RU"/>
              <a:t>я</a:t>
            </a:r>
            <a:r>
              <a:rPr altLang="en-US" sz="4400" lang="en-US"/>
              <a:t> </a:t>
            </a:r>
            <a:r>
              <a:rPr altLang="en-US" sz="4400" lang="ru-RU"/>
              <a:t>п</a:t>
            </a:r>
            <a:r>
              <a:rPr altLang="en-US" sz="4400" lang="ru-RU"/>
              <a:t>о</a:t>
            </a:r>
            <a:r>
              <a:rPr altLang="en-US" sz="4400" lang="ru-RU"/>
              <a:t>м</a:t>
            </a:r>
            <a:r>
              <a:rPr altLang="en-US" sz="4400" lang="ru-RU"/>
              <a:t>о</a:t>
            </a:r>
            <a:r>
              <a:rPr altLang="en-US" sz="4400" lang="ru-RU"/>
              <a:t>щь</a:t>
            </a:r>
            <a:endParaRPr sz="4400" lang="ru-RU"/>
          </a:p>
          <a:p>
            <a:r>
              <a:rPr altLang="en-US" sz="4400" lang="ru-RU"/>
              <a:t>С</a:t>
            </a:r>
            <a:r>
              <a:rPr altLang="en-US" sz="4400" lang="ru-RU"/>
              <a:t>е</a:t>
            </a:r>
            <a:r>
              <a:rPr altLang="en-US" sz="4400" lang="ru-RU"/>
              <a:t>т</a:t>
            </a:r>
            <a:r>
              <a:rPr altLang="en-US" sz="4400" lang="ru-RU"/>
              <a:t>ь</a:t>
            </a:r>
            <a:r>
              <a:rPr altLang="en-US" sz="4400" lang="en-US"/>
              <a:t> </a:t>
            </a:r>
            <a:r>
              <a:rPr altLang="en-US" sz="4400" lang="ru-RU"/>
              <a:t>с</a:t>
            </a:r>
            <a:r>
              <a:rPr altLang="en-US" sz="4400" lang="ru-RU"/>
              <a:t>п</a:t>
            </a:r>
            <a:r>
              <a:rPr altLang="en-US" sz="4400" lang="ru-RU"/>
              <a:t>е</a:t>
            </a:r>
            <a:r>
              <a:rPr altLang="en-US" sz="4400" lang="ru-RU"/>
              <a:t>ц</a:t>
            </a:r>
            <a:r>
              <a:rPr altLang="en-US" sz="4400" lang="ru-RU"/>
              <a:t>и</a:t>
            </a:r>
            <a:r>
              <a:rPr altLang="en-US" sz="4400" lang="ru-RU"/>
              <a:t>а</a:t>
            </a:r>
            <a:r>
              <a:rPr altLang="en-US" sz="4400" lang="ru-RU"/>
              <a:t>л</a:t>
            </a:r>
            <a:r>
              <a:rPr altLang="en-US" sz="4400" lang="ru-RU"/>
              <a:t>и</a:t>
            </a:r>
            <a:r>
              <a:rPr altLang="en-US" sz="4400" lang="ru-RU"/>
              <a:t>с</a:t>
            </a:r>
            <a:r>
              <a:rPr altLang="en-US" sz="4400" lang="ru-RU"/>
              <a:t>т</a:t>
            </a:r>
            <a:r>
              <a:rPr altLang="en-US" sz="4400" lang="ru-RU"/>
              <a:t>о</a:t>
            </a:r>
            <a:r>
              <a:rPr altLang="en-US" sz="4400" lang="ru-RU"/>
              <a:t>в</a:t>
            </a:r>
            <a:endParaRPr sz="4400" lang="ru-RU"/>
          </a:p>
          <a:p>
            <a:r>
              <a:rPr altLang="en-US" sz="4400" lang="ru-RU"/>
              <a:t>В</a:t>
            </a:r>
            <a:r>
              <a:rPr altLang="en-US" sz="4400" lang="ru-RU"/>
              <a:t>т</a:t>
            </a:r>
            <a:r>
              <a:rPr altLang="en-US" sz="4400" lang="ru-RU"/>
              <a:t>о</a:t>
            </a:r>
            <a:r>
              <a:rPr altLang="en-US" sz="4400" lang="ru-RU"/>
              <a:t>р</a:t>
            </a:r>
            <a:r>
              <a:rPr altLang="en-US" sz="4400" lang="ru-RU"/>
              <a:t>а</a:t>
            </a:r>
            <a:r>
              <a:rPr altLang="en-US" sz="4400" lang="ru-RU"/>
              <a:t>я </a:t>
            </a:r>
            <a:r>
              <a:rPr altLang="en-US" sz="4400" lang="ru-RU"/>
              <a:t>с</a:t>
            </a:r>
            <a:r>
              <a:rPr altLang="en-US" sz="4400" lang="ru-RU"/>
              <a:t>е</a:t>
            </a:r>
            <a:r>
              <a:rPr altLang="en-US" sz="4400" lang="ru-RU"/>
              <a:t>с</a:t>
            </a:r>
            <a:r>
              <a:rPr altLang="en-US" sz="4400" lang="ru-RU"/>
              <a:t>с</a:t>
            </a:r>
            <a:r>
              <a:rPr altLang="en-US" sz="4400" lang="ru-RU"/>
              <a:t>и</a:t>
            </a:r>
            <a:r>
              <a:rPr altLang="en-US" sz="4400" lang="ru-RU"/>
              <a:t>я</a:t>
            </a:r>
            <a:endParaRPr sz="4400" lang="ru-RU"/>
          </a:p>
          <a:p>
            <a:r>
              <a:rPr altLang="en-US" sz="4400" lang="ru-RU"/>
              <a:t>П</a:t>
            </a:r>
            <a:r>
              <a:rPr altLang="en-US" sz="4400" lang="ru-RU"/>
              <a:t>а</a:t>
            </a:r>
            <a:r>
              <a:rPr altLang="en-US" sz="4400" lang="ru-RU"/>
              <a:t>р</a:t>
            </a:r>
            <a:r>
              <a:rPr altLang="en-US" sz="4400" lang="ru-RU"/>
              <a:t>т</a:t>
            </a:r>
            <a:r>
              <a:rPr altLang="en-US" sz="4400" lang="ru-RU"/>
              <a:t>н</a:t>
            </a:r>
            <a:r>
              <a:rPr altLang="en-US" sz="4400" lang="ru-RU"/>
              <a:t>е</a:t>
            </a:r>
            <a:r>
              <a:rPr altLang="en-US" sz="4400" lang="ru-RU"/>
              <a:t>р</a:t>
            </a:r>
            <a:r>
              <a:rPr altLang="en-US" sz="4400" lang="ru-RU"/>
              <a:t>с</a:t>
            </a:r>
            <a:r>
              <a:rPr altLang="en-US" sz="4400" lang="ru-RU"/>
              <a:t>т</a:t>
            </a:r>
            <a:r>
              <a:rPr altLang="en-US" sz="4400" lang="ru-RU"/>
              <a:t>в</a:t>
            </a:r>
            <a:r>
              <a:rPr altLang="en-US" sz="4400" lang="ru-RU"/>
              <a:t>о</a:t>
            </a:r>
            <a:endParaRPr sz="4400"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П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н</a:t>
            </a:r>
            <a:endParaRPr lang="ru-RU"/>
          </a:p>
        </p:txBody>
      </p:sp>
      <p:sp>
        <p:nvSpPr>
          <p:cNvPr id="1048687" name="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p>
            <a:r>
              <a:rPr altLang="en-US" sz="4400" lang="ru-RU"/>
              <a:t>К</a:t>
            </a:r>
            <a:r>
              <a:rPr altLang="en-US" sz="4400" lang="ru-RU"/>
              <a:t>р</a:t>
            </a:r>
            <a:r>
              <a:rPr altLang="en-US" sz="4400" lang="ru-RU"/>
              <a:t>ы</a:t>
            </a:r>
            <a:r>
              <a:rPr altLang="en-US" sz="4400" lang="ru-RU"/>
              <a:t>л</a:t>
            </a:r>
            <a:r>
              <a:rPr altLang="en-US" sz="4400" lang="ru-RU"/>
              <a:t>ь</a:t>
            </a:r>
            <a:r>
              <a:rPr altLang="en-US" sz="4400" lang="ru-RU"/>
              <a:t>я</a:t>
            </a:r>
            <a:r>
              <a:rPr altLang="en-US" sz="4400" lang="en-US"/>
              <a:t> </a:t>
            </a:r>
            <a:r>
              <a:rPr altLang="en-US" sz="4400" lang="ru-RU"/>
              <a:t>в</a:t>
            </a:r>
            <a:r>
              <a:rPr altLang="en-US" sz="4400" lang="en-US"/>
              <a:t> </a:t>
            </a:r>
            <a:r>
              <a:rPr altLang="en-US" sz="4400" lang="en-US"/>
              <a:t>2</a:t>
            </a:r>
            <a:r>
              <a:rPr altLang="en-US" sz="4400" lang="en-US"/>
              <a:t>5</a:t>
            </a:r>
            <a:r>
              <a:rPr altLang="en-US" sz="4400" lang="en-US"/>
              <a:t> </a:t>
            </a:r>
            <a:r>
              <a:rPr altLang="en-US" sz="4400" lang="ru-RU"/>
              <a:t>о</a:t>
            </a:r>
            <a:r>
              <a:rPr altLang="en-US" sz="4400" lang="ru-RU"/>
              <a:t>б</a:t>
            </a:r>
            <a:r>
              <a:rPr altLang="en-US" sz="4400" lang="ru-RU"/>
              <a:t>л</a:t>
            </a:r>
            <a:r>
              <a:rPr altLang="en-US" sz="4400" lang="ru-RU"/>
              <a:t>а</a:t>
            </a:r>
            <a:r>
              <a:rPr altLang="en-US" sz="4400" lang="ru-RU"/>
              <a:t>с</a:t>
            </a:r>
            <a:r>
              <a:rPr altLang="en-US" sz="4400" lang="ru-RU"/>
              <a:t>т</a:t>
            </a:r>
            <a:r>
              <a:rPr altLang="en-US" sz="4400" lang="ru-RU"/>
              <a:t>я</a:t>
            </a:r>
            <a:r>
              <a:rPr altLang="en-US" sz="4400" lang="ru-RU"/>
              <a:t>х</a:t>
            </a:r>
            <a:r>
              <a:rPr altLang="en-US" sz="4400" lang="en-US"/>
              <a:t> </a:t>
            </a:r>
            <a:r>
              <a:rPr altLang="en-US" sz="4400" lang="ru-RU"/>
              <a:t>страны</a:t>
            </a:r>
            <a:endParaRPr sz="4400" lang="ru-RU"/>
          </a:p>
          <a:p>
            <a:r>
              <a:rPr altLang="en-US" sz="4400" lang="ru-RU"/>
              <a:t>Т</a:t>
            </a:r>
            <a:r>
              <a:rPr altLang="en-US" sz="4400" lang="ru-RU"/>
              <a:t>Г</a:t>
            </a:r>
            <a:r>
              <a:rPr altLang="en-US" sz="4400" lang="en-US"/>
              <a:t> </a:t>
            </a:r>
            <a:r>
              <a:rPr altLang="en-US" sz="4400" lang="ru-RU"/>
              <a:t>г</a:t>
            </a:r>
            <a:r>
              <a:rPr altLang="en-US" sz="4400" lang="ru-RU"/>
              <a:t>р</a:t>
            </a:r>
            <a:r>
              <a:rPr altLang="en-US" sz="4400" lang="ru-RU"/>
              <a:t>у</a:t>
            </a:r>
            <a:r>
              <a:rPr altLang="en-US" sz="4400" lang="ru-RU"/>
              <a:t>п</a:t>
            </a:r>
            <a:r>
              <a:rPr altLang="en-US" sz="4400" lang="ru-RU"/>
              <a:t>п</a:t>
            </a:r>
            <a:r>
              <a:rPr altLang="en-US" sz="4400" lang="ru-RU"/>
              <a:t>а</a:t>
            </a:r>
            <a:endParaRPr sz="4400" lang="ru-RU"/>
          </a:p>
          <a:p>
            <a:r>
              <a:rPr altLang="en-US" sz="4400" lang="ru-RU"/>
              <a:t>П</a:t>
            </a:r>
            <a:r>
              <a:rPr altLang="en-US" sz="4400" lang="ru-RU"/>
              <a:t>р</a:t>
            </a:r>
            <a:r>
              <a:rPr altLang="en-US" sz="4400" lang="ru-RU"/>
              <a:t>о</a:t>
            </a:r>
            <a:r>
              <a:rPr altLang="en-US" sz="4400" lang="ru-RU"/>
              <a:t>ф</a:t>
            </a:r>
            <a:r>
              <a:rPr altLang="en-US" sz="4400" lang="ru-RU"/>
              <a:t>и</a:t>
            </a:r>
            <a:r>
              <a:rPr altLang="en-US" sz="4400" lang="ru-RU"/>
              <a:t>л</a:t>
            </a:r>
            <a:r>
              <a:rPr altLang="en-US" sz="4400" lang="ru-RU"/>
              <a:t>а</a:t>
            </a:r>
            <a:r>
              <a:rPr altLang="en-US" sz="4400" lang="ru-RU"/>
              <a:t>к</a:t>
            </a:r>
            <a:r>
              <a:rPr altLang="en-US" sz="4400" lang="ru-RU"/>
              <a:t>т</a:t>
            </a:r>
            <a:r>
              <a:rPr altLang="en-US" sz="4400" lang="ru-RU"/>
              <a:t>и</a:t>
            </a:r>
            <a:r>
              <a:rPr altLang="en-US" sz="4400" lang="ru-RU"/>
              <a:t>к</a:t>
            </a:r>
            <a:r>
              <a:rPr altLang="en-US" sz="4400" lang="ru-RU"/>
              <a:t>а</a:t>
            </a:r>
            <a:r>
              <a:rPr altLang="en-US" sz="4400" lang="en-US"/>
              <a:t> </a:t>
            </a:r>
            <a:r>
              <a:rPr altLang="en-US" sz="4400" lang="ru-RU"/>
              <a:t>э</a:t>
            </a:r>
            <a:r>
              <a:rPr altLang="en-US" sz="4400" lang="ru-RU"/>
              <a:t>м</a:t>
            </a:r>
            <a:r>
              <a:rPr altLang="en-US" sz="4400" lang="ru-RU"/>
              <a:t>о</a:t>
            </a:r>
            <a:r>
              <a:rPr altLang="en-US" sz="4400" lang="ru-RU"/>
              <a:t>ц</a:t>
            </a:r>
            <a:r>
              <a:rPr altLang="en-US" sz="4400" lang="ru-RU"/>
              <a:t>и</a:t>
            </a:r>
            <a:r>
              <a:rPr altLang="en-US" sz="4400" lang="ru-RU"/>
              <a:t>о</a:t>
            </a:r>
            <a:r>
              <a:rPr altLang="en-US" sz="4400" lang="ru-RU"/>
              <a:t>н</a:t>
            </a:r>
            <a:r>
              <a:rPr altLang="en-US" sz="4400" lang="ru-RU"/>
              <a:t>а</a:t>
            </a:r>
            <a:r>
              <a:rPr altLang="en-US" sz="4400" lang="ru-RU"/>
              <a:t>л</a:t>
            </a:r>
            <a:r>
              <a:rPr altLang="en-US" sz="4400" lang="ru-RU"/>
              <a:t>ь</a:t>
            </a:r>
            <a:r>
              <a:rPr altLang="en-US" sz="4400" lang="ru-RU"/>
              <a:t>ного </a:t>
            </a:r>
            <a:r>
              <a:rPr altLang="en-US" sz="4400" lang="ru-RU"/>
              <a:t>состояния</a:t>
            </a:r>
            <a:endParaRPr sz="4400" lang="ru-RU"/>
          </a:p>
          <a:p>
            <a:r>
              <a:rPr altLang="en-US" sz="4400" lang="ru-RU"/>
              <a:t>Р</a:t>
            </a:r>
            <a:r>
              <a:rPr altLang="en-US" sz="4400" lang="ru-RU"/>
              <a:t>е</a:t>
            </a:r>
            <a:r>
              <a:rPr altLang="en-US" sz="4400" lang="ru-RU"/>
              <a:t>г</a:t>
            </a:r>
            <a:r>
              <a:rPr altLang="en-US" sz="4400" lang="ru-RU"/>
              <a:t>и</a:t>
            </a:r>
            <a:r>
              <a:rPr altLang="en-US" sz="4400" lang="ru-RU"/>
              <a:t>о</a:t>
            </a:r>
            <a:r>
              <a:rPr altLang="en-US" sz="4400" lang="ru-RU"/>
              <a:t>н</a:t>
            </a:r>
            <a:r>
              <a:rPr altLang="en-US" sz="4400" lang="ru-RU"/>
              <a:t>альн</a:t>
            </a:r>
            <a:r>
              <a:rPr altLang="en-US" sz="4400" lang="ru-RU"/>
              <a:t>а</a:t>
            </a:r>
            <a:r>
              <a:rPr altLang="en-US" sz="4400" lang="ru-RU"/>
              <a:t>я </a:t>
            </a:r>
            <a:r>
              <a:rPr altLang="en-US" sz="4400" lang="ru-RU"/>
              <a:t>п</a:t>
            </a:r>
            <a:r>
              <a:rPr altLang="en-US" sz="4400" lang="ru-RU"/>
              <a:t>л</a:t>
            </a:r>
            <a:r>
              <a:rPr altLang="en-US" sz="4400" lang="ru-RU"/>
              <a:t>о</a:t>
            </a:r>
            <a:r>
              <a:rPr altLang="en-US" sz="4400" lang="ru-RU"/>
              <a:t>щ</a:t>
            </a:r>
            <a:r>
              <a:rPr altLang="en-US" sz="4400" lang="ru-RU"/>
              <a:t>а</a:t>
            </a:r>
            <a:r>
              <a:rPr altLang="en-US" sz="4400" lang="ru-RU"/>
              <a:t>д</a:t>
            </a:r>
            <a:r>
              <a:rPr altLang="en-US" sz="4400" lang="ru-RU"/>
              <a:t>к</a:t>
            </a:r>
            <a:r>
              <a:rPr altLang="en-US" sz="4400" lang="ru-RU"/>
              <a:t>а</a:t>
            </a:r>
            <a:r>
              <a:rPr altLang="en-US" sz="4400" lang="en-US"/>
              <a:t> </a:t>
            </a:r>
            <a:r>
              <a:rPr altLang="en-US" sz="4400" lang="ru-RU"/>
              <a:t>обмена опытом</a:t>
            </a:r>
            <a:endParaRPr lang="ru-RU"/>
          </a:p>
          <a:p>
            <a:r>
              <a:rPr altLang="en-US" sz="4400" lang="ru-RU"/>
              <a:t>А</a:t>
            </a:r>
            <a:r>
              <a:rPr altLang="en-US" sz="4400" lang="ru-RU"/>
              <a:t>д</a:t>
            </a:r>
            <a:r>
              <a:rPr altLang="en-US" sz="4400" lang="ru-RU"/>
              <a:t>а</a:t>
            </a:r>
            <a:r>
              <a:rPr altLang="en-US" sz="4400" lang="ru-RU"/>
              <a:t>п</a:t>
            </a:r>
            <a:r>
              <a:rPr altLang="en-US" sz="4400" lang="ru-RU"/>
              <a:t>т</a:t>
            </a:r>
            <a:r>
              <a:rPr altLang="en-US" sz="4400" lang="ru-RU"/>
              <a:t>ация</a:t>
            </a:r>
            <a:r>
              <a:rPr altLang="en-US" sz="4400" lang="en-US"/>
              <a:t> </a:t>
            </a:r>
            <a:r>
              <a:rPr altLang="en-US" sz="4400" lang="ru-RU"/>
              <a:t>в</a:t>
            </a:r>
            <a:r>
              <a:rPr altLang="en-US" sz="4400" lang="en-US"/>
              <a:t> </a:t>
            </a:r>
            <a:r>
              <a:rPr altLang="en-US" sz="4400" lang="ru-RU"/>
              <a:t>у</a:t>
            </a:r>
            <a:r>
              <a:rPr altLang="en-US" sz="4400" lang="ru-RU"/>
              <a:t>с</a:t>
            </a:r>
            <a:r>
              <a:rPr altLang="en-US" sz="4400" lang="ru-RU"/>
              <a:t>ловиях</a:t>
            </a:r>
            <a:r>
              <a:rPr altLang="en-US" sz="4400" lang="en-US"/>
              <a:t> </a:t>
            </a:r>
            <a:r>
              <a:rPr altLang="en-US" sz="4400" lang="ru-RU"/>
              <a:t>в</a:t>
            </a:r>
            <a:r>
              <a:rPr altLang="en-US" sz="4400" lang="ru-RU"/>
              <a:t>о</a:t>
            </a:r>
            <a:r>
              <a:rPr altLang="en-US" sz="4400" lang="ru-RU"/>
              <a:t>й</a:t>
            </a:r>
            <a:r>
              <a:rPr altLang="en-US" sz="4400" lang="ru-RU"/>
              <a:t>н</a:t>
            </a:r>
            <a:r>
              <a:rPr altLang="en-US" sz="4400" lang="ru-RU"/>
              <a:t>ы</a:t>
            </a:r>
            <a:r>
              <a:rPr altLang="en-US" sz="4400" lang="en-US"/>
              <a:t> </a:t>
            </a:r>
            <a:r>
              <a:rPr altLang="en-US" sz="4400" lang="ru-RU"/>
              <a:t>и</a:t>
            </a:r>
            <a:r>
              <a:rPr altLang="en-US" sz="4400" lang="en-US"/>
              <a:t> </a:t>
            </a:r>
            <a:r>
              <a:rPr altLang="en-US" sz="4400" lang="ru-RU"/>
              <a:t>п</a:t>
            </a:r>
            <a:r>
              <a:rPr altLang="en-US" sz="4400" lang="ru-RU"/>
              <a:t>о</a:t>
            </a:r>
            <a:r>
              <a:rPr altLang="en-US" sz="4400" lang="ru-RU"/>
              <a:t>с</a:t>
            </a:r>
            <a:r>
              <a:rPr altLang="en-US" sz="4400" lang="ru-RU"/>
              <a:t>т</a:t>
            </a:r>
            <a:r>
              <a:rPr altLang="en-US" sz="4400" lang="en-US"/>
              <a:t>-</a:t>
            </a:r>
            <a:r>
              <a:rPr altLang="en-US" sz="4400" lang="ru-RU"/>
              <a:t>в</a:t>
            </a:r>
            <a:r>
              <a:rPr altLang="en-US" sz="4400" lang="ru-RU"/>
              <a:t>о</a:t>
            </a:r>
            <a:r>
              <a:rPr altLang="en-US" sz="4400" lang="ru-RU"/>
              <a:t>й</a:t>
            </a:r>
            <a:r>
              <a:rPr altLang="en-US" sz="4400" lang="ru-RU"/>
              <a:t>н</a:t>
            </a:r>
            <a:r>
              <a:rPr altLang="en-US" sz="4400" lang="ru-RU"/>
              <a:t>ы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25895" y="0"/>
            <a:ext cx="1054020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/>
          </a:p>
        </p:txBody>
      </p:sp>
      <p:pic>
        <p:nvPicPr>
          <p:cNvPr id="2097152" name="Рисунок 1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84361" y="-43597"/>
            <a:ext cx="6650185" cy="3657602"/>
          </a:xfrm>
          <a:prstGeom prst="rect"/>
        </p:spPr>
      </p:pic>
      <p:pic>
        <p:nvPicPr>
          <p:cNvPr id="2097153" name="Рисунок 1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924804" y="2583762"/>
            <a:ext cx="4267196" cy="4243145"/>
          </a:xfrm>
          <a:prstGeom prst="rect"/>
        </p:spPr>
      </p:pic>
      <p:pic>
        <p:nvPicPr>
          <p:cNvPr id="2097154" name="Рисунок 1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763158" y="2578608"/>
            <a:ext cx="2223201" cy="2223201"/>
          </a:xfrm>
          <a:prstGeom prst="rect"/>
        </p:spPr>
      </p:pic>
      <p:pic>
        <p:nvPicPr>
          <p:cNvPr id="2097155" name="Рисунок 19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203" y="3211548"/>
            <a:ext cx="4861936" cy="3646452"/>
          </a:xfrm>
          <a:prstGeom prst="rect"/>
        </p:spPr>
      </p:pic>
      <p:pic>
        <p:nvPicPr>
          <p:cNvPr id="2097156" name="Объект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7901610" y="0"/>
            <a:ext cx="4305806" cy="3229354"/>
          </a:xfrm>
        </p:spPr>
      </p:pic>
      <p:pic>
        <p:nvPicPr>
          <p:cNvPr id="2097157" name="Рисунок 9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4545520" y="2572592"/>
            <a:ext cx="1553527" cy="3200398"/>
          </a:xfrm>
          <a:prstGeom prst="rect"/>
        </p:spPr>
      </p:pic>
      <p:pic>
        <p:nvPicPr>
          <p:cNvPr id="2097158" name="Рисунок 7"/>
          <p:cNvPicPr>
            <a:picLocks noChangeAspect="1"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>
            <a:off x="-9320" y="-17806"/>
            <a:ext cx="4305805" cy="3229354"/>
          </a:xfrm>
          <a:prstGeom prst="rect"/>
        </p:spPr>
      </p:pic>
      <p:pic>
        <p:nvPicPr>
          <p:cNvPr id="2097159" name="Рисунок 17"/>
          <p:cNvPicPr>
            <a:picLocks noChangeAspect="1"/>
          </p:cNvPicPr>
          <p:nvPr/>
        </p:nvPicPr>
        <p:blipFill>
          <a:blip xmlns:r="http://schemas.openxmlformats.org/officeDocument/2006/relationships" r:embed="rId8"/>
          <a:stretch>
            <a:fillRect/>
          </a:stretch>
        </p:blipFill>
        <p:spPr>
          <a:xfrm>
            <a:off x="4569240" y="4346926"/>
            <a:ext cx="3354239" cy="251568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dirty="0" sz="4800" lang="uk-UA" err="1"/>
              <a:t>Что</a:t>
            </a:r>
            <a:r>
              <a:rPr dirty="0" sz="4800" lang="uk-UA"/>
              <a:t> </a:t>
            </a:r>
            <a:r>
              <a:rPr dirty="0" sz="4800" lang="uk-UA" err="1"/>
              <a:t>мы</a:t>
            </a:r>
            <a:r>
              <a:rPr dirty="0" sz="4800" lang="uk-UA"/>
              <a:t> </a:t>
            </a:r>
            <a:r>
              <a:rPr dirty="0" sz="4800" lang="uk-UA" err="1"/>
              <a:t>Делаем</a:t>
            </a:r>
            <a:endParaRPr dirty="0" sz="4800" lang="ru-RU"/>
          </a:p>
        </p:txBody>
      </p:sp>
      <p:sp>
        <p:nvSpPr>
          <p:cNvPr id="1048602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5000" lnSpcReduction="20000"/>
          </a:bodyPr>
          <a:p>
            <a:pPr indent="0" marL="0">
              <a:buNone/>
            </a:pPr>
            <a:r>
              <a:rPr altLang="en-US" sz="4400" lang="en-US"/>
              <a:t>5</a:t>
            </a:r>
            <a:r>
              <a:rPr altLang="en-US" sz="4400" lang="en-US"/>
              <a:t> </a:t>
            </a:r>
            <a:r>
              <a:rPr altLang="en-US" sz="4400" lang="ru-RU"/>
              <a:t>л</a:t>
            </a:r>
            <a:r>
              <a:rPr altLang="en-US" sz="4400" lang="ru-RU"/>
              <a:t>е</a:t>
            </a:r>
            <a:r>
              <a:rPr altLang="en-US" sz="4400" lang="ru-RU"/>
              <a:t>т</a:t>
            </a:r>
            <a:endParaRPr altLang="en-US" lang="zh-CN"/>
          </a:p>
          <a:p>
            <a:pPr indent="0" marL="0">
              <a:buNone/>
            </a:pPr>
            <a:endParaRPr altLang="en-US" lang="zh-CN"/>
          </a:p>
          <a:p>
            <a:pPr indent="0" marL="0">
              <a:buNone/>
            </a:pPr>
            <a:r>
              <a:rPr altLang="en-US" sz="4400" lang="en-US"/>
              <a:t> </a:t>
            </a:r>
            <a:r>
              <a:rPr altLang="en-US" sz="4400" lang="en-US"/>
              <a:t> </a:t>
            </a:r>
            <a:r>
              <a:rPr altLang="en-US" sz="4400" lang="en-US"/>
              <a:t>1</a:t>
            </a:r>
            <a:r>
              <a:rPr altLang="en-US" sz="4400" lang="en-US"/>
              <a:t>3</a:t>
            </a:r>
            <a:r>
              <a:rPr altLang="en-US" sz="4400" lang="en-US"/>
              <a:t> </a:t>
            </a:r>
            <a:r>
              <a:rPr altLang="en-US" sz="4400" lang="ru-RU"/>
              <a:t>о</a:t>
            </a:r>
            <a:r>
              <a:rPr altLang="en-US" sz="4400" lang="ru-RU"/>
              <a:t>б</a:t>
            </a:r>
            <a:r>
              <a:rPr altLang="en-US" sz="4400" lang="ru-RU"/>
              <a:t>л</a:t>
            </a:r>
            <a:r>
              <a:rPr altLang="en-US" sz="4400" lang="ru-RU"/>
              <a:t>а</a:t>
            </a:r>
            <a:r>
              <a:rPr altLang="en-US" sz="4400" lang="ru-RU"/>
              <a:t>с</a:t>
            </a:r>
            <a:r>
              <a:rPr altLang="en-US" sz="4400" lang="ru-RU"/>
              <a:t>т</a:t>
            </a:r>
            <a:r>
              <a:rPr altLang="en-US" sz="4400" lang="ru-RU"/>
              <a:t>е</a:t>
            </a:r>
            <a:r>
              <a:rPr altLang="en-US" sz="4400" lang="ru-RU"/>
              <a:t>й</a:t>
            </a:r>
            <a:endParaRPr altLang="en-US" lang="zh-CN"/>
          </a:p>
          <a:p>
            <a:pPr indent="0" marL="0">
              <a:buNone/>
            </a:pPr>
            <a:endParaRPr altLang="en-US" lang="zh-CN"/>
          </a:p>
          <a:p>
            <a:pPr indent="0" marL="0">
              <a:buNone/>
            </a:pPr>
            <a:r>
              <a:rPr altLang="en-US" sz="4400" lang="en-US"/>
              <a:t> </a:t>
            </a:r>
            <a:r>
              <a:rPr altLang="en-US" sz="4400" lang="en-US"/>
              <a:t> </a:t>
            </a:r>
            <a:r>
              <a:rPr altLang="en-US" sz="4400" lang="en-US"/>
              <a:t> </a:t>
            </a:r>
            <a:r>
              <a:rPr altLang="en-US" sz="4400" lang="en-US"/>
              <a:t> </a:t>
            </a:r>
            <a:r>
              <a:rPr altLang="en-US" sz="4400" lang="en-US"/>
              <a:t> </a:t>
            </a:r>
            <a:r>
              <a:rPr altLang="en-US" sz="4400" lang="en-US"/>
              <a:t> </a:t>
            </a:r>
            <a:r>
              <a:rPr altLang="en-US" sz="4400" lang="en-US"/>
              <a:t> </a:t>
            </a:r>
            <a:r>
              <a:rPr altLang="en-US" sz="4400" lang="en-US"/>
              <a:t>4</a:t>
            </a:r>
            <a:r>
              <a:rPr altLang="en-US" sz="4400" lang="en-US"/>
              <a:t> </a:t>
            </a:r>
            <a:r>
              <a:rPr altLang="en-US" sz="4400" lang="ru-RU"/>
              <a:t>к</a:t>
            </a:r>
            <a:r>
              <a:rPr altLang="en-US" sz="4400" lang="ru-RU"/>
              <a:t>л</a:t>
            </a:r>
            <a:r>
              <a:rPr altLang="en-US" sz="4400" lang="ru-RU"/>
              <a:t>ю</a:t>
            </a:r>
            <a:r>
              <a:rPr altLang="en-US" sz="4400" lang="ru-RU"/>
              <a:t>ч</a:t>
            </a:r>
            <a:r>
              <a:rPr altLang="en-US" sz="4400" lang="ru-RU"/>
              <a:t>е</a:t>
            </a:r>
            <a:r>
              <a:rPr altLang="en-US" sz="4400" lang="ru-RU"/>
              <a:t>в</a:t>
            </a:r>
            <a:r>
              <a:rPr altLang="en-US" sz="4400" lang="ru-RU"/>
              <a:t>ы</a:t>
            </a:r>
            <a:r>
              <a:rPr altLang="en-US" sz="4400" lang="ru-RU"/>
              <a:t>х</a:t>
            </a:r>
            <a:r>
              <a:rPr altLang="en-US" sz="4400" lang="en-US"/>
              <a:t> </a:t>
            </a:r>
            <a:r>
              <a:rPr altLang="en-US" sz="4400" lang="ru-RU"/>
              <a:t>с</a:t>
            </a:r>
            <a:r>
              <a:rPr altLang="en-US" sz="4400" lang="ru-RU"/>
              <a:t>о</a:t>
            </a:r>
            <a:r>
              <a:rPr altLang="en-US" sz="4400" lang="ru-RU"/>
              <a:t>о</a:t>
            </a:r>
            <a:r>
              <a:rPr altLang="en-US" sz="4400" lang="ru-RU"/>
              <a:t>б</a:t>
            </a:r>
            <a:r>
              <a:rPr altLang="en-US" sz="4400" lang="ru-RU"/>
              <a:t>щ</a:t>
            </a:r>
            <a:r>
              <a:rPr altLang="en-US" sz="4400" lang="ru-RU"/>
              <a:t>е</a:t>
            </a:r>
            <a:r>
              <a:rPr altLang="en-US" sz="4400" lang="ru-RU"/>
              <a:t>с</a:t>
            </a:r>
            <a:r>
              <a:rPr altLang="en-US" sz="4400" lang="ru-RU"/>
              <a:t>т</a:t>
            </a:r>
            <a:r>
              <a:rPr altLang="en-US" sz="4400" lang="ru-RU"/>
              <a:t>в</a:t>
            </a:r>
            <a:r>
              <a:rPr altLang="en-US" sz="4400" lang="en-US"/>
              <a:t> </a:t>
            </a:r>
            <a:r>
              <a:rPr altLang="en-US" sz="4400" lang="ru-RU"/>
              <a:t>ж</a:t>
            </a:r>
            <a:r>
              <a:rPr altLang="en-US" sz="4400" lang="ru-RU"/>
              <a:t>е</a:t>
            </a:r>
            <a:r>
              <a:rPr altLang="en-US" sz="4400" lang="ru-RU"/>
              <a:t>н</a:t>
            </a:r>
            <a:r>
              <a:rPr altLang="en-US" sz="4400" lang="ru-RU"/>
              <a:t>щ</a:t>
            </a:r>
            <a:r>
              <a:rPr altLang="en-US" sz="4400" lang="ru-RU"/>
              <a:t>и</a:t>
            </a:r>
            <a:r>
              <a:rPr altLang="en-US" sz="4400" lang="ru-RU"/>
              <a:t>н</a:t>
            </a:r>
            <a:endParaRPr altLang="en-US" lang="zh-CN"/>
          </a:p>
          <a:p>
            <a:pPr indent="0" marL="0">
              <a:buNone/>
            </a:pPr>
            <a:endParaRPr altLang="en-US" lang="zh-CN"/>
          </a:p>
          <a:p>
            <a:pPr indent="0" marL="0">
              <a:buNone/>
            </a:pP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sz="4800" lang="en-US"/>
              <a:t> </a:t>
            </a:r>
            <a:r>
              <a:rPr altLang="en-US" sz="4800" lang="en-US"/>
              <a:t>3</a:t>
            </a:r>
            <a:r>
              <a:rPr altLang="en-US" sz="4800" lang="en-US"/>
              <a:t> </a:t>
            </a:r>
            <a:r>
              <a:rPr altLang="en-US" sz="4800" lang="ru-RU"/>
              <a:t>д</a:t>
            </a:r>
            <a:r>
              <a:rPr altLang="en-US" sz="4800" lang="ru-RU"/>
              <a:t>о</a:t>
            </a:r>
            <a:r>
              <a:rPr altLang="en-US" sz="4800" lang="ru-RU"/>
              <a:t>н</a:t>
            </a:r>
            <a:r>
              <a:rPr altLang="en-US" sz="4800" lang="ru-RU"/>
              <a:t>о</a:t>
            </a:r>
            <a:r>
              <a:rPr altLang="en-US" sz="4800" lang="ru-RU"/>
              <a:t>р</a:t>
            </a:r>
            <a:r>
              <a:rPr altLang="en-US" sz="4800" lang="ru-RU"/>
              <a:t>а</a:t>
            </a:r>
            <a:endParaRPr altLang="en-US" sz="4800" lang="zh-CN"/>
          </a:p>
          <a:p>
            <a:pPr>
              <a:buFont typeface="Arial"/>
              <a:buChar char="•"/>
            </a:pPr>
            <a:endParaRPr altLang="en-US"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67090"/>
          </a:xfrm>
        </p:spPr>
        <p:txBody>
          <a:bodyPr>
            <a:normAutofit/>
          </a:bodyPr>
          <a:p>
            <a:pPr algn="ctr"/>
            <a:r>
              <a:rPr dirty="0" sz="4800" lang="ru-RU"/>
              <a:t>цель</a:t>
            </a:r>
          </a:p>
        </p:txBody>
      </p:sp>
      <p:sp>
        <p:nvSpPr>
          <p:cNvPr id="1048606" name="Объект 12"/>
          <p:cNvSpPr>
            <a:spLocks noGrp="1"/>
          </p:cNvSpPr>
          <p:nvPr>
            <p:ph idx="1"/>
          </p:nvPr>
        </p:nvSpPr>
        <p:spPr>
          <a:xfrm>
            <a:off x="1069848" y="1813295"/>
            <a:ext cx="10058400" cy="4050792"/>
          </a:xfrm>
        </p:spPr>
        <p:txBody>
          <a:bodyPr>
            <a:noAutofit/>
          </a:bodyPr>
          <a:p>
            <a:pPr algn="just"/>
            <a:r>
              <a:rPr dirty="0" sz="4400" lang="ru-RU"/>
              <a:t>Внедрение в условиях Украины короткого вмешательства методологии "WINGS" </a:t>
            </a:r>
            <a:endParaRPr altLang="en-US" sz="4400" lang="zh-CN"/>
          </a:p>
          <a:p>
            <a:pPr algn="just"/>
            <a:r>
              <a:rPr dirty="0" sz="4400" lang="ru-RU" err="1"/>
              <a:t>Адвокация</a:t>
            </a:r>
            <a:r>
              <a:rPr dirty="0" sz="4400" lang="ru-RU"/>
              <a:t> </a:t>
            </a:r>
            <a:r>
              <a:rPr dirty="0" sz="4400" lang="ru-RU"/>
              <a:t>услуг по противодействию ВИЧ и</a:t>
            </a:r>
            <a:r>
              <a:rPr dirty="0" sz="4400" lang="en-US"/>
              <a:t> </a:t>
            </a:r>
            <a:r>
              <a:rPr altLang="en-US" dirty="0" sz="4400" lang="ru-RU"/>
              <a:t>ГО</a:t>
            </a:r>
            <a:r>
              <a:rPr altLang="en-US" dirty="0" sz="4400" lang="ru-RU"/>
              <a:t>Н</a:t>
            </a:r>
            <a:endParaRPr altLang="en-US" sz="4400" 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>
          <a:xfrm>
            <a:off x="791553" y="311647"/>
            <a:ext cx="10058400" cy="1609344"/>
          </a:xfrm>
        </p:spPr>
        <p:txBody>
          <a:bodyPr>
            <a:normAutofit fontScale="90000"/>
          </a:bodyPr>
          <a:p>
            <a:pPr algn="just"/>
            <a:r>
              <a:rPr dirty="0" sz="4800" lang="en-US" err="1"/>
              <a:t>5</a:t>
            </a:r>
            <a:r>
              <a:rPr dirty="0" sz="4800" lang="en-US" err="1"/>
              <a:t>0</a:t>
            </a:r>
            <a:r>
              <a:rPr dirty="0" sz="4800" lang="en-US" err="1"/>
              <a:t> </a:t>
            </a:r>
            <a:r>
              <a:rPr dirty="0" sz="4800" lang="uk-UA" err="1"/>
              <a:t>представительниц</a:t>
            </a:r>
            <a:r>
              <a:rPr dirty="0" sz="4800" lang="uk-UA"/>
              <a:t> </a:t>
            </a:r>
            <a:r>
              <a:rPr dirty="0" sz="4800" lang="uk-UA" err="1"/>
              <a:t>сообществ</a:t>
            </a:r>
            <a:r>
              <a:rPr dirty="0" sz="4800" lang="uk-UA"/>
              <a:t> стали </a:t>
            </a:r>
            <a:r>
              <a:rPr dirty="0" sz="4800" lang="uk-UA" err="1"/>
              <a:t>фасилитаторками</a:t>
            </a:r>
            <a:r>
              <a:rPr dirty="0" sz="4800" lang="uk-UA"/>
              <a:t> </a:t>
            </a:r>
            <a:r>
              <a:rPr dirty="0" sz="4800" lang="en-US"/>
              <a:t>WINGS</a:t>
            </a:r>
            <a:endParaRPr dirty="0" sz="4800" lang="ru-RU"/>
          </a:p>
        </p:txBody>
      </p:sp>
      <p:pic>
        <p:nvPicPr>
          <p:cNvPr id="2097160" name="Объект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23725" y="1931614"/>
            <a:ext cx="5908171" cy="443112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1069975" y="409760"/>
            <a:ext cx="4748635" cy="2156373"/>
          </a:xfrm>
        </p:spPr>
        <p:txBody>
          <a:bodyPr>
            <a:normAutofit/>
          </a:bodyPr>
          <a:p>
            <a:pPr algn="ctr"/>
            <a:r>
              <a:rPr dirty="0" sz="4400" lang="en-US"/>
              <a:t>1</a:t>
            </a:r>
            <a:r>
              <a:rPr dirty="0" sz="4400" lang="en-US"/>
              <a:t>9</a:t>
            </a:r>
            <a:r>
              <a:rPr dirty="0" sz="4400" lang="en-US"/>
              <a:t>0</a:t>
            </a:r>
            <a:r>
              <a:rPr dirty="0" sz="4400" lang="en-US"/>
              <a:t>0</a:t>
            </a:r>
            <a:r>
              <a:rPr dirty="0" sz="4400" lang="en-US"/>
              <a:t> </a:t>
            </a:r>
            <a:r>
              <a:rPr dirty="0" sz="4400" lang="uk-UA" err="1"/>
              <a:t>женщин</a:t>
            </a:r>
            <a:r>
              <a:rPr dirty="0" sz="4400" lang="uk-UA"/>
              <a:t>, получили </a:t>
            </a:r>
            <a:r>
              <a:rPr dirty="0" sz="4400" lang="uk-UA" err="1"/>
              <a:t>се</a:t>
            </a:r>
            <a:r>
              <a:rPr altLang="en-US" dirty="0" sz="4400" lang="ru-RU" err="1"/>
              <a:t>С</a:t>
            </a:r>
            <a:r>
              <a:rPr dirty="0" sz="4400" lang="uk-UA" err="1"/>
              <a:t>сию</a:t>
            </a:r>
            <a:r>
              <a:rPr dirty="0" sz="4400" lang="uk-UA"/>
              <a:t> </a:t>
            </a:r>
            <a:r>
              <a:rPr dirty="0" sz="4400" lang="en-US"/>
              <a:t>WINGS</a:t>
            </a:r>
            <a:endParaRPr dirty="0" sz="4400" lang="ru-RU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434464" y="0"/>
            <a:ext cx="4693911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1"/>
          <p:cNvSpPr>
            <a:spLocks noGrp="1"/>
          </p:cNvSpPr>
          <p:nvPr>
            <p:ph type="title"/>
          </p:nvPr>
        </p:nvSpPr>
        <p:spPr>
          <a:xfrm>
            <a:off x="1785465" y="512064"/>
            <a:ext cx="10058400" cy="1609344"/>
          </a:xfrm>
        </p:spPr>
        <p:txBody>
          <a:bodyPr/>
          <a:p>
            <a:r>
              <a:rPr dirty="0" sz="4800" lang="uk-UA" err="1"/>
              <a:t>Прямая</a:t>
            </a:r>
            <a:r>
              <a:rPr dirty="0" sz="4800" lang="uk-UA"/>
              <a:t> </a:t>
            </a:r>
            <a:r>
              <a:rPr dirty="0" sz="4800" lang="uk-UA" err="1"/>
              <a:t>речь</a:t>
            </a:r>
            <a:r>
              <a:rPr dirty="0" sz="4800" lang="uk-UA"/>
              <a:t> </a:t>
            </a:r>
            <a:r>
              <a:rPr dirty="0" sz="4800" lang="uk-UA" err="1"/>
              <a:t>клиенток</a:t>
            </a:r>
            <a:r>
              <a:rPr dirty="0" lang="uk-UA"/>
              <a:t>:</a:t>
            </a:r>
            <a:endParaRPr dirty="0" lang="ru-RU"/>
          </a:p>
        </p:txBody>
      </p:sp>
      <p:sp>
        <p:nvSpPr>
          <p:cNvPr id="1048610" name="Объект 2"/>
          <p:cNvSpPr>
            <a:spLocks noGrp="1"/>
          </p:cNvSpPr>
          <p:nvPr>
            <p:ph idx="1"/>
          </p:nvPr>
        </p:nvSpPr>
        <p:spPr>
          <a:xfrm>
            <a:off x="1066800" y="2469278"/>
            <a:ext cx="10058400" cy="4050792"/>
          </a:xfrm>
        </p:spPr>
        <p:txBody>
          <a:bodyPr>
            <a:noAutofit/>
          </a:bodyPr>
          <a:p>
            <a:r>
              <a:rPr dirty="0" sz="2800" lang="ru-RU"/>
              <a:t>«Я не знала, что когда меня закрывают в квартире - это насилие. И еще я не знала, что у меня есть права»</a:t>
            </a:r>
          </a:p>
          <a:p>
            <a:endParaRPr dirty="0" sz="2800" lang="ru-RU"/>
          </a:p>
          <a:p>
            <a:r>
              <a:rPr dirty="0" sz="2800" lang="ru-RU"/>
              <a:t>«Раньше я не говорила о насилии, потому что боялась осуждения. Особенно люди осуждают женщин, употребляющих наркотики, говорят, что это наша вина, если бы мы не употребляли наркотики нас не били бы».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dirty="0" sz="4400" lang="ru-RU"/>
              <a:t>Распределение обращений клиенток за помощью в ситуациях насилия</a:t>
            </a:r>
          </a:p>
        </p:txBody>
      </p:sp>
      <p:graphicFrame>
        <p:nvGraphicFramePr>
          <p:cNvPr id="4194305" name="Объект 5"/>
          <p:cNvGraphicFramePr>
            <a:graphicFrameLocks noGrp="1"/>
          </p:cNvGraphicFramePr>
          <p:nvPr>
            <p:ph idx="1"/>
          </p:nvPr>
        </p:nvGraphicFramePr>
        <p:xfrm>
          <a:off x="1069848" y="2120900"/>
          <a:ext cx="10058527" cy="4558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dirty="0" lang="ru-RU"/>
              <a:t>Распределение изменений после завершения сессии </a:t>
            </a:r>
          </a:p>
        </p:txBody>
      </p:sp>
      <p:graphicFrame>
        <p:nvGraphicFramePr>
          <p:cNvPr id="4194306" name="Объект 5"/>
          <p:cNvGraphicFramePr>
            <a:graphicFrameLocks noGrp="1"/>
          </p:cNvGraphicFramePr>
          <p:nvPr>
            <p:ph idx="1"/>
          </p:nvPr>
        </p:nvGraphicFramePr>
        <p:xfrm>
          <a:off x="1069975" y="2120900"/>
          <a:ext cx="100584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algn="tl" flip="none" sx="60000" sy="59000" tx="0" ty="0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algn="tl" flip="none" sx="60000" sy="59000" tx="0" ty="0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algn="tl" blurRad="50800" dir="5400000" dist="19050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Алина Шафирова</dc:creator>
  <cp:lastModifiedBy>Алина Шафирова</cp:lastModifiedBy>
  <dcterms:created xsi:type="dcterms:W3CDTF">2020-01-29T05:31:14Z</dcterms:created>
  <dcterms:modified xsi:type="dcterms:W3CDTF">2022-05-30T13:28:33Z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add815a3d3074b3aa8cd075fd80b44f1</vt:lpwstr>
  </property>
</Properties>
</file>