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3" r:id="rId1"/>
  </p:sldMasterIdLst>
  <p:notesMasterIdLst>
    <p:notesMasterId r:id="rId16"/>
  </p:notesMasterIdLst>
  <p:sldIdLst>
    <p:sldId id="256" r:id="rId2"/>
    <p:sldId id="488" r:id="rId3"/>
    <p:sldId id="492" r:id="rId4"/>
    <p:sldId id="498" r:id="rId5"/>
    <p:sldId id="260" r:id="rId6"/>
    <p:sldId id="494" r:id="rId7"/>
    <p:sldId id="496" r:id="rId8"/>
    <p:sldId id="497" r:id="rId9"/>
    <p:sldId id="490" r:id="rId10"/>
    <p:sldId id="266" r:id="rId11"/>
    <p:sldId id="398" r:id="rId12"/>
    <p:sldId id="491" r:id="rId13"/>
    <p:sldId id="495" r:id="rId14"/>
    <p:sldId id="49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79" autoAdjust="0"/>
    <p:restoredTop sz="77341"/>
  </p:normalViewPr>
  <p:slideViewPr>
    <p:cSldViewPr>
      <p:cViewPr varScale="1">
        <p:scale>
          <a:sx n="87" d="100"/>
          <a:sy n="87" d="100"/>
        </p:scale>
        <p:origin x="138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C474-84AC-1949-92F7-D0BB638983BE}" type="datetimeFigureOut">
              <a:rPr lang="ru-KZ" smtClean="0"/>
              <a:t>31.05.2022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4AD2B-EA0D-AE4B-B59B-234635B8106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734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4AD2B-EA0D-AE4B-B59B-234635B8106A}" type="slidenum">
              <a:rPr lang="ru-KZ" smtClean="0"/>
              <a:t>1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19260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x-none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Arial" charset="0"/>
              </a:rPr>
              <a:t>Global Health Research Center of Central Asia has been engaged in the study of socially significant diseases in Kazakhstan and Central Asia for over ten years</a:t>
            </a:r>
            <a:r>
              <a:rPr lang="x-none" dirty="0">
                <a:effectLst/>
              </a:rPr>
              <a:t> </a:t>
            </a:r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1FB77B-36A8-4C7D-8E83-D7E28E19229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614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4AD2B-EA0D-AE4B-B59B-234635B8106A}" type="slidenum">
              <a:rPr lang="ru-KZ" smtClean="0"/>
              <a:t>4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5050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4AD2B-EA0D-AE4B-B59B-234635B8106A}" type="slidenum">
              <a:rPr lang="ru-KZ" smtClean="0"/>
              <a:t>6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9711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96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82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9362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248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1125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606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418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85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95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9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02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21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7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8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2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22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7FDC8-B646-4FCA-AA48-0BAEC759204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791E4A-F204-4D83-AE6D-2BCDB4851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86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4" r:id="rId1"/>
    <p:sldLayoutId id="2147484465" r:id="rId2"/>
    <p:sldLayoutId id="2147484466" r:id="rId3"/>
    <p:sldLayoutId id="2147484467" r:id="rId4"/>
    <p:sldLayoutId id="2147484468" r:id="rId5"/>
    <p:sldLayoutId id="2147484469" r:id="rId6"/>
    <p:sldLayoutId id="2147484470" r:id="rId7"/>
    <p:sldLayoutId id="2147484471" r:id="rId8"/>
    <p:sldLayoutId id="2147484472" r:id="rId9"/>
    <p:sldLayoutId id="2147484473" r:id="rId10"/>
    <p:sldLayoutId id="2147484474" r:id="rId11"/>
    <p:sldLayoutId id="2147484475" r:id="rId12"/>
    <p:sldLayoutId id="2147484476" r:id="rId13"/>
    <p:sldLayoutId id="2147484477" r:id="rId14"/>
    <p:sldLayoutId id="2147484478" r:id="rId15"/>
    <p:sldLayoutId id="21474844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7901" y="2225057"/>
            <a:ext cx="7248197" cy="2019300"/>
          </a:xfrm>
        </p:spPr>
        <p:txBody>
          <a:bodyPr>
            <a:noAutofit/>
          </a:bodyPr>
          <a:lstStyle/>
          <a:p>
            <a:r>
              <a:rPr lang="ru-RU" sz="2400" b="1" dirty="0"/>
              <a:t>Улучшение доступа женщин из ключевых групп населения к основным услугам в связи с гендерным и бытовым насилием</a:t>
            </a:r>
            <a:br>
              <a:rPr lang="ru-RU" sz="2400" b="1" dirty="0"/>
            </a:b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3CFEF3C-C3F7-944D-89AC-87A4C6F00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610" y="188640"/>
            <a:ext cx="5621681" cy="20193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76CE1A5-6BA8-EC4D-AC0B-6819B70549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2641" y="5084043"/>
            <a:ext cx="3275534" cy="1402600"/>
          </a:xfrm>
          <a:prstGeom prst="rect">
            <a:avLst/>
          </a:prstGeom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A5E20964-D5D8-C744-B13E-60B5EDDECA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08" y="185243"/>
            <a:ext cx="2952903" cy="55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829BD10E-AFC6-4546-9DFE-CA57E2F91B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17188"/>
            <a:ext cx="1775731" cy="73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B67F7D7-6C20-144D-A0B1-E85D73EDDD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6976" y="5147717"/>
            <a:ext cx="2294384" cy="138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02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7 основных компонентов</a:t>
            </a:r>
            <a:r>
              <a:rPr lang="en-US" dirty="0"/>
              <a:t> WINGS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133600"/>
            <a:ext cx="7416823" cy="43197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Повышение осведомленности о различных типах </a:t>
            </a:r>
            <a:r>
              <a:rPr lang="en-US" dirty="0"/>
              <a:t> </a:t>
            </a:r>
            <a:r>
              <a:rPr lang="kk-KZ" dirty="0" err="1"/>
              <a:t>насилия</a:t>
            </a:r>
            <a:r>
              <a:rPr lang="kk-KZ" dirty="0"/>
              <a:t> </a:t>
            </a:r>
            <a:r>
              <a:rPr lang="ru-RU" dirty="0"/>
              <a:t>и о факторах риска; </a:t>
            </a:r>
            <a:endParaRPr lang="en-US" dirty="0"/>
          </a:p>
          <a:p>
            <a:r>
              <a:rPr lang="ru-RU" dirty="0"/>
              <a:t>Скрининг для выявления различных типов  насилия и предоставление индивидуальной обратной связи</a:t>
            </a:r>
            <a:endParaRPr lang="en-US" dirty="0"/>
          </a:p>
          <a:p>
            <a:r>
              <a:rPr lang="ru-RU" dirty="0"/>
              <a:t>Выявление мотивации для решения проблем  насилия и конфликтов в отношениях; </a:t>
            </a:r>
            <a:endParaRPr lang="en-US" dirty="0"/>
          </a:p>
          <a:p>
            <a:r>
              <a:rPr lang="ru-RU" dirty="0"/>
              <a:t>Планирование безопасности для снижения рисков воздействия  насилия;</a:t>
            </a:r>
            <a:endParaRPr lang="en-US" dirty="0"/>
          </a:p>
          <a:p>
            <a:r>
              <a:rPr lang="ru-RU" dirty="0"/>
              <a:t>Усиление социальной поддержки для решения конфликтов в отношениях;</a:t>
            </a:r>
            <a:endParaRPr lang="en-US" dirty="0"/>
          </a:p>
          <a:p>
            <a:r>
              <a:rPr lang="ru-RU" dirty="0"/>
              <a:t>Постановка целей для повышения безопасности отношений и снижения риска насилия; </a:t>
            </a:r>
            <a:endParaRPr lang="en-US" dirty="0"/>
          </a:p>
          <a:p>
            <a:r>
              <a:rPr lang="ru-RU" dirty="0"/>
              <a:t>Определение и приоритизация потребностей в услугах, связь с услугами по насилию и другими услугами</a:t>
            </a:r>
          </a:p>
        </p:txBody>
      </p:sp>
    </p:spTree>
    <p:extLst>
      <p:ext uri="{BB962C8B-B14F-4D97-AF65-F5344CB8AC3E}">
        <p14:creationId xmlns:p14="http://schemas.microsoft.com/office/powerpoint/2010/main" val="1935044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80920" cy="76470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>
                <a:solidFill>
                  <a:schemeClr val="tx1"/>
                </a:solidFill>
              </a:rPr>
              <a:t>Компьютеризированная самостоятельная версия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3939480" cy="5018187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spcAft>
                <a:spcPts val="1200"/>
              </a:spcAft>
            </a:pPr>
            <a:r>
              <a:rPr lang="ru-RU" dirty="0"/>
              <a:t>Самостоятельная аудио версия с ноутбуков на сайтах учреждений сообщества</a:t>
            </a:r>
            <a:endParaRPr lang="en-US" dirty="0"/>
          </a:p>
          <a:p>
            <a:pPr marL="0" indent="0">
              <a:spcAft>
                <a:spcPts val="1200"/>
              </a:spcAft>
            </a:pPr>
            <a:r>
              <a:rPr lang="ru-RU" dirty="0"/>
              <a:t>Охватывает те же ключевые компоненты, используя интерактивные упражнения, видео, легенды персонажей и компьютеризированный отзыв</a:t>
            </a:r>
            <a:r>
              <a:rPr lang="en-US" dirty="0"/>
              <a:t>.</a:t>
            </a:r>
          </a:p>
          <a:p>
            <a:pPr marL="0" indent="0">
              <a:spcAft>
                <a:spcPts val="1200"/>
              </a:spcAft>
            </a:pPr>
            <a:r>
              <a:rPr lang="en-US" dirty="0"/>
              <a:t> </a:t>
            </a:r>
            <a:r>
              <a:rPr lang="ru-RU" dirty="0"/>
              <a:t>Кейс-менеджер усаживает участниц за компьютеры и может при необходимости помогать им в ходе и после интервенции</a:t>
            </a:r>
            <a:endParaRPr lang="en-US" dirty="0"/>
          </a:p>
          <a:p>
            <a:pPr marL="0" indent="0">
              <a:spcAft>
                <a:spcPts val="1200"/>
              </a:spcAft>
            </a:pPr>
            <a:r>
              <a:rPr lang="ru-RU" dirty="0"/>
              <a:t>Демонстрационное видео</a:t>
            </a:r>
            <a:r>
              <a:rPr lang="en-US" dirty="0"/>
              <a:t>: </a:t>
            </a:r>
            <a:r>
              <a:rPr lang="en-US" b="1" dirty="0"/>
              <a:t>https://www.youtube.com/watch?v=LpMpef-IRzQ</a:t>
            </a:r>
          </a:p>
          <a:p>
            <a:pPr marL="0" indent="0">
              <a:spcAft>
                <a:spcPts val="1200"/>
              </a:spcAft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93190" y="1752600"/>
            <a:ext cx="4750810" cy="325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56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6E3FC3-06E5-2D48-B30D-2318538D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60648"/>
            <a:ext cx="7488832" cy="1152128"/>
          </a:xfrm>
        </p:spPr>
        <p:txBody>
          <a:bodyPr>
            <a:normAutofit fontScale="90000"/>
          </a:bodyPr>
          <a:lstStyle/>
          <a:p>
            <a:r>
              <a:rPr lang="ru-KZ" dirty="0"/>
              <a:t>Второй компонент:</a:t>
            </a:r>
            <a:br>
              <a:rPr lang="ru-KZ" dirty="0"/>
            </a:br>
            <a:r>
              <a:rPr lang="ru-KZ" dirty="0"/>
              <a:t>Заботливое сообщество (СТС)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4158E3-8B02-DB43-836F-FEC777BC0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12776"/>
            <a:ext cx="7634809" cy="4498446"/>
          </a:xfrm>
        </p:spPr>
        <p:txBody>
          <a:bodyPr>
            <a:normAutofit lnSpcReduction="10000"/>
          </a:bodyPr>
          <a:lstStyle/>
          <a:p>
            <a:endParaRPr lang="ru-KZ" dirty="0"/>
          </a:p>
          <a:p>
            <a:r>
              <a:rPr lang="ru-KZ" sz="2000" dirty="0"/>
              <a:t>Стратегия взаимодействия с сообществом основана на модели коллективного воздействия </a:t>
            </a:r>
          </a:p>
          <a:p>
            <a:endParaRPr lang="ru-KZ" sz="2000" dirty="0"/>
          </a:p>
          <a:p>
            <a:r>
              <a:rPr lang="ru-KZ" sz="2000" dirty="0"/>
              <a:t>Будет создан Координационный Совет Сообщества</a:t>
            </a:r>
            <a:r>
              <a:rPr lang="en-US" sz="2000" dirty="0"/>
              <a:t> </a:t>
            </a:r>
            <a:r>
              <a:rPr lang="ru-RU" sz="2000" dirty="0"/>
              <a:t>из влиятельных членов сообщества и</a:t>
            </a:r>
            <a:r>
              <a:rPr lang="ru-KZ" sz="2000" dirty="0"/>
              <a:t> который будет обучен основным компонентам </a:t>
            </a:r>
            <a:r>
              <a:rPr lang="en-US" sz="2000" dirty="0"/>
              <a:t>CTC</a:t>
            </a:r>
            <a:r>
              <a:rPr lang="ru-RU" sz="2000" dirty="0"/>
              <a:t>, активному системному партнерству для решения вопросов доступа к услугам по профилактике и борьбе с насилием для ключевых групп</a:t>
            </a:r>
          </a:p>
          <a:p>
            <a:endParaRPr lang="ru-RU" sz="2000" dirty="0"/>
          </a:p>
          <a:p>
            <a:r>
              <a:rPr lang="ru-RU" sz="2000" dirty="0"/>
              <a:t>Обучение, наращивание потенциала и выстраивание взаимоотношений с сообществом </a:t>
            </a:r>
            <a:endParaRPr lang="ru-KZ" sz="2000" dirty="0"/>
          </a:p>
          <a:p>
            <a:endParaRPr lang="ru-KZ" sz="2000" dirty="0"/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582750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82D4C-88F6-E28B-8DCA-7AC961FD0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7" y="404664"/>
            <a:ext cx="7058744" cy="1500336"/>
          </a:xfrm>
        </p:spPr>
        <p:txBody>
          <a:bodyPr/>
          <a:lstStyle/>
          <a:p>
            <a:r>
              <a:rPr lang="ru-KZ" dirty="0"/>
              <a:t>Работа КСС будет включать этапы: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5BBD37-BB0C-A7BD-677A-3F5DD89A2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7" y="2133600"/>
            <a:ext cx="7058743" cy="3777622"/>
          </a:xfrm>
        </p:spPr>
        <p:txBody>
          <a:bodyPr>
            <a:normAutofit/>
          </a:bodyPr>
          <a:lstStyle/>
          <a:p>
            <a:r>
              <a:rPr lang="ru-KZ" sz="2400" dirty="0"/>
              <a:t>Подготовка и начало работы</a:t>
            </a:r>
          </a:p>
          <a:p>
            <a:r>
              <a:rPr lang="ru-KZ" sz="2400" dirty="0"/>
              <a:t>Подготовка профиля сообщества</a:t>
            </a:r>
          </a:p>
          <a:p>
            <a:r>
              <a:rPr lang="ru-KZ" sz="2400" dirty="0"/>
              <a:t>Планирование действий</a:t>
            </a:r>
          </a:p>
          <a:p>
            <a:r>
              <a:rPr lang="ru-KZ" sz="2400" dirty="0"/>
              <a:t>Внедрение и мониторинг</a:t>
            </a:r>
          </a:p>
          <a:p>
            <a:r>
              <a:rPr lang="ru-KZ" sz="2400" dirty="0"/>
              <a:t>Планирование устойчивого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3073281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93FCEA-A0A2-EC4C-8991-4E50F6881740}"/>
              </a:ext>
            </a:extLst>
          </p:cNvPr>
          <p:cNvSpPr txBox="1"/>
          <p:nvPr/>
        </p:nvSpPr>
        <p:spPr>
          <a:xfrm>
            <a:off x="1835697" y="2060848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2800" b="1" dirty="0"/>
              <a:t>Спасибо за внимание!</a:t>
            </a:r>
            <a:br>
              <a:rPr lang="ru-KZ" sz="2800" b="1" dirty="0"/>
            </a:br>
            <a:endParaRPr lang="ru-KZ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2C1DFE-E64A-874B-8382-D471605A6966}"/>
              </a:ext>
            </a:extLst>
          </p:cNvPr>
          <p:cNvSpPr txBox="1"/>
          <p:nvPr/>
        </p:nvSpPr>
        <p:spPr>
          <a:xfrm>
            <a:off x="3923928" y="3410997"/>
            <a:ext cx="45365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Контакты:</a:t>
            </a:r>
          </a:p>
          <a:p>
            <a:r>
              <a:rPr lang="ru-RU" dirty="0"/>
              <a:t>Центр научно-практических инициатив (ЦНПИ)</a:t>
            </a:r>
          </a:p>
          <a:p>
            <a:r>
              <a:rPr lang="en-US" dirty="0" err="1"/>
              <a:t>Assel.terlikbaeva@gmail.com</a:t>
            </a:r>
            <a:endParaRPr lang="ru-RU" dirty="0"/>
          </a:p>
          <a:p>
            <a:endParaRPr lang="ru-RU" dirty="0"/>
          </a:p>
          <a:p>
            <a:r>
              <a:rPr lang="ru-RU" dirty="0"/>
              <a:t>Центр Изучения Глобального Здоровья в Центральной Азии (ЦИГЗЦА)</a:t>
            </a:r>
          </a:p>
          <a:p>
            <a:r>
              <a:rPr lang="en-US" dirty="0" err="1"/>
              <a:t>Assel.Terlikbayeva@ghrcca.org</a:t>
            </a:r>
            <a:endParaRPr lang="ru-RU" dirty="0"/>
          </a:p>
          <a:p>
            <a:endParaRPr lang="ru-RU" dirty="0"/>
          </a:p>
          <a:p>
            <a:endParaRPr lang="ru-RU" dirty="0" err="1"/>
          </a:p>
        </p:txBody>
      </p:sp>
    </p:spTree>
    <p:extLst>
      <p:ext uri="{BB962C8B-B14F-4D97-AF65-F5344CB8AC3E}">
        <p14:creationId xmlns:p14="http://schemas.microsoft.com/office/powerpoint/2010/main" val="40099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47874"/>
            <a:ext cx="7488832" cy="92189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О нас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86642"/>
            <a:ext cx="8640960" cy="5223484"/>
          </a:xfrm>
        </p:spPr>
        <p:txBody>
          <a:bodyPr>
            <a:normAutofit lnSpcReduction="10000"/>
          </a:bodyPr>
          <a:lstStyle/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ЦИГЗЦА это международная научно-исследовательская организация, основанная Колумбийским Университетом в 2007 году в Казахстане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  Миссия ЦИГЗЦА заключается в улучшении здоровья и социального благополучия женщин, мужчин и детей в Центральной Азии посредством научных исследований, обучения, распространения и внедрения результатов исследований в практику. </a:t>
            </a: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Центр Научно-Практических Инициатив (ЦНПИ) дочерняя организация ЦИГЗЦА, созданная для местных научных и сервисных проектов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717032"/>
            <a:ext cx="750614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938564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E28E4-4938-004A-837B-92AA23D9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1" y="332656"/>
            <a:ext cx="6914729" cy="1080120"/>
          </a:xfrm>
        </p:spPr>
        <p:txBody>
          <a:bodyPr>
            <a:normAutofit fontScale="90000"/>
          </a:bodyPr>
          <a:lstStyle/>
          <a:p>
            <a:r>
              <a:rPr lang="ru-KZ" dirty="0"/>
              <a:t>Предпосылки для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F5633C-DB0F-4643-B9CE-35491AC81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3" y="1916832"/>
            <a:ext cx="7634808" cy="3994390"/>
          </a:xfrm>
        </p:spPr>
        <p:txBody>
          <a:bodyPr>
            <a:normAutofit/>
          </a:bodyPr>
          <a:lstStyle/>
          <a:p>
            <a:r>
              <a:rPr lang="ru-KZ" dirty="0"/>
              <a:t>Отсутствие эффективных скоординированных ответных мер на эпидемию насилия среди ключевых групп женщин в КЗ</a:t>
            </a:r>
          </a:p>
          <a:p>
            <a:r>
              <a:rPr lang="ru-KZ" dirty="0"/>
              <a:t>Отсутствие надежных данных эпиднадзора в режиме реального времени по уровню насилия среди женщин из ключевых групп</a:t>
            </a:r>
          </a:p>
          <a:p>
            <a:r>
              <a:rPr lang="ru-RU" dirty="0"/>
              <a:t>О</a:t>
            </a:r>
            <a:r>
              <a:rPr lang="ru-KZ" dirty="0"/>
              <a:t>тсутсвие интеграции и координации между основными организациями, оказывающими услуги по борьбе с насилием</a:t>
            </a:r>
          </a:p>
          <a:p>
            <a:r>
              <a:rPr lang="ru-RU" dirty="0"/>
              <a:t>Ш</a:t>
            </a:r>
            <a:r>
              <a:rPr lang="ru-KZ" dirty="0"/>
              <a:t>ироко распространенная дискриминация и стигматизация женщин из ключевых групп на уровне сообщества и основных организаций по борьбе с насилием</a:t>
            </a:r>
          </a:p>
        </p:txBody>
      </p:sp>
    </p:spTree>
    <p:extLst>
      <p:ext uri="{BB962C8B-B14F-4D97-AF65-F5344CB8AC3E}">
        <p14:creationId xmlns:p14="http://schemas.microsoft.com/office/powerpoint/2010/main" val="406225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F4FEF-75D8-8F3F-BBC5-FE5CD575B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1716360"/>
          </a:xfrm>
        </p:spPr>
        <p:txBody>
          <a:bodyPr>
            <a:noAutofit/>
          </a:bodyPr>
          <a:lstStyle/>
          <a:p>
            <a:r>
              <a:rPr lang="ru-RU" sz="2400" b="1" dirty="0"/>
              <a:t>Национальная дорожная карта по обеспечению ответных мер на ВИЧ в Республике Казахстан в реализацию Политической декларации по ВИЧ/СПИДу (2021) и Глобальной стратегии борьбы со СПИДом на 2021–2026 гг.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96B191-DA95-DC0D-B17C-7F99590F5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420888"/>
            <a:ext cx="7994849" cy="3130294"/>
          </a:xfrm>
        </p:spPr>
        <p:txBody>
          <a:bodyPr/>
          <a:lstStyle/>
          <a:p>
            <a:r>
              <a:rPr lang="ru-RU" dirty="0"/>
              <a:t>Снизить число жертв гендерного неравенства и гендерного насилия среди людей, живущих с ВИЧ, а также женщин и девочек, и ключевых групп населения до уровня менее 10%</a:t>
            </a:r>
            <a:r>
              <a:rPr lang="ru-KZ" dirty="0"/>
              <a:t> </a:t>
            </a:r>
          </a:p>
          <a:p>
            <a:pPr lvl="1"/>
            <a:r>
              <a:rPr lang="ru-RU" dirty="0"/>
              <a:t>И</a:t>
            </a:r>
            <a:r>
              <a:rPr lang="ru-KZ" dirty="0"/>
              <a:t>ндикатор: </a:t>
            </a:r>
            <a:r>
              <a:rPr lang="ru-RU" dirty="0"/>
              <a:t>11.1.2 Процент людей из какой-либо ключевой группы населения, которые сообщают о том, что они подвергались физическому и/или сексуальному насилию в течение прошедших 12 месяцев.</a:t>
            </a:r>
            <a:r>
              <a:rPr lang="ru-KZ" dirty="0"/>
              <a:t> </a:t>
            </a:r>
          </a:p>
          <a:p>
            <a:pPr lvl="1"/>
            <a:r>
              <a:rPr lang="ru-KZ" dirty="0"/>
              <a:t>Ответственные: Министерство Информации и Общественного Развития</a:t>
            </a:r>
          </a:p>
          <a:p>
            <a:pPr lvl="1"/>
            <a:r>
              <a:rPr lang="ru-KZ" dirty="0"/>
              <a:t>Бюджет: </a:t>
            </a:r>
            <a:r>
              <a:rPr lang="ru-RU" dirty="0"/>
              <a:t>Республиканский бюджет, внешние средства доноров</a:t>
            </a:r>
            <a:r>
              <a:rPr lang="ru-KZ"/>
              <a:t>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17466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Основные цели: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992888" cy="45330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/>
              <a:t>1) Разработка эффективной модели комплексного и совместного реагирования на уровне двух регионов/городов </a:t>
            </a:r>
          </a:p>
          <a:p>
            <a:pPr marL="0" indent="0">
              <a:buNone/>
            </a:pPr>
            <a:r>
              <a:rPr lang="ru-RU" sz="2000" dirty="0"/>
              <a:t>2) Адаптация, тестирование и оценка эффективности вмешательства </a:t>
            </a:r>
            <a:r>
              <a:rPr lang="en-US" sz="2000" b="1" dirty="0"/>
              <a:t>WINGs</a:t>
            </a:r>
            <a:r>
              <a:rPr lang="ru-RU" sz="2000" dirty="0"/>
              <a:t> + </a:t>
            </a:r>
            <a:r>
              <a:rPr lang="en-US" sz="2000" b="1" dirty="0"/>
              <a:t>CTC</a:t>
            </a:r>
            <a:r>
              <a:rPr lang="ru-RU" sz="2000" dirty="0"/>
              <a:t> для  повышения выявления различных типов насилия (включая экономическое, психологическое и </a:t>
            </a:r>
            <a:r>
              <a:rPr lang="ru-RU" sz="2000" dirty="0" err="1"/>
              <a:t>тд</a:t>
            </a:r>
            <a:r>
              <a:rPr lang="ru-RU" sz="2000" dirty="0"/>
              <a:t>) и усилению взаимодействия между службами по борьбе с насилием среди ключевых групп женщин.</a:t>
            </a:r>
          </a:p>
          <a:p>
            <a:pPr marL="0" indent="0">
              <a:buNone/>
            </a:pPr>
            <a:r>
              <a:rPr lang="ru-RU" sz="2000" dirty="0"/>
              <a:t>3) Повышение потенциала НПО, программ снижения вреда, кризисных центров, по работе с ключевыми группами и использованию вмешательств </a:t>
            </a:r>
            <a:r>
              <a:rPr lang="en-US" sz="2000" dirty="0"/>
              <a:t>WINGS</a:t>
            </a:r>
            <a:r>
              <a:rPr lang="ru-RU" sz="2000" dirty="0"/>
              <a:t>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4) </a:t>
            </a:r>
            <a:r>
              <a:rPr lang="ru-RU" sz="2000" dirty="0"/>
              <a:t>Дальнейшее расширение и внедрение вмешательств в других регионах</a:t>
            </a:r>
          </a:p>
        </p:txBody>
      </p:sp>
    </p:spTree>
    <p:extLst>
      <p:ext uri="{BB962C8B-B14F-4D97-AF65-F5344CB8AC3E}">
        <p14:creationId xmlns:p14="http://schemas.microsoft.com/office/powerpoint/2010/main" val="173769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ECDBD-21D4-4FC8-EE61-19D9754B7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306333"/>
            <a:ext cx="6589199" cy="1280890"/>
          </a:xfrm>
        </p:spPr>
        <p:txBody>
          <a:bodyPr/>
          <a:lstStyle/>
          <a:p>
            <a:r>
              <a:rPr lang="ru-KZ" dirty="0"/>
              <a:t>Дизайн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EB241-73C1-055A-ACBE-D12C49FF2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21" y="1484784"/>
            <a:ext cx="7671280" cy="4426438"/>
          </a:xfrm>
        </p:spPr>
        <p:txBody>
          <a:bodyPr/>
          <a:lstStyle/>
          <a:p>
            <a:r>
              <a:rPr lang="ru-KZ" dirty="0"/>
              <a:t>Участие 2 регионов: </a:t>
            </a:r>
          </a:p>
          <a:p>
            <a:pPr lvl="1"/>
            <a:r>
              <a:rPr lang="ru-KZ" dirty="0"/>
              <a:t>г. Алматы (НПО, кризисные центры, программы снижения вреда, Координационный Совет Сообщества на уровне города)</a:t>
            </a:r>
          </a:p>
          <a:p>
            <a:pPr lvl="1"/>
            <a:r>
              <a:rPr lang="ru-KZ" dirty="0"/>
              <a:t>Алматинская область (НПО, кризисные центры, программы снижения вреда, Координационный Совет Сообщества на уровне области)</a:t>
            </a:r>
          </a:p>
          <a:p>
            <a:pPr marL="457200" lvl="1" indent="0">
              <a:buNone/>
            </a:pPr>
            <a:endParaRPr lang="ru-KZ" dirty="0"/>
          </a:p>
          <a:p>
            <a:pPr marL="457200" lvl="1" indent="0">
              <a:buNone/>
            </a:pPr>
            <a:r>
              <a:rPr lang="ru-KZ" b="1" dirty="0"/>
              <a:t>Участницы исследования</a:t>
            </a:r>
            <a:r>
              <a:rPr lang="ru-KZ" dirty="0"/>
              <a:t>: </a:t>
            </a:r>
          </a:p>
          <a:p>
            <a:pPr marL="457200" lvl="1" indent="0">
              <a:buNone/>
            </a:pPr>
            <a:r>
              <a:rPr lang="ru-KZ" b="1" dirty="0">
                <a:solidFill>
                  <a:srgbClr val="C00000"/>
                </a:solidFill>
              </a:rPr>
              <a:t>женщины из 4 уязвимых групп: женщины, употребляющие наркотики, женщины, оказывающие услуги секса, женщины, живущиее с ВИЧ, трансгендерные женщины</a:t>
            </a:r>
          </a:p>
          <a:p>
            <a:pPr lvl="1"/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924030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713D4-F4A4-D25B-09FB-059A6624F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623" y="0"/>
            <a:ext cx="7130752" cy="1500336"/>
          </a:xfrm>
        </p:spPr>
        <p:txBody>
          <a:bodyPr/>
          <a:lstStyle/>
          <a:p>
            <a:r>
              <a:rPr lang="ru-RU" dirty="0"/>
              <a:t>Дизайн исследования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F57F7B-1B26-0F48-3D11-41EAA8908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764704"/>
            <a:ext cx="7994848" cy="4642462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KZ" sz="1800" b="1" dirty="0"/>
              <a:t>Задача 1: увеличить выявление различных типов гендерного и бытового насилия среди женщин из ключевых групп и разработать мониторинг случаев насилия</a:t>
            </a:r>
          </a:p>
          <a:p>
            <a:pPr lvl="1"/>
            <a:r>
              <a:rPr lang="ru-KZ" sz="1800" dirty="0"/>
              <a:t>Инструменты оценки: </a:t>
            </a:r>
            <a:r>
              <a:rPr lang="ru-RU" sz="1800" dirty="0" err="1"/>
              <a:t>запрограмированный</a:t>
            </a:r>
            <a:r>
              <a:rPr lang="ru-RU" sz="1800" dirty="0"/>
              <a:t> </a:t>
            </a:r>
            <a:r>
              <a:rPr lang="ru-KZ" sz="1800" dirty="0"/>
              <a:t>инструмент скрининга </a:t>
            </a:r>
            <a:r>
              <a:rPr lang="en-US" sz="1800" dirty="0"/>
              <a:t>WINGS</a:t>
            </a:r>
            <a:r>
              <a:rPr lang="ru-RU" sz="1800" dirty="0"/>
              <a:t> + инструмент оценки перенаправления (на основе </a:t>
            </a:r>
            <a:r>
              <a:rPr lang="en-US" sz="1800" dirty="0"/>
              <a:t>Google?) </a:t>
            </a:r>
            <a:endParaRPr lang="ru-KZ" sz="1800" dirty="0"/>
          </a:p>
          <a:p>
            <a:pPr marL="0" indent="0">
              <a:buNone/>
            </a:pPr>
            <a:r>
              <a:rPr lang="ru-KZ" dirty="0"/>
              <a:t>   	</a:t>
            </a:r>
            <a:r>
              <a:rPr lang="ru-KZ" b="1" dirty="0"/>
              <a:t>Задача 2. Повышение потенциала НПО и кризисных центров 	по </a:t>
            </a:r>
            <a:r>
              <a:rPr lang="ru-RU" b="1" dirty="0"/>
              <a:t>оказанию помощи женщинам из уязвимых групп и </a:t>
            </a:r>
            <a:r>
              <a:rPr lang="en-US" b="1" dirty="0"/>
              <a:t>	</a:t>
            </a:r>
            <a:r>
              <a:rPr lang="ru-RU" b="1" dirty="0"/>
              <a:t>использованию вмешательства </a:t>
            </a:r>
            <a:r>
              <a:rPr lang="en-US" b="1" dirty="0"/>
              <a:t>WINGS</a:t>
            </a:r>
            <a:endParaRPr lang="ru-RU" b="1" dirty="0"/>
          </a:p>
          <a:p>
            <a:pPr lvl="1"/>
            <a:r>
              <a:rPr lang="ru-RU" sz="1800" dirty="0"/>
              <a:t>О</a:t>
            </a:r>
            <a:r>
              <a:rPr lang="ru-KZ" sz="1800" dirty="0"/>
              <a:t>тчеты о тренингах, листы посещаемости</a:t>
            </a:r>
          </a:p>
          <a:p>
            <a:pPr lvl="1"/>
            <a:r>
              <a:rPr lang="ru-RU" sz="1800" dirty="0"/>
              <a:t>К</a:t>
            </a:r>
            <a:r>
              <a:rPr lang="ru-KZ" sz="1800" dirty="0"/>
              <a:t>оличество проведенных сеансов вмешательства </a:t>
            </a:r>
            <a:r>
              <a:rPr lang="en-US" sz="1800" dirty="0"/>
              <a:t>WINGS</a:t>
            </a:r>
            <a:r>
              <a:rPr lang="ru-RU" sz="1800" dirty="0"/>
              <a:t> (ежеквартально, по форме сбора данных)</a:t>
            </a:r>
          </a:p>
          <a:p>
            <a:pPr marL="457200" lvl="1" indent="0">
              <a:buNone/>
            </a:pPr>
            <a:r>
              <a:rPr lang="ru-RU" sz="1800" b="1" dirty="0"/>
              <a:t>Задача 3. Расширить участие ключевых заинтересованных сторон в сообществе и содействие принятию скоординированных мер на основе данных, собранных в ходе проекта  </a:t>
            </a:r>
          </a:p>
          <a:p>
            <a:pPr lvl="1"/>
            <a:r>
              <a:rPr lang="ru-RU" sz="1800" dirty="0"/>
              <a:t>Протоколы собраний и документация совещаний Совета </a:t>
            </a:r>
          </a:p>
        </p:txBody>
      </p:sp>
    </p:spTree>
    <p:extLst>
      <p:ext uri="{BB962C8B-B14F-4D97-AF65-F5344CB8AC3E}">
        <p14:creationId xmlns:p14="http://schemas.microsoft.com/office/powerpoint/2010/main" val="298468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E419E-9F71-2AA3-4B2C-73FD856B5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306333"/>
            <a:ext cx="6589199" cy="1280890"/>
          </a:xfrm>
        </p:spPr>
        <p:txBody>
          <a:bodyPr/>
          <a:lstStyle/>
          <a:p>
            <a:r>
              <a:rPr lang="ru-KZ" dirty="0"/>
              <a:t>Дизайн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8D3F3-FC23-703A-05D8-83208B544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587223"/>
            <a:ext cx="6591985" cy="3777622"/>
          </a:xfrm>
        </p:spPr>
        <p:txBody>
          <a:bodyPr/>
          <a:lstStyle/>
          <a:p>
            <a:pPr marL="0" indent="0">
              <a:buNone/>
            </a:pPr>
            <a:r>
              <a:rPr lang="ru-KZ" b="1" dirty="0"/>
              <a:t>Задача 4: Выявить многоуровненые факторы, способствующие и препятствующие реализации проекта </a:t>
            </a:r>
          </a:p>
          <a:p>
            <a:pPr marL="0" indent="0">
              <a:buNone/>
            </a:pPr>
            <a:r>
              <a:rPr lang="ru-RU" dirty="0"/>
              <a:t>Ф</a:t>
            </a:r>
            <a:r>
              <a:rPr lang="ru-KZ" dirty="0"/>
              <a:t>окусные группы и глубинные интервью с членами Совета, представителями ключевых групп </a:t>
            </a:r>
            <a:r>
              <a:rPr lang="ru-RU" dirty="0"/>
              <a:t>до и после участия в проекте</a:t>
            </a:r>
            <a:endParaRPr lang="ru-KZ" dirty="0"/>
          </a:p>
          <a:p>
            <a:r>
              <a:rPr lang="ru-KZ" dirty="0"/>
              <a:t> 	15 глубинных интервью с членами Совета</a:t>
            </a:r>
          </a:p>
          <a:p>
            <a:r>
              <a:rPr lang="ru-KZ" dirty="0"/>
              <a:t>  30 глубинных интервью с участницами вмешательства </a:t>
            </a:r>
            <a:r>
              <a:rPr lang="en-US" dirty="0"/>
              <a:t>WINGS </a:t>
            </a:r>
          </a:p>
          <a:p>
            <a:pPr marL="0" indent="0">
              <a:buNone/>
            </a:pPr>
            <a:r>
              <a:rPr lang="ru-K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916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79F647-915C-EA46-AE43-29B8320B8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332657"/>
            <a:ext cx="7346410" cy="1572343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Первый компонент:</a:t>
            </a:r>
            <a:br>
              <a:rPr lang="ru-RU" dirty="0"/>
            </a:br>
            <a:r>
              <a:rPr lang="en-US" dirty="0"/>
              <a:t>WINGS </a:t>
            </a:r>
            <a:r>
              <a:rPr lang="ru-RU" dirty="0"/>
              <a:t>адаптирована на глобальном уровне для снижения насилия в отношении женщин</a:t>
            </a:r>
            <a:endParaRPr lang="ru-KZ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9671379-C877-AF41-85CC-EA7A143CBD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688" y="4077072"/>
            <a:ext cx="6329514" cy="24482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6D6CD0-0C89-9441-A663-6D669F4681B5}"/>
              </a:ext>
            </a:extLst>
          </p:cNvPr>
          <p:cNvSpPr txBox="1"/>
          <p:nvPr/>
        </p:nvSpPr>
        <p:spPr>
          <a:xfrm>
            <a:off x="1291749" y="2866854"/>
            <a:ext cx="7346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KZ" dirty="0"/>
              <a:t>Интервенция </a:t>
            </a:r>
            <a:r>
              <a:rPr lang="en-US" dirty="0"/>
              <a:t>WINGS </a:t>
            </a:r>
            <a:r>
              <a:rPr lang="ru-RU" dirty="0"/>
              <a:t>переведена на 8 языков и внедрена в 5 странах : США, Индия, Кыргызстан, Украина, Грузия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8784863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{B6EECB6A-989E-D846-BC59-BE58DCE3580D}tf10001069</Template>
  <TotalTime>1476</TotalTime>
  <Words>919</Words>
  <Application>Microsoft Macintosh PowerPoint</Application>
  <PresentationFormat>Экран (4:3)</PresentationFormat>
  <Paragraphs>84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Легкий дым</vt:lpstr>
      <vt:lpstr>Улучшение доступа женщин из ключевых групп населения к основным услугам в связи с гендерным и бытовым насилием </vt:lpstr>
      <vt:lpstr>О нас</vt:lpstr>
      <vt:lpstr>Предпосылки для исследования</vt:lpstr>
      <vt:lpstr>Национальная дорожная карта по обеспечению ответных мер на ВИЧ в Республике Казахстан в реализацию Политической декларации по ВИЧ/СПИДу (2021) и Глобальной стратегии борьбы со СПИДом на 2021–2026 гг.</vt:lpstr>
      <vt:lpstr>Основные цели: </vt:lpstr>
      <vt:lpstr>Дизайн исследования</vt:lpstr>
      <vt:lpstr>Дизайн исследования </vt:lpstr>
      <vt:lpstr>Дизайн исследования</vt:lpstr>
      <vt:lpstr>Первый компонент: WINGS адаптирована на глобальном уровне для снижения насилия в отношении женщин</vt:lpstr>
      <vt:lpstr>7 основных компонентов WINGS</vt:lpstr>
      <vt:lpstr>Компьютеризированная самостоятельная версия</vt:lpstr>
      <vt:lpstr>Второй компонент: Заботливое сообщество (СТС)</vt:lpstr>
      <vt:lpstr>Работа КСС будет включать этапы: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YMAI</dc:title>
  <dc:creator>GHRCCA</dc:creator>
  <cp:lastModifiedBy>Assel Terlikbayeva</cp:lastModifiedBy>
  <cp:revision>30</cp:revision>
  <dcterms:created xsi:type="dcterms:W3CDTF">2022-04-12T06:08:10Z</dcterms:created>
  <dcterms:modified xsi:type="dcterms:W3CDTF">2022-05-31T08:59:59Z</dcterms:modified>
</cp:coreProperties>
</file>