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379" r:id="rId2"/>
    <p:sldId id="386" r:id="rId3"/>
    <p:sldId id="605" r:id="rId4"/>
    <p:sldId id="602" r:id="rId5"/>
    <p:sldId id="280" r:id="rId6"/>
    <p:sldId id="391" r:id="rId7"/>
    <p:sldId id="606" r:id="rId8"/>
    <p:sldId id="539" r:id="rId9"/>
    <p:sldId id="540" r:id="rId10"/>
    <p:sldId id="547" r:id="rId11"/>
    <p:sldId id="549" r:id="rId12"/>
    <p:sldId id="551" r:id="rId13"/>
    <p:sldId id="553" r:id="rId14"/>
    <p:sldId id="561" r:id="rId15"/>
    <p:sldId id="414" r:id="rId16"/>
    <p:sldId id="6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D86"/>
    <a:srgbClr val="F85534"/>
    <a:srgbClr val="685A76"/>
    <a:srgbClr val="6E7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44" autoAdjust="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87614018347745E-2"/>
          <c:y val="1.624798670650399E-2"/>
          <c:w val="0.91881240923504104"/>
          <c:h val="0.89736576850066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survey | Базовое анкетирование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50800" dir="5400000" algn="ctr" rotWithShape="0">
                <a:srgbClr val="5B9BD5">
                  <a:lumMod val="7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50800" dir="5400000" algn="ctr" rotWithShape="0">
                  <a:srgbClr val="5B9BD5">
                    <a:lumMod val="7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7D39-4DED-BDEF-B08CB23EA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0.0%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9-4DED-BDEF-B08CB23EAE0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3-mo follow-up | 3-мес анкетирование</c:v>
                </c:pt>
              </c:strCache>
            </c:strRef>
          </c:tx>
          <c:spPr>
            <a:solidFill>
              <a:srgbClr val="30A6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41F6192-A287-481E-81B0-5F1035AE52B6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B16-4276-9B82-8517A21CF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0.0%</c:formatCode>
                <c:ptCount val="1"/>
                <c:pt idx="0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39-4DED-BDEF-B08CB23EA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axId val="584794576"/>
        <c:axId val="584795752"/>
      </c:barChart>
      <c:catAx>
        <c:axId val="58479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795752"/>
        <c:crosses val="autoZero"/>
        <c:auto val="1"/>
        <c:lblAlgn val="r"/>
        <c:lblOffset val="100"/>
        <c:noMultiLvlLbl val="0"/>
      </c:catAx>
      <c:valAx>
        <c:axId val="5847957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8479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74399917281104E-2"/>
          <c:y val="2.8427726762400199E-2"/>
          <c:w val="0.81770102157304703"/>
          <c:h val="0.6585085466467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Базовое анкетирование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plastic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1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Партнёр, супруг</c:v>
                </c:pt>
                <c:pt idx="1">
                  <c:v>Мой парень, ухажёр</c:v>
                </c:pt>
                <c:pt idx="2">
                  <c:v>Сосед(и) или кто-то, живущий неподалёку</c:v>
                </c:pt>
                <c:pt idx="3">
                  <c:v>Кто-то из членов семьи</c:v>
                </c:pt>
                <c:pt idx="4">
                  <c:v>Кто-то из семьи партнёра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0.65</c:v>
                </c:pt>
                <c:pt idx="1">
                  <c:v>7.3999999999999996E-2</c:v>
                </c:pt>
                <c:pt idx="2">
                  <c:v>4.9000000000000002E-2</c:v>
                </c:pt>
                <c:pt idx="3">
                  <c:v>3.6999999999999998E-2</c:v>
                </c:pt>
                <c:pt idx="4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0F-4088-8919-7658884CB4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0267216"/>
        <c:axId val="571248016"/>
      </c:barChart>
      <c:catAx>
        <c:axId val="57026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1248016"/>
        <c:crosses val="autoZero"/>
        <c:auto val="1"/>
        <c:lblAlgn val="ctr"/>
        <c:lblOffset val="100"/>
        <c:noMultiLvlLbl val="0"/>
      </c:catAx>
      <c:valAx>
        <c:axId val="571248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7026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74414058148275E-2"/>
          <c:y val="0.1049400791546969"/>
          <c:w val="0.81770102157304703"/>
          <c:h val="0.44214811074484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Базовое анкетирование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plastic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Участницам выкручивали руки, кидали в них что-нибудь, что могло причинить им увечье, хватали их, толкали или наносили пощёчины</c:v>
                </c:pt>
                <c:pt idx="1">
                  <c:v>Участниц пинали, швыряли их о стену, били их или старались их специально обжечь или ошпарить</c:v>
                </c:pt>
                <c:pt idx="2">
                  <c:v>Над участницами издевались, уродуя их тело так, что это оставляло необратимые следы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0.71</c:v>
                </c:pt>
                <c:pt idx="1">
                  <c:v>0.6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9B-429D-A8D9-281B73142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3-мес анкетирование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Участницам выкручивали руки, кидали в них что-нибудь, что могло причинить им увечье, хватали их, толкали или наносили пощёчины</c:v>
                </c:pt>
                <c:pt idx="1">
                  <c:v>Участниц пинали, швыряли их о стену, били их или старались их специально обжечь или ошпарить</c:v>
                </c:pt>
                <c:pt idx="2">
                  <c:v>Над участницами издевались, уродуя их тело так, что это оставляло необратимые следы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0.19</c:v>
                </c:pt>
                <c:pt idx="1">
                  <c:v>9.4E-2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0-4A7E-9872-C31448AD21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0267216"/>
        <c:axId val="571248016"/>
      </c:barChart>
      <c:catAx>
        <c:axId val="57026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1248016"/>
        <c:crosses val="autoZero"/>
        <c:auto val="1"/>
        <c:lblAlgn val="ctr"/>
        <c:lblOffset val="100"/>
        <c:noMultiLvlLbl val="0"/>
      </c:catAx>
      <c:valAx>
        <c:axId val="571248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7026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942311541024065"/>
          <c:y val="4.9800235827644056E-2"/>
          <c:w val="0.45118021991398743"/>
          <c:h val="6.5939690218420777E-2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74399917281104E-2"/>
          <c:y val="2.8427726762400199E-2"/>
          <c:w val="0.81770102157304703"/>
          <c:h val="0.44214811074484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Базовое анкетирование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plastic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Настаивали на занятиях сексом с участницами, даже когда они этого не хотели</c:v>
                </c:pt>
                <c:pt idx="1">
                  <c:v>Настаивали на занятиях сексом с участницами без презерватива, против их воли</c:v>
                </c:pt>
                <c:pt idx="2">
                  <c:v>Участницам насильно засовывали в вагину или анальное отверстие какие-либо предметы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0.46</c:v>
                </c:pt>
                <c:pt idx="1">
                  <c:v>0.36</c:v>
                </c:pt>
                <c:pt idx="2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9B-429D-A8D9-281B73142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3-мес анкетирование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Настаивали на занятиях сексом с участницами, даже когда они этого не хотели</c:v>
                </c:pt>
                <c:pt idx="1">
                  <c:v>Настаивали на занятиях сексом с участницами без презерватива, против их воли</c:v>
                </c:pt>
                <c:pt idx="2">
                  <c:v>Участницам насильно засовывали в вагину или анальное отверстие какие-либо предметы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6.3E-2</c:v>
                </c:pt>
                <c:pt idx="1">
                  <c:v>0.08</c:v>
                </c:pt>
                <c:pt idx="2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0-4A7E-9872-C31448AD21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0267216"/>
        <c:axId val="571248016"/>
      </c:barChart>
      <c:catAx>
        <c:axId val="57026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1248016"/>
        <c:crosses val="autoZero"/>
        <c:auto val="1"/>
        <c:lblAlgn val="ctr"/>
        <c:lblOffset val="100"/>
        <c:noMultiLvlLbl val="0"/>
      </c:catAx>
      <c:valAx>
        <c:axId val="571248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7026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135275414299741"/>
          <c:y val="2.733662593815352E-2"/>
          <c:w val="0.50835655699345716"/>
          <c:h val="7.0825283171091588E-2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06072366099238E-2"/>
          <c:y val="2.6742550503710147E-2"/>
          <c:w val="0.81770102157304703"/>
          <c:h val="0.44214811074484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Базовое анкетирование</c:v>
                </c:pt>
              </c:strCache>
            </c:strRef>
          </c:tx>
          <c:spPr>
            <a:solidFill>
              <a:srgbClr val="DEC8C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plastic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Участниц насильно заставляли раздеваться догола под угрозой применения силы</c:v>
                </c:pt>
                <c:pt idx="1">
                  <c:v>Участниц насильно лишали воды, еды или сна</c:v>
                </c:pt>
                <c:pt idx="2">
                  <c:v>Участницам не давали видеться с семьёй, друзьями, запирали их против их воли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0.18</c:v>
                </c:pt>
                <c:pt idx="1">
                  <c:v>0.40400000000000003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9B-429D-A8D9-281B73142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3-мес анкетирование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Участниц насильно заставляли раздеваться догола под угрозой применения силы</c:v>
                </c:pt>
                <c:pt idx="1">
                  <c:v>Участниц насильно лишали воды, еды или сна</c:v>
                </c:pt>
                <c:pt idx="2">
                  <c:v>Участницам не давали видеться с семьёй, друзьями, запирали их против их воли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1.6E-2</c:v>
                </c:pt>
                <c:pt idx="1">
                  <c:v>0.125</c:v>
                </c:pt>
                <c:pt idx="2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0-4A7E-9872-C31448AD21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0267216"/>
        <c:axId val="571248016"/>
      </c:barChart>
      <c:catAx>
        <c:axId val="57026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1248016"/>
        <c:crosses val="autoZero"/>
        <c:auto val="1"/>
        <c:lblAlgn val="ctr"/>
        <c:lblOffset val="100"/>
        <c:noMultiLvlLbl val="0"/>
      </c:catAx>
      <c:valAx>
        <c:axId val="571248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7026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376848561427361E-2"/>
          <c:y val="2.902185220963684E-2"/>
          <c:w val="0.52298464723301619"/>
          <c:h val="8.4307093342958148E-2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59605855776717E-3"/>
          <c:y val="0.1255038553785856"/>
          <c:w val="0.81770102157304703"/>
          <c:h val="0.6585085466467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Базовое анкетирование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plastic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Виновники насилия требовали отчёта о тратах и расходах</c:v>
                </c:pt>
                <c:pt idx="1">
                  <c:v>Виновники насилия скрывали от участниц финансовую ситуацию</c:v>
                </c:pt>
                <c:pt idx="2">
                  <c:v>Виновники насилия делали так, что участницам приходилось выпрашивать у них деньги</c:v>
                </c:pt>
                <c:pt idx="3">
                  <c:v>Виновники насилия прятали деньги так, что участницы не могли их отыскать</c:v>
                </c:pt>
                <c:pt idx="4">
                  <c:v>Виновники насилия не давали участницам доступа к деньгам, которые были им нужны для повседневных нужд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0.52800000000000002</c:v>
                </c:pt>
                <c:pt idx="1">
                  <c:v>0.6</c:v>
                </c:pt>
                <c:pt idx="2">
                  <c:v>0.52</c:v>
                </c:pt>
                <c:pt idx="3">
                  <c:v>0.43</c:v>
                </c:pt>
                <c:pt idx="4">
                  <c:v>0.47199999999999998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9B-429D-A8D9-281B73142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3-мес анкетирование</c:v>
                </c:pt>
              </c:strCache>
            </c:strRef>
          </c:tx>
          <c:spPr>
            <a:solidFill>
              <a:srgbClr val="92D050"/>
            </a:solidFill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332-410E-A184-C72A2F0C15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332-410E-A184-C72A2F0C15C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332-410E-A184-C72A2F0C15C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332-410E-A184-C72A2F0C15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Виновники насилия требовали отчёта о тратах и расходах</c:v>
                </c:pt>
                <c:pt idx="1">
                  <c:v>Виновники насилия скрывали от участниц финансовую ситуацию</c:v>
                </c:pt>
                <c:pt idx="2">
                  <c:v>Виновники насилия делали так, что участницам приходилось выпрашивать у них деньги</c:v>
                </c:pt>
                <c:pt idx="3">
                  <c:v>Виновники насилия прятали деньги так, что участницы не могли их отыскать</c:v>
                </c:pt>
                <c:pt idx="4">
                  <c:v>Виновники насилия не давали участницам доступа к деньгам, которые были им нужны для повседневных нужд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0.188</c:v>
                </c:pt>
                <c:pt idx="1">
                  <c:v>0.34399999999999997</c:v>
                </c:pt>
                <c:pt idx="2">
                  <c:v>0.23400000000000001</c:v>
                </c:pt>
                <c:pt idx="3">
                  <c:v>4.7E-2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2-410E-A184-C72A2F0C15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0267216"/>
        <c:axId val="571248016"/>
      </c:barChart>
      <c:catAx>
        <c:axId val="57026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1248016"/>
        <c:crosses val="autoZero"/>
        <c:auto val="1"/>
        <c:lblAlgn val="ctr"/>
        <c:lblOffset val="100"/>
        <c:noMultiLvlLbl val="0"/>
      </c:catAx>
      <c:valAx>
        <c:axId val="571248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7026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006322106983783"/>
          <c:y val="4.2802032734961949E-2"/>
          <c:w val="0.45853000151393031"/>
          <c:h val="0.10066085035195049"/>
        </c:manualLayout>
      </c:layout>
      <c:overlay val="0"/>
      <c:txPr>
        <a:bodyPr/>
        <a:lstStyle/>
        <a:p>
          <a:pPr>
            <a:defRPr sz="1400" b="1" i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746334829207547"/>
          <c:y val="6.2004860387797255E-2"/>
          <c:w val="0.18383673155953317"/>
          <c:h val="0.862004902058588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Базовое анкетирование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1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Услуги организаций, работающих с секс-работницами</c:v>
                </c:pt>
                <c:pt idx="1">
                  <c:v>Услуги религиозных организаций, через имама, муллу и т.д.</c:v>
                </c:pt>
                <c:pt idx="2">
                  <c:v>Консультации по вопросам ВИЧ / ИППП</c:v>
                </c:pt>
                <c:pt idx="3">
                  <c:v>Услуги программ по трудоустройству</c:v>
                </c:pt>
                <c:pt idx="4">
                  <c:v>Услуги консультанта в области психического здоровья, для себя лично или для партнёра</c:v>
                </c:pt>
                <c:pt idx="5">
                  <c:v>Получение справок или госпособий</c:v>
                </c:pt>
                <c:pt idx="6">
                  <c:v>Услуги феминистских организаций</c:v>
                </c:pt>
                <c:pt idx="7">
                  <c:v>Услуги юриста, чтобы наказать насильника или проконс. по вопросам развода или опеки над детьми</c:v>
                </c:pt>
                <c:pt idx="8">
                  <c:v>Услуги консультанта по вопросам насилия или группы взаимопомощи</c:v>
                </c:pt>
                <c:pt idx="9">
                  <c:v>Услуги поликлиник и др. медучреждений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3.4000000000000002E-2</c:v>
                </c:pt>
                <c:pt idx="1">
                  <c:v>0.09</c:v>
                </c:pt>
                <c:pt idx="2">
                  <c:v>0.123</c:v>
                </c:pt>
                <c:pt idx="3">
                  <c:v>0.14599999999999999</c:v>
                </c:pt>
                <c:pt idx="4">
                  <c:v>0.20200000000000001</c:v>
                </c:pt>
                <c:pt idx="5">
                  <c:v>0.23599999999999999</c:v>
                </c:pt>
                <c:pt idx="6">
                  <c:v>0.25800000000000001</c:v>
                </c:pt>
                <c:pt idx="7">
                  <c:v>0.52800000000000002</c:v>
                </c:pt>
                <c:pt idx="8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0-43C7-B7CF-30C6E463CF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3-мес анкетирование</c:v>
                </c:pt>
              </c:strCache>
            </c:strRef>
          </c:tx>
          <c:spPr>
            <a:solidFill>
              <a:srgbClr val="78AC55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7B-4CB5-BD86-6F8248093EA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E7B-4CB5-BD86-6F8248093E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Услуги организаций, работающих с секс-работницами</c:v>
                </c:pt>
                <c:pt idx="1">
                  <c:v>Услуги религиозных организаций, через имама, муллу и т.д.</c:v>
                </c:pt>
                <c:pt idx="2">
                  <c:v>Консультации по вопросам ВИЧ / ИППП</c:v>
                </c:pt>
                <c:pt idx="3">
                  <c:v>Услуги программ по трудоустройству</c:v>
                </c:pt>
                <c:pt idx="4">
                  <c:v>Услуги консультанта в области психического здоровья, для себя лично или для партнёра</c:v>
                </c:pt>
                <c:pt idx="5">
                  <c:v>Получение справок или госпособий</c:v>
                </c:pt>
                <c:pt idx="6">
                  <c:v>Услуги феминистских организаций</c:v>
                </c:pt>
                <c:pt idx="7">
                  <c:v>Услуги юриста, чтобы наказать насильника или проконс. по вопросам развода или опеки над детьми</c:v>
                </c:pt>
                <c:pt idx="8">
                  <c:v>Услуги консультанта по вопросам насилия или группы взаимопомощи</c:v>
                </c:pt>
                <c:pt idx="9">
                  <c:v>Услуги поликлиник и др. медучреждений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0.14099999999999999</c:v>
                </c:pt>
                <c:pt idx="1">
                  <c:v>6.3E-2</c:v>
                </c:pt>
                <c:pt idx="2">
                  <c:v>0.42199999999999999</c:v>
                </c:pt>
                <c:pt idx="3">
                  <c:v>0.14099999999999999</c:v>
                </c:pt>
                <c:pt idx="4">
                  <c:v>0.29699999999999999</c:v>
                </c:pt>
                <c:pt idx="5">
                  <c:v>0.375</c:v>
                </c:pt>
                <c:pt idx="6">
                  <c:v>0.71899999999999997</c:v>
                </c:pt>
                <c:pt idx="7">
                  <c:v>0.95299999999999996</c:v>
                </c:pt>
                <c:pt idx="8">
                  <c:v>0.93799999999999994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B-4CB5-BD86-6F8248093E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54754240"/>
        <c:axId val="571247232"/>
      </c:barChart>
      <c:catAx>
        <c:axId val="554754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1247232"/>
        <c:crosses val="autoZero"/>
        <c:auto val="1"/>
        <c:lblAlgn val="l"/>
        <c:lblOffset val="100"/>
        <c:noMultiLvlLbl val="0"/>
      </c:catAx>
      <c:valAx>
        <c:axId val="57124723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2000"/>
                      <a:lumOff val="78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55475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70116111770594"/>
          <c:y val="7.7600256938639939E-4"/>
          <c:w val="0.60959536901690303"/>
          <c:h val="6.5091288357102151E-2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48111822136342E-2"/>
          <c:y val="3.8539244463080852E-2"/>
          <c:w val="0.95484148058340479"/>
          <c:h val="0.62322236892088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Базовое анкетирование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plastic">
              <a:bevelT/>
              <a:bevelB w="165100" prst="coolSlant"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4C9-4614-BF86-0BB8993CE0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Проходили наблюдение у гинеколога, акушера или специалиста по вопросам сексуального или репродуктивного здоровья за последние 3 мес</c:v>
                </c:pt>
                <c:pt idx="1">
                  <c:v>Не использовали никаких методов контроля за последние 3 мес</c:v>
                </c:pt>
                <c:pt idx="2">
                  <c:v>Оценивают состояние своего здоровья за последние 4 недели как хорошее и очень хорошее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0.22500000000000001</c:v>
                </c:pt>
                <c:pt idx="1">
                  <c:v>0.49399999999999999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8-445B-8B34-F8925A9450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3-мес анкетирование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softEdge">
              <a:bevelT w="101600" prst="riblet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B6-4CE9-AFC5-C6D481DF4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Проходили наблюдение у гинеколога, акушера или специалиста по вопросам сексуального или репродуктивного здоровья за последние 3 мес</c:v>
                </c:pt>
                <c:pt idx="1">
                  <c:v>Не использовали никаких методов контроля за последние 3 мес</c:v>
                </c:pt>
                <c:pt idx="2">
                  <c:v>Оценивают состояние своего здоровья за последние 4 недели как хорошее и очень хорошее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0.26600000000000001</c:v>
                </c:pt>
                <c:pt idx="1">
                  <c:v>0.61</c:v>
                </c:pt>
                <c:pt idx="2">
                  <c:v>0.71899999999999997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A-4CAD-AEDA-001908B731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8223952"/>
        <c:axId val="398226304"/>
      </c:barChart>
      <c:catAx>
        <c:axId val="39822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8226304"/>
        <c:crosses val="autoZero"/>
        <c:auto val="1"/>
        <c:lblAlgn val="ctr"/>
        <c:lblOffset val="100"/>
        <c:noMultiLvlLbl val="0"/>
      </c:catAx>
      <c:valAx>
        <c:axId val="398226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9822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585668637770141E-2"/>
          <c:y val="3.7622455590309287E-2"/>
          <c:w val="0.47301624244515988"/>
          <c:h val="0.1362570086351878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1DF35-85EF-4C08-A004-FD6B811999F5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9108E-1FB7-4ACB-8636-1348BC32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4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DA64D-F82F-4AF3-9645-5E898F91BF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D21E-5CAB-4B14-B5FD-1ECF9D3233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0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D21E-5CAB-4B14-B5FD-1ECF9D3233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7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431925"/>
            <a:ext cx="5156200" cy="386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D21E-5CAB-4B14-B5FD-1ECF9D32339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4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9108E-1FB7-4ACB-8636-1348BC3292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7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431925"/>
            <a:ext cx="5156200" cy="386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D21E-5CAB-4B14-B5FD-1ECF9D32339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7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9108E-1FB7-4ACB-8636-1348BC3292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6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D21E-5CAB-4B14-B5FD-1ECF9D32339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3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Посещение сайта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9108E-1FB7-4ACB-8636-1348BC3292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7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2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6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4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828FD173-2CB3-4214-8741-970D8D476901}" type="datetime1">
              <a:rPr lang="en-US" smtClean="0"/>
              <a:pPr algn="r"/>
              <a:t>28-May-22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7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8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1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0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4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4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6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4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0F775-9A68-4A73-9E3D-93E9DFAC53F4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BCF2-0B54-4358-B00C-87E66053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61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lori.kg/ru/resursnyj-tsent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3777" y="2783718"/>
            <a:ext cx="3677147" cy="1115401"/>
          </a:xfrm>
        </p:spPr>
        <p:txBody>
          <a:bodyPr>
            <a:noAutofit/>
          </a:bodyPr>
          <a:lstStyle/>
          <a:p>
            <a:pPr algn="r"/>
            <a:r>
              <a:rPr lang="en-US" sz="2300" dirty="0">
                <a:latin typeface="Georgia" panose="02040502050405020303" pitchFamily="18" charset="0"/>
              </a:rPr>
              <a:t>WINGS</a:t>
            </a:r>
            <a:r>
              <a:rPr lang="en-US" sz="2300" dirty="0"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Georgia" panose="02040502050405020303" pitchFamily="18" charset="0"/>
                <a:cs typeface="Times New Roman" panose="02020603050405020304" pitchFamily="18" charset="0"/>
              </a:rPr>
              <a:t> опыт адаптации для</a:t>
            </a:r>
            <a:r>
              <a:rPr lang="en-US" sz="23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Georgia" panose="02040502050405020303" pitchFamily="18" charset="0"/>
                <a:cs typeface="Times New Roman" panose="02020603050405020304" pitchFamily="18" charset="0"/>
              </a:rPr>
              <a:t>усиления эффективности и увеличения охвата на</a:t>
            </a:r>
            <a:br>
              <a:rPr lang="ru-RU" sz="23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Georgia" panose="02040502050405020303" pitchFamily="18" charset="0"/>
                <a:cs typeface="Times New Roman" panose="02020603050405020304" pitchFamily="18" charset="0"/>
              </a:rPr>
              <a:t>примере Кыргызстана</a:t>
            </a:r>
            <a:endParaRPr lang="ru-RU" sz="2300" dirty="0">
              <a:latin typeface="Georgia" panose="020405020504050203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67188" y="3951928"/>
            <a:ext cx="3983736" cy="69777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>
                <a:latin typeface="Bookman Old Style" panose="02050604050505020204" pitchFamily="18" charset="0"/>
              </a:rPr>
              <a:t>Данил Никитин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ru-RU" sz="2000" dirty="0">
                <a:latin typeface="Bookman Old Style" panose="02050604050505020204" pitchFamily="18" charset="0"/>
              </a:rPr>
              <a:t>Фонд </a:t>
            </a:r>
            <a:r>
              <a:rPr lang="en-US" sz="2000" dirty="0">
                <a:latin typeface="Bookman Old Style" panose="02050604050505020204" pitchFamily="18" charset="0"/>
              </a:rPr>
              <a:t>GLORI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50E984-8FD4-4E66-8829-C45AF26D7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6" y="2160648"/>
            <a:ext cx="4684371" cy="287382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6E60DE-0B54-467C-97E7-74FB9B23F000}"/>
              </a:ext>
            </a:extLst>
          </p:cNvPr>
          <p:cNvSpPr/>
          <p:nvPr/>
        </p:nvSpPr>
        <p:spPr>
          <a:xfrm>
            <a:off x="4484788" y="2060508"/>
            <a:ext cx="87211" cy="3275525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4C3449-115A-3DF5-597C-45B629BC2010}"/>
              </a:ext>
            </a:extLst>
          </p:cNvPr>
          <p:cNvSpPr/>
          <p:nvPr/>
        </p:nvSpPr>
        <p:spPr>
          <a:xfrm>
            <a:off x="0" y="0"/>
            <a:ext cx="9143999" cy="1521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7036DE-9445-5A76-950E-99FE888B7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6" y="273844"/>
            <a:ext cx="2781012" cy="80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E71F12F-8695-B3EA-1208-756F8DEEAC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2" b="19470"/>
          <a:stretch/>
        </p:blipFill>
        <p:spPr bwMode="auto">
          <a:xfrm>
            <a:off x="3731353" y="82281"/>
            <a:ext cx="2071670" cy="12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049FC971-367A-0A36-EA51-2E83F16E8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98" y="0"/>
            <a:ext cx="2819902" cy="12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98CE4E-568A-C2EB-92ED-1D0F7ADE551D}"/>
              </a:ext>
            </a:extLst>
          </p:cNvPr>
          <p:cNvSpPr txBox="1"/>
          <p:nvPr/>
        </p:nvSpPr>
        <p:spPr>
          <a:xfrm>
            <a:off x="1746451" y="5436173"/>
            <a:ext cx="5476673" cy="1167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</a:t>
            </a:r>
            <a:r>
              <a:rPr lang="ru-RU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</a:t>
            </a:r>
            <a:r>
              <a:rPr lang="en-US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</a:t>
            </a:r>
            <a:endParaRPr lang="ru-RU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ctr"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Kazzhol</a:t>
            </a:r>
            <a:r>
              <a:rPr lang="en-US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Park Hotel, </a:t>
            </a:r>
            <a:r>
              <a:rPr lang="en-US" i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Nauryzbai</a:t>
            </a:r>
            <a:r>
              <a:rPr lang="en-US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Batyr</a:t>
            </a:r>
            <a:r>
              <a:rPr lang="en-US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 108</a:t>
            </a:r>
            <a:endParaRPr lang="ru-RU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Алматы, Казахстан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1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4">
            <a:extLst>
              <a:ext uri="{FF2B5EF4-FFF2-40B4-BE49-F238E27FC236}">
                <a16:creationId xmlns:a16="http://schemas.microsoft.com/office/drawing/2014/main" id="{8176AD36-7F44-4F9E-B65D-4D5278670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13E8FB-A0D7-423B-88CA-398F7A2FF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838565"/>
              </p:ext>
            </p:extLst>
          </p:nvPr>
        </p:nvGraphicFramePr>
        <p:xfrm>
          <a:off x="71022" y="1202875"/>
          <a:ext cx="9594382" cy="753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A949F7-785B-4908-A10C-5724F0F2C0B6}"/>
              </a:ext>
            </a:extLst>
          </p:cNvPr>
          <p:cNvSpPr txBox="1"/>
          <p:nvPr/>
        </p:nvSpPr>
        <p:spPr>
          <a:xfrm>
            <a:off x="294539" y="187212"/>
            <a:ext cx="8554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SUNFLOWER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сексуального насилия, перенесённого участницами проекта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90 дней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423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4">
            <a:extLst>
              <a:ext uri="{FF2B5EF4-FFF2-40B4-BE49-F238E27FC236}">
                <a16:creationId xmlns:a16="http://schemas.microsoft.com/office/drawing/2014/main" id="{8176AD36-7F44-4F9E-B65D-4D5278670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13E8FB-A0D7-423B-88CA-398F7A2FF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313208"/>
              </p:ext>
            </p:extLst>
          </p:nvPr>
        </p:nvGraphicFramePr>
        <p:xfrm>
          <a:off x="-87774" y="1349307"/>
          <a:ext cx="9392574" cy="753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A949F7-785B-4908-A10C-5724F0F2C0B6}"/>
              </a:ext>
            </a:extLst>
          </p:cNvPr>
          <p:cNvSpPr txBox="1"/>
          <p:nvPr/>
        </p:nvSpPr>
        <p:spPr>
          <a:xfrm>
            <a:off x="294539" y="187212"/>
            <a:ext cx="7987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SUNFLOWER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психологического насилия и унижений, перенесённых 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участницами проекта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90 дней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63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4">
            <a:extLst>
              <a:ext uri="{FF2B5EF4-FFF2-40B4-BE49-F238E27FC236}">
                <a16:creationId xmlns:a16="http://schemas.microsoft.com/office/drawing/2014/main" id="{8176AD36-7F44-4F9E-B65D-4D5278670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13E8FB-A0D7-423B-88CA-398F7A2FF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856750"/>
              </p:ext>
            </p:extLst>
          </p:nvPr>
        </p:nvGraphicFramePr>
        <p:xfrm>
          <a:off x="70700" y="1129099"/>
          <a:ext cx="8964891" cy="557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A949F7-785B-4908-A10C-5724F0F2C0B6}"/>
              </a:ext>
            </a:extLst>
          </p:cNvPr>
          <p:cNvSpPr txBox="1"/>
          <p:nvPr/>
        </p:nvSpPr>
        <p:spPr>
          <a:xfrm>
            <a:off x="287420" y="149423"/>
            <a:ext cx="8531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SUNFLOWER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экономического контроля, который испытали участницы проекта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90 дней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1891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0FB52A-1F87-4525-992F-E20A44959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30748"/>
              </p:ext>
            </p:extLst>
          </p:nvPr>
        </p:nvGraphicFramePr>
        <p:xfrm>
          <a:off x="-2111604" y="969818"/>
          <a:ext cx="12188859" cy="6015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DD4EA8-BFC8-4EAD-8F43-484363C95D6A}"/>
              </a:ext>
            </a:extLst>
          </p:cNvPr>
          <p:cNvSpPr txBox="1"/>
          <p:nvPr/>
        </p:nvSpPr>
        <p:spPr>
          <a:xfrm>
            <a:off x="83718" y="145376"/>
            <a:ext cx="92451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SUNFLOWER</a:t>
            </a:r>
          </a:p>
          <a:p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услугами пользовались участницы проекта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последние 90 дней» 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2498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4">
            <a:extLst>
              <a:ext uri="{FF2B5EF4-FFF2-40B4-BE49-F238E27FC236}">
                <a16:creationId xmlns:a16="http://schemas.microsoft.com/office/drawing/2014/main" id="{8176AD36-7F44-4F9E-B65D-4D5278670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3C30D6-350E-4074-A6E0-EE8746D38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342305"/>
              </p:ext>
            </p:extLst>
          </p:nvPr>
        </p:nvGraphicFramePr>
        <p:xfrm>
          <a:off x="167952" y="1337919"/>
          <a:ext cx="8808095" cy="513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D68BE9-B1C3-4F19-BA0D-24AAAEA8DFD4}"/>
              </a:ext>
            </a:extLst>
          </p:cNvPr>
          <p:cNvSpPr txBox="1"/>
          <p:nvPr/>
        </p:nvSpPr>
        <p:spPr>
          <a:xfrm>
            <a:off x="236920" y="187426"/>
            <a:ext cx="86458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изменения, произошедшие с участницами проекта в течение последних 3 месяцев 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A1E92-D6AF-41E5-B965-E8AEA57A1D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496">
            <a:off x="5452250" y="1600454"/>
            <a:ext cx="567458" cy="599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5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E57180-4CFE-4AC2-BDF0-A933F714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1" y="361543"/>
            <a:ext cx="8253025" cy="63388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последующего обсуждения на этапе принятия решения по вступлению в команду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E65786C-8D59-4BF8-BFF3-F56E0A20DE1F}"/>
              </a:ext>
            </a:extLst>
          </p:cNvPr>
          <p:cNvSpPr/>
          <p:nvPr/>
        </p:nvSpPr>
        <p:spPr>
          <a:xfrm rot="21286567">
            <a:off x="761217" y="1605635"/>
            <a:ext cx="3511353" cy="862578"/>
          </a:xfrm>
          <a:prstGeom prst="roundRect">
            <a:avLst>
              <a:gd name="adj" fmla="val 1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выступить потенциальным донором?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A44C0AE-9E8C-4CEB-A6E6-77A4970F9679}"/>
              </a:ext>
            </a:extLst>
          </p:cNvPr>
          <p:cNvSpPr/>
          <p:nvPr/>
        </p:nvSpPr>
        <p:spPr>
          <a:xfrm rot="708731">
            <a:off x="5231674" y="1565416"/>
            <a:ext cx="3511353" cy="862578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могут быть сроки проекта?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1C91908-D909-4C36-906B-DBAAFC84754C}"/>
              </a:ext>
            </a:extLst>
          </p:cNvPr>
          <p:cNvSpPr/>
          <p:nvPr/>
        </p:nvSpPr>
        <p:spPr>
          <a:xfrm rot="21211436">
            <a:off x="2869906" y="2707114"/>
            <a:ext cx="3939099" cy="862578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быть приглашён в качестве партнёров проекта?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40CDD8F-1096-4EF5-82C2-602FEFA81ED8}"/>
              </a:ext>
            </a:extLst>
          </p:cNvPr>
          <p:cNvSpPr/>
          <p:nvPr/>
        </p:nvSpPr>
        <p:spPr>
          <a:xfrm rot="374293">
            <a:off x="788072" y="4022738"/>
            <a:ext cx="4582173" cy="1648450"/>
          </a:xfrm>
          <a:prstGeom prst="roundRect">
            <a:avLst>
              <a:gd name="adj" fmla="val 1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должен быть бюджет проекта, чтобы он был по силам донорам и приемлем для исполнителей проекта?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4D8C5E2-FBAC-4F80-8A6F-6F06253E0D45}"/>
              </a:ext>
            </a:extLst>
          </p:cNvPr>
          <p:cNvSpPr/>
          <p:nvPr/>
        </p:nvSpPr>
        <p:spPr>
          <a:xfrm rot="188241">
            <a:off x="5645835" y="4090134"/>
            <a:ext cx="3015174" cy="1579848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каким сложностям нужно быть готовыми при подготовке проекта?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4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B238E-BAA0-4D0B-8140-18CA104BB8CD}"/>
              </a:ext>
            </a:extLst>
          </p:cNvPr>
          <p:cNvSpPr txBox="1"/>
          <p:nvPr/>
        </p:nvSpPr>
        <p:spPr>
          <a:xfrm>
            <a:off x="616422" y="634803"/>
            <a:ext cx="7843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Онлайновый Ресурсный центр доступен на английском и русском языках по адресу</a:t>
            </a:r>
            <a:r>
              <a:rPr lang="en-US" sz="2400" dirty="0">
                <a:latin typeface="Bookman Old Style" panose="02050604050505020204" pitchFamily="18" charset="0"/>
              </a:rPr>
              <a:t>: </a:t>
            </a:r>
            <a:r>
              <a:rPr lang="en-US" sz="2400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https://glori.kg/ru/resursnyj-tsentr/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78204-4401-4B57-AF1B-B9436349A9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0" t="14879" r="5104"/>
          <a:stretch/>
        </p:blipFill>
        <p:spPr>
          <a:xfrm>
            <a:off x="616422" y="2836041"/>
            <a:ext cx="7042959" cy="3500489"/>
          </a:xfrm>
          <a:prstGeom prst="rect">
            <a:avLst/>
          </a:prstGeom>
        </p:spPr>
      </p:pic>
      <p:pic>
        <p:nvPicPr>
          <p:cNvPr id="8" name="Picture 6" descr="arrow png">
            <a:extLst>
              <a:ext uri="{FF2B5EF4-FFF2-40B4-BE49-F238E27FC236}">
                <a16:creationId xmlns:a16="http://schemas.microsoft.com/office/drawing/2014/main" id="{4AF9DBA7-3446-4052-B622-C8AEE20F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1740" flipV="1">
            <a:off x="6232981" y="1733065"/>
            <a:ext cx="1000000" cy="9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8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415907"/>
            <a:ext cx="8355732" cy="76448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Партнёрская сеть проекта «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WINGS</a:t>
            </a:r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» в Кыргызстане: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EF812-8D44-DA88-9294-29FF59B57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0" t="20970" r="13192" b="14917"/>
          <a:stretch/>
        </p:blipFill>
        <p:spPr>
          <a:xfrm>
            <a:off x="189689" y="1862846"/>
            <a:ext cx="8764621" cy="43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81" y="245098"/>
            <a:ext cx="8108937" cy="77299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Рабочая фаза проекта: п</a:t>
            </a:r>
            <a:r>
              <a:rPr lang="ru-RU" sz="2400" dirty="0">
                <a:latin typeface="Bookman Old Style" panose="02050604050505020204" pitchFamily="18" charset="0"/>
              </a:rPr>
              <a:t>роведение занятий по методике </a:t>
            </a:r>
            <a:r>
              <a:rPr lang="en-US" sz="2400" dirty="0">
                <a:latin typeface="Bookman Old Style" panose="02050604050505020204" pitchFamily="18" charset="0"/>
              </a:rPr>
              <a:t>WINGS</a:t>
            </a:r>
            <a:r>
              <a:rPr lang="ru-RU" sz="2400" dirty="0">
                <a:latin typeface="Bookman Old Style" panose="02050604050505020204" pitchFamily="18" charset="0"/>
              </a:rPr>
              <a:t>, первое занятие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737F7-F4A6-4B93-A40E-34A69585F027}"/>
              </a:ext>
            </a:extLst>
          </p:cNvPr>
          <p:cNvPicPr/>
          <p:nvPr/>
        </p:nvPicPr>
        <p:blipFill rotWithShape="1">
          <a:blip r:embed="rId2"/>
          <a:srcRect l="13551" t="6237" r="12549" b="2612"/>
          <a:stretch/>
        </p:blipFill>
        <p:spPr bwMode="auto">
          <a:xfrm>
            <a:off x="405353" y="1113943"/>
            <a:ext cx="8333294" cy="5585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19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82" y="129493"/>
            <a:ext cx="8011494" cy="128452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Рабочая фаза проекта: п</a:t>
            </a:r>
            <a:r>
              <a:rPr lang="ru-RU" sz="2400" dirty="0">
                <a:latin typeface="Bookman Old Style" panose="02050604050505020204" pitchFamily="18" charset="0"/>
              </a:rPr>
              <a:t>роведение занятий по методике </a:t>
            </a:r>
            <a:r>
              <a:rPr lang="en-US" sz="2400" dirty="0">
                <a:latin typeface="Bookman Old Style" panose="02050604050505020204" pitchFamily="18" charset="0"/>
              </a:rPr>
              <a:t>WINGS</a:t>
            </a:r>
            <a:r>
              <a:rPr lang="ru-RU" sz="2400" dirty="0">
                <a:latin typeface="Bookman Old Style" panose="02050604050505020204" pitchFamily="18" charset="0"/>
              </a:rPr>
              <a:t>, второе занятие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A4E41-D309-4487-9C08-427D0A6CF8D0}"/>
              </a:ext>
            </a:extLst>
          </p:cNvPr>
          <p:cNvPicPr/>
          <p:nvPr/>
        </p:nvPicPr>
        <p:blipFill rotWithShape="1">
          <a:blip r:embed="rId2"/>
          <a:srcRect l="13632" t="5813" r="12635" b="34942"/>
          <a:stretch/>
        </p:blipFill>
        <p:spPr bwMode="auto">
          <a:xfrm>
            <a:off x="322881" y="1414021"/>
            <a:ext cx="8721201" cy="4223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855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40AFE90-BBB6-47CF-881F-A8DE40E9C370}"/>
              </a:ext>
            </a:extLst>
          </p:cNvPr>
          <p:cNvSpPr/>
          <p:nvPr/>
        </p:nvSpPr>
        <p:spPr>
          <a:xfrm>
            <a:off x="6414243" y="1355946"/>
            <a:ext cx="2362200" cy="1158654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Вмешательство: ПЕРВОЕ ЗАНЯТИЕ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E350FFD-90F6-4EAF-851A-1B3F5F40DD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Точечный рисунок" r:id="rId4" imgW="0" imgH="0" progId="Paint.Picture">
                  <p:embed/>
                </p:oleObj>
              </mc:Choice>
              <mc:Fallback>
                <p:oleObj name="Точечный рисунок" r:id="rId4" imgW="0" imgH="0" progId="Paint.Picture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E350FFD-90F6-4EAF-851A-1B3F5F40DDD7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350C09-EA32-4678-B299-5686B22EA9C6}"/>
              </a:ext>
            </a:extLst>
          </p:cNvPr>
          <p:cNvSpPr/>
          <p:nvPr/>
        </p:nvSpPr>
        <p:spPr>
          <a:xfrm>
            <a:off x="304565" y="1408738"/>
            <a:ext cx="3200633" cy="1105862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к участию, скрининг, информированное согласие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77998B-8987-429D-AE96-B1362E4E9E80}"/>
              </a:ext>
            </a:extLst>
          </p:cNvPr>
          <p:cNvSpPr/>
          <p:nvPr/>
        </p:nvSpPr>
        <p:spPr>
          <a:xfrm>
            <a:off x="3657600" y="1408738"/>
            <a:ext cx="2590800" cy="1105862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мониторинговое анкетирование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EE19FD-21C6-4A4B-B599-4C5C7EDB51AD}"/>
              </a:ext>
            </a:extLst>
          </p:cNvPr>
          <p:cNvSpPr/>
          <p:nvPr/>
        </p:nvSpPr>
        <p:spPr>
          <a:xfrm>
            <a:off x="5202001" y="2662332"/>
            <a:ext cx="3574441" cy="2195517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с использованием компонентов с предыдущего слайда, ЗАПОЛНЕНИЕ ФОРМЫ СТАМБУЛЬСКОГО ПРОТОКОЛА ИЛИ КАРТЫ МЕДИЦИНСКОГО ОСВИДЕТЕЛЬСТВОВАНИЯ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3ACFB1-73AF-48D5-A030-5AE2D1FBC2D8}"/>
              </a:ext>
            </a:extLst>
          </p:cNvPr>
          <p:cNvSpPr/>
          <p:nvPr/>
        </p:nvSpPr>
        <p:spPr>
          <a:xfrm>
            <a:off x="304799" y="5050914"/>
            <a:ext cx="8459510" cy="771198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Трёхмесячное мониторинговое анкетирование для отслеживания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долгосрочного эффекта вмешательства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55705CA-58A1-42C3-924B-774661DFA2C8}"/>
              </a:ext>
            </a:extLst>
          </p:cNvPr>
          <p:cNvSpPr/>
          <p:nvPr/>
        </p:nvSpPr>
        <p:spPr>
          <a:xfrm>
            <a:off x="3332126" y="2032193"/>
            <a:ext cx="599489" cy="482407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FDF8AF6-269A-416D-9E79-D0C863B17DC7}"/>
              </a:ext>
            </a:extLst>
          </p:cNvPr>
          <p:cNvSpPr/>
          <p:nvPr/>
        </p:nvSpPr>
        <p:spPr>
          <a:xfrm rot="5400000">
            <a:off x="8179456" y="2463842"/>
            <a:ext cx="599489" cy="482407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B66934-466F-41AF-9610-5EA956298F54}"/>
              </a:ext>
            </a:extLst>
          </p:cNvPr>
          <p:cNvSpPr/>
          <p:nvPr/>
        </p:nvSpPr>
        <p:spPr>
          <a:xfrm>
            <a:off x="304564" y="1422749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30D722-288A-4AD9-BCA5-FC7F387D428C}"/>
              </a:ext>
            </a:extLst>
          </p:cNvPr>
          <p:cNvSpPr/>
          <p:nvPr/>
        </p:nvSpPr>
        <p:spPr>
          <a:xfrm>
            <a:off x="3688263" y="1405136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995639-B28C-435C-B8F7-925ED0F3470F}"/>
              </a:ext>
            </a:extLst>
          </p:cNvPr>
          <p:cNvSpPr/>
          <p:nvPr/>
        </p:nvSpPr>
        <p:spPr>
          <a:xfrm>
            <a:off x="6431465" y="1377981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6B0F99-52F5-4550-9D64-99E21E585710}"/>
              </a:ext>
            </a:extLst>
          </p:cNvPr>
          <p:cNvSpPr/>
          <p:nvPr/>
        </p:nvSpPr>
        <p:spPr>
          <a:xfrm>
            <a:off x="5213090" y="2824146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603CF39-5BA4-4103-8A55-151CE7A9D23A}"/>
              </a:ext>
            </a:extLst>
          </p:cNvPr>
          <p:cNvSpPr/>
          <p:nvPr/>
        </p:nvSpPr>
        <p:spPr>
          <a:xfrm>
            <a:off x="8404309" y="5050914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EA9CDC2-CE66-4AD7-8C5C-0402F09ACF5C}"/>
              </a:ext>
            </a:extLst>
          </p:cNvPr>
          <p:cNvSpPr/>
          <p:nvPr/>
        </p:nvSpPr>
        <p:spPr>
          <a:xfrm>
            <a:off x="2760900" y="2681283"/>
            <a:ext cx="2362200" cy="2195517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Вмешательство: ВТОРОЕ ЗАНЯТИЕ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(проводится спустя 7-10 дней после первого занятия)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0FDC9A3-F445-4E77-8E1B-8CDE2CBAA902}"/>
              </a:ext>
            </a:extLst>
          </p:cNvPr>
          <p:cNvSpPr/>
          <p:nvPr/>
        </p:nvSpPr>
        <p:spPr>
          <a:xfrm rot="10800000">
            <a:off x="4862806" y="4481450"/>
            <a:ext cx="599489" cy="482407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0F6B62C-C15F-40FC-BF5E-439BE2888E5C}"/>
              </a:ext>
            </a:extLst>
          </p:cNvPr>
          <p:cNvSpPr/>
          <p:nvPr/>
        </p:nvSpPr>
        <p:spPr>
          <a:xfrm>
            <a:off x="316931" y="2681283"/>
            <a:ext cx="2362200" cy="2195517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СВЯЗЬ: оценка оказанных услуг самой участницей (проводится после первого либо после второго занятия)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8539A11-E937-4911-9C10-DD03B0E37905}"/>
              </a:ext>
            </a:extLst>
          </p:cNvPr>
          <p:cNvSpPr/>
          <p:nvPr/>
        </p:nvSpPr>
        <p:spPr>
          <a:xfrm>
            <a:off x="2789783" y="2824790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87F922-71F9-4443-9505-47507AE3F3B4}"/>
              </a:ext>
            </a:extLst>
          </p:cNvPr>
          <p:cNvSpPr/>
          <p:nvPr/>
        </p:nvSpPr>
        <p:spPr>
          <a:xfrm>
            <a:off x="322018" y="2824790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2A63C581-11A1-4C05-9CC7-8975EFAEACBE}"/>
              </a:ext>
            </a:extLst>
          </p:cNvPr>
          <p:cNvSpPr/>
          <p:nvPr/>
        </p:nvSpPr>
        <p:spPr>
          <a:xfrm rot="10800000">
            <a:off x="2399397" y="4481450"/>
            <a:ext cx="599489" cy="482407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F15807A-C5D4-4C1A-9E21-3CF5480DA28F}"/>
              </a:ext>
            </a:extLst>
          </p:cNvPr>
          <p:cNvSpPr/>
          <p:nvPr/>
        </p:nvSpPr>
        <p:spPr>
          <a:xfrm rot="5400000">
            <a:off x="246024" y="4725522"/>
            <a:ext cx="599489" cy="482407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383FCB35-0BCA-4951-B0B0-D2104FF12E17}"/>
              </a:ext>
            </a:extLst>
          </p:cNvPr>
          <p:cNvSpPr/>
          <p:nvPr/>
        </p:nvSpPr>
        <p:spPr>
          <a:xfrm>
            <a:off x="6101057" y="2042101"/>
            <a:ext cx="599489" cy="482407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DE714B7-B81E-4D0F-A013-3C4125C8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84" y="327140"/>
            <a:ext cx="7856887" cy="76605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Рабочая фаза проекта: схематическая модель оказания услуг</a:t>
            </a:r>
          </a:p>
        </p:txBody>
      </p:sp>
    </p:spTree>
    <p:extLst>
      <p:ext uri="{BB962C8B-B14F-4D97-AF65-F5344CB8AC3E}">
        <p14:creationId xmlns:p14="http://schemas.microsoft.com/office/powerpoint/2010/main" val="213371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54AF6E-1820-4164-910E-95E5DFC1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0" y="183250"/>
            <a:ext cx="8124444" cy="119807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Существующие в Кыргызстане модели вмешательства, «заточенные» под определённые социальные группы бенефициаров: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6EDFC43-DDFD-88C9-A4CE-8062D962A4C5}"/>
              </a:ext>
            </a:extLst>
          </p:cNvPr>
          <p:cNvSpPr/>
          <p:nvPr/>
        </p:nvSpPr>
        <p:spPr>
          <a:xfrm>
            <a:off x="449968" y="1512273"/>
            <a:ext cx="8244063" cy="782469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«Крылья надежды», или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of Hope: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организаций, оказывающих услуги женщинам, употребляющим психоактивные вещества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A051A2-E344-9B2B-6E20-A60D7968FC63}"/>
              </a:ext>
            </a:extLst>
          </p:cNvPr>
          <p:cNvSpPr/>
          <p:nvPr/>
        </p:nvSpPr>
        <p:spPr>
          <a:xfrm>
            <a:off x="449968" y="2559617"/>
            <a:ext cx="8244063" cy="782469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SW: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организаций, оказывающих услуги женщинам, оказывающим секс-услуги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34849E2-622C-2E44-45A0-80B1BC6C9B8F}"/>
              </a:ext>
            </a:extLst>
          </p:cNvPr>
          <p:cNvSpPr/>
          <p:nvPr/>
        </p:nvSpPr>
        <p:spPr>
          <a:xfrm>
            <a:off x="447800" y="3606961"/>
            <a:ext cx="8244063" cy="782469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SUNFLOWER: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общинных кризисных центров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шелтеров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оказывающих услуги женщинам по методике «единого окна»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FAF1DAF-B91A-6906-EC4F-8795D065FDF1}"/>
              </a:ext>
            </a:extLst>
          </p:cNvPr>
          <p:cNvSpPr/>
          <p:nvPr/>
        </p:nvSpPr>
        <p:spPr>
          <a:xfrm>
            <a:off x="449968" y="4654305"/>
            <a:ext cx="8244063" cy="782469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NPS: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организаций, оказывающих услуги женщинам, употребляющим т.н. «новые» психоактивные вещества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A1FA60-417A-F064-1BB8-D5CDADA20E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269">
            <a:off x="8128344" y="4759688"/>
            <a:ext cx="567458" cy="59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33A407-31BD-8EC9-B2CA-3C8F57A885F2}"/>
              </a:ext>
            </a:extLst>
          </p:cNvPr>
          <p:cNvSpPr txBox="1"/>
          <p:nvPr/>
        </p:nvSpPr>
        <p:spPr>
          <a:xfrm rot="1564654">
            <a:off x="7381335" y="5286150"/>
            <a:ext cx="1664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стадии разработки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828CE-9F0A-3139-B7BE-42D025CF6733}"/>
              </a:ext>
            </a:extLst>
          </p:cNvPr>
          <p:cNvSpPr txBox="1"/>
          <p:nvPr/>
        </p:nvSpPr>
        <p:spPr>
          <a:xfrm rot="281631">
            <a:off x="740554" y="5823246"/>
            <a:ext cx="753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+ краткий обзор особенностей каждой из указанных моделей, в том числе возможностей онлайн-консультирования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81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54AF6E-1820-4164-910E-95E5DFC1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0" y="494535"/>
            <a:ext cx="8124444" cy="119807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Этапы адаптации каждой из указанных моделей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9A5FC-E554-0359-F561-FDC57D3ED83F}"/>
              </a:ext>
            </a:extLst>
          </p:cNvPr>
          <p:cNvSpPr txBox="1"/>
          <p:nvPr/>
        </p:nvSpPr>
        <p:spPr>
          <a:xfrm>
            <a:off x="447800" y="1969374"/>
            <a:ext cx="8431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Адаптация «планов безопасности»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Тренинги для </a:t>
            </a:r>
            <a:r>
              <a:rPr lang="ru-RU" sz="2000" dirty="0" err="1">
                <a:latin typeface="Bookman Old Style" panose="02050604050505020204" pitchFamily="18" charset="0"/>
              </a:rPr>
              <a:t>имплементаторов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Интеграция в существующий алгоритм оказания услуг, в существующую инфраструктуру сервис-провайдеров и в существующие законодательные рамки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Разработка и согласование системы мониторинга и оценки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Контроль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68358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3D9993-F6D6-4ED2-9F2D-CEEF7702C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356962"/>
              </p:ext>
            </p:extLst>
          </p:nvPr>
        </p:nvGraphicFramePr>
        <p:xfrm>
          <a:off x="4169055" y="191550"/>
          <a:ext cx="5495826" cy="321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CAE1F5-9007-42B4-B1CD-F9B7B147A19E}"/>
              </a:ext>
            </a:extLst>
          </p:cNvPr>
          <p:cNvSpPr txBox="1"/>
          <p:nvPr/>
        </p:nvSpPr>
        <p:spPr>
          <a:xfrm>
            <a:off x="414779" y="540712"/>
            <a:ext cx="5207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SUNFLOWER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насилия, пережитые участницами проекта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90 дней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05C49-6816-4F75-BA28-1EF97A4EECCA}"/>
              </a:ext>
            </a:extLst>
          </p:cNvPr>
          <p:cNvSpPr txBox="1"/>
          <p:nvPr/>
        </p:nvSpPr>
        <p:spPr>
          <a:xfrm>
            <a:off x="414779" y="3553811"/>
            <a:ext cx="451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Виновник(и) насилия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E1D225-767E-440A-8770-E00B731C6A22}"/>
              </a:ext>
            </a:extLst>
          </p:cNvPr>
          <p:cNvCxnSpPr>
            <a:cxnSpLocks/>
          </p:cNvCxnSpPr>
          <p:nvPr/>
        </p:nvCxnSpPr>
        <p:spPr>
          <a:xfrm>
            <a:off x="508519" y="3323123"/>
            <a:ext cx="4147456" cy="0"/>
          </a:xfrm>
          <a:prstGeom prst="line">
            <a:avLst/>
          </a:prstGeom>
          <a:ln w="1047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19C942-63DF-42A3-9D47-93DA6090357A}"/>
              </a:ext>
            </a:extLst>
          </p:cNvPr>
          <p:cNvSpPr txBox="1"/>
          <p:nvPr/>
        </p:nvSpPr>
        <p:spPr>
          <a:xfrm>
            <a:off x="414779" y="1797749"/>
            <a:ext cx="465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Участницам наносили словесные оскорбления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3BD2594-44C6-47EB-8981-0FDC3D395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700932"/>
              </p:ext>
            </p:extLst>
          </p:nvPr>
        </p:nvGraphicFramePr>
        <p:xfrm>
          <a:off x="315298" y="3908982"/>
          <a:ext cx="9209096" cy="284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44B028E-68D7-4535-B0D1-019F9E49B4A9}"/>
              </a:ext>
            </a:extLst>
          </p:cNvPr>
          <p:cNvSpPr txBox="1"/>
          <p:nvPr/>
        </p:nvSpPr>
        <p:spPr>
          <a:xfrm>
            <a:off x="5481909" y="3124829"/>
            <a:ext cx="183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анкет-е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AD9644-9716-426F-8ABD-2EB0EDF60EBA}"/>
              </a:ext>
            </a:extLst>
          </p:cNvPr>
          <p:cNvSpPr txBox="1"/>
          <p:nvPr/>
        </p:nvSpPr>
        <p:spPr>
          <a:xfrm>
            <a:off x="7256366" y="3124829"/>
            <a:ext cx="1472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3-мес анкет-е</a:t>
            </a:r>
          </a:p>
        </p:txBody>
      </p:sp>
    </p:spTree>
    <p:extLst>
      <p:ext uri="{BB962C8B-B14F-4D97-AF65-F5344CB8AC3E}">
        <p14:creationId xmlns:p14="http://schemas.microsoft.com/office/powerpoint/2010/main" val="270649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4">
            <a:extLst>
              <a:ext uri="{FF2B5EF4-FFF2-40B4-BE49-F238E27FC236}">
                <a16:creationId xmlns:a16="http://schemas.microsoft.com/office/drawing/2014/main" id="{8176AD36-7F44-4F9E-B65D-4D5278670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13E8FB-A0D7-423B-88CA-398F7A2FF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150687"/>
              </p:ext>
            </p:extLst>
          </p:nvPr>
        </p:nvGraphicFramePr>
        <p:xfrm>
          <a:off x="-263951" y="974350"/>
          <a:ext cx="10143242" cy="713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A949F7-785B-4908-A10C-5724F0F2C0B6}"/>
              </a:ext>
            </a:extLst>
          </p:cNvPr>
          <p:cNvSpPr txBox="1"/>
          <p:nvPr/>
        </p:nvSpPr>
        <p:spPr>
          <a:xfrm>
            <a:off x="287420" y="207944"/>
            <a:ext cx="8294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SUNFLOWER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тяжкого физического насилия, перенесённого участницами проекта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90 дней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9807521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2736</TotalTime>
  <Words>551</Words>
  <Application>Microsoft Office PowerPoint</Application>
  <PresentationFormat>On-screen Show (4:3)</PresentationFormat>
  <Paragraphs>74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Georgia</vt:lpstr>
      <vt:lpstr>Times New Roman</vt:lpstr>
      <vt:lpstr>Office Theme</vt:lpstr>
      <vt:lpstr>Точечный рисунок</vt:lpstr>
      <vt:lpstr>WINGS: опыт адаптации для усиления эффективности и увеличения охвата на примере Кыргызстана</vt:lpstr>
      <vt:lpstr>Партнёрская сеть проекта «WINGS» в Кыргызстане:</vt:lpstr>
      <vt:lpstr>Рабочая фаза проекта: проведение занятий по методике WINGS, первое занятие</vt:lpstr>
      <vt:lpstr>Рабочая фаза проекта: проведение занятий по методике WINGS, второе занятие</vt:lpstr>
      <vt:lpstr>Рабочая фаза проекта: схематическая модель оказания услуг</vt:lpstr>
      <vt:lpstr>Существующие в Кыргызстане модели вмешательства, «заточенные» под определённые социальные группы бенефициаров:</vt:lpstr>
      <vt:lpstr>Этапы адаптации каждой из указанных моделей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Вопросы для последующего обсуждения на этапе принятия решения по вступлению в команду WINGS: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CARAVAN Study: Selected Findings &amp; Recommendations for Future Programming</dc:title>
  <dc:creator>DN2134</dc:creator>
  <cp:lastModifiedBy>DANIL NIKITIN</cp:lastModifiedBy>
  <cp:revision>472</cp:revision>
  <dcterms:created xsi:type="dcterms:W3CDTF">2015-06-20T12:00:00Z</dcterms:created>
  <dcterms:modified xsi:type="dcterms:W3CDTF">2022-05-28T05:18:17Z</dcterms:modified>
</cp:coreProperties>
</file>