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957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5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0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0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6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4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7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7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3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2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5/8/2022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1" r:id="rId6"/>
    <p:sldLayoutId id="2147483737" r:id="rId7"/>
    <p:sldLayoutId id="2147483738" r:id="rId8"/>
    <p:sldLayoutId id="2147483739" r:id="rId9"/>
    <p:sldLayoutId id="2147483740" r:id="rId10"/>
    <p:sldLayoutId id="2147483742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09EB25-BCA4-16C4-882F-5A00A5F21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8899" y="3429000"/>
            <a:ext cx="6563587" cy="23305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Кандидаты в Консультативный совет</a:t>
            </a:r>
            <a:br>
              <a:rPr lang="ru-RU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Рисунок 0">
            <a:extLst>
              <a:ext uri="{FF2B5EF4-FFF2-40B4-BE49-F238E27FC236}">
                <a16:creationId xmlns:a16="http://schemas.microsoft.com/office/drawing/2014/main" id="{2998E4D2-7709-7F74-F53A-E848F3A37A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0000"/>
          </a:blip>
          <a:stretch>
            <a:fillRect/>
          </a:stretch>
        </p:blipFill>
        <p:spPr>
          <a:xfrm>
            <a:off x="412110" y="914401"/>
            <a:ext cx="6261521" cy="288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4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73D9F-A438-DE47-4987-FA318D74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84" y="623454"/>
            <a:ext cx="7243947" cy="70123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3100" b="1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en-US" sz="2000" b="1" dirty="0">
                <a:solidFill>
                  <a:srgbClr val="990099"/>
                </a:solidFill>
                <a:latin typeface="Open Sans" panose="020B0606030504020204" pitchFamily="34" charset="0"/>
              </a:rPr>
            </a:br>
            <a:br>
              <a:rPr lang="en-US" sz="2000" b="1" dirty="0">
                <a:solidFill>
                  <a:srgbClr val="990099"/>
                </a:solidFill>
                <a:latin typeface="Open Sans" panose="020B0606030504020204" pitchFamily="34" charset="0"/>
              </a:rPr>
            </a:br>
            <a:br>
              <a:rPr lang="en-US" sz="1800" dirty="0">
                <a:solidFill>
                  <a:srgbClr val="990099"/>
                </a:solidFill>
                <a:latin typeface="Open Sans" panose="020B0606030504020204" pitchFamily="34" charset="0"/>
              </a:rPr>
            </a:br>
            <a:r>
              <a:rPr lang="ru-RU" sz="2700" b="1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Петер </a:t>
            </a:r>
            <a:r>
              <a:rPr lang="ru-RU" sz="2700" b="1" dirty="0" err="1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Муйшон</a:t>
            </a:r>
            <a:r>
              <a:rPr lang="ru-RU" sz="2700" b="1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n-US" sz="2200" b="1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en-US" sz="1800" b="1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8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Начальник полиции отделения полиции </a:t>
            </a:r>
            <a:r>
              <a:rPr lang="ru-RU" sz="1800" dirty="0" err="1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Рупель</a:t>
            </a:r>
            <a:r>
              <a:rPr lang="ru-RU" sz="18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член Целевой группы гражданского общества по наркотикам (CSTF), представляющий затронутое население – семьи, </a:t>
            </a:r>
            <a:r>
              <a:rPr lang="uk-UA" sz="18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Бельгия</a:t>
            </a:r>
            <a:br>
              <a:rPr lang="en-US" sz="200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br>
              <a:rPr lang="en-US" sz="2000" b="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Потерял брата из-за передозировки героина, кокаина и легальных лекарств. Когда его брат был жив, он твердо верил, что запрет защищает молодежь и повышает безопасность в обществе. Внезапная смерть брата заставила Петера усомниться в последствиях запретных мер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наркополитики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. Уже несколько лет он выступает за другую политику в отношении наркотиков, которая лучше защищает молодых людей и их семьи.</a:t>
            </a:r>
            <a:r>
              <a:rPr lang="en-US" sz="1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Он выступает за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Anyone’s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Child», всемирную кампанию от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Transform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Drug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Policy Foundation, которая дает семьям право голоса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наркополитике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Как член CSTF он хочет внести свой вклад в лучшее представительство гражданского общества в международном процессе оценки и корректировки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наркополитики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.</a:t>
            </a:r>
            <a:br>
              <a:rPr lang="en-US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Петер также имеет право выступать от имени Правоохранительного партнерства, еще одной общественной организации, представляющей интересы многих действующих и бывших сотрудников полиции, адвокатов, тюремных надзирателей, судей и прокуроров, оспаривающих запретительную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наркополитику</a:t>
            </a:r>
            <a:r>
              <a:rPr lang="ru-RU" sz="18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.</a:t>
            </a:r>
            <a:b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A person in a uniform&#10;&#10;Description automatically generated with medium confidence">
            <a:extLst>
              <a:ext uri="{FF2B5EF4-FFF2-40B4-BE49-F238E27FC236}">
                <a16:creationId xmlns:a16="http://schemas.microsoft.com/office/drawing/2014/main" id="{E712468E-E0F8-74BE-8532-7D15F9378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748" y="502617"/>
            <a:ext cx="3908838" cy="586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3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73D9F-A438-DE47-4987-FA318D74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132"/>
            <a:ext cx="6750131" cy="6858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800080"/>
                </a:solidFill>
                <a:latin typeface="Open Sans" panose="020B0606030504020204" pitchFamily="34" charset="0"/>
              </a:rPr>
              <a:t>Павел Бем</a:t>
            </a:r>
            <a:r>
              <a:rPr lang="en-US" sz="4000" b="1" dirty="0">
                <a:solidFill>
                  <a:srgbClr val="800080"/>
                </a:solidFill>
                <a:latin typeface="Open Sans" panose="020B0606030504020204" pitchFamily="34" charset="0"/>
              </a:rPr>
              <a:t> </a:t>
            </a: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2000" b="1" dirty="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4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Член Глобальной комиссии по </a:t>
            </a:r>
            <a:r>
              <a:rPr lang="ru-RU" sz="2400" dirty="0" err="1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наркополитике</a:t>
            </a:r>
            <a:r>
              <a:rPr lang="ru-RU" sz="24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Чехия</a:t>
            </a:r>
            <a:br>
              <a:rPr lang="en-US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Бывший мэр Праги, бывший член Парламента Чехии;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Один из основателей чешской </a:t>
            </a:r>
            <a:r>
              <a:rPr lang="ru-RU" sz="20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наркополитики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, основанной на декриминализации, снижении вреда и соблюдении прав человека; 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Основатель системы </a:t>
            </a:r>
            <a:r>
              <a:rPr lang="ru-RU" sz="20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низкопороговых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дроп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-ин центров в Чешской Республике;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Практикующий психиатр, занимающийся проблемами наркозависимых;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Многолетний сторонник и защитник услуг снижения вреда.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12468E-E0F8-74BE-8532-7D15F9378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2748" y="866396"/>
            <a:ext cx="3908838" cy="513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5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73D9F-A438-DE47-4987-FA318D74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131"/>
            <a:ext cx="6750131" cy="74640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800080"/>
                </a:solidFill>
                <a:latin typeface="Open Sans" panose="020B0606030504020204" pitchFamily="34" charset="0"/>
              </a:rPr>
              <a:t>Джулия </a:t>
            </a:r>
            <a:r>
              <a:rPr lang="ru-RU" sz="3600" b="1" dirty="0" err="1">
                <a:solidFill>
                  <a:srgbClr val="800080"/>
                </a:solidFill>
                <a:latin typeface="Open Sans" panose="020B0606030504020204" pitchFamily="34" charset="0"/>
              </a:rPr>
              <a:t>Бакстон</a:t>
            </a:r>
            <a:r>
              <a:rPr lang="ru-RU" sz="3600" b="1" dirty="0">
                <a:solidFill>
                  <a:srgbClr val="800080"/>
                </a:solidFill>
                <a:latin typeface="Open Sans" panose="020B0606030504020204" pitchFamily="34" charset="0"/>
              </a:rPr>
              <a:t> </a:t>
            </a: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r>
              <a:rPr lang="ru-RU" sz="20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Глобальный профессор Британской академии, факультет криминологии, Манчестерский университет, Великобритания </a:t>
            </a:r>
            <a:br>
              <a:rPr lang="en-US" sz="2000" b="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b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Публикуемый эксперт по торговле наркотиками, уделяющий особое внимание влиянию борьбы с </a:t>
            </a:r>
            <a:r>
              <a:rPr lang="ru-RU" sz="2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декана </a:t>
            </a:r>
            <a:r>
              <a:rPr lang="ru-RU" sz="2200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Шконаркотиками</a:t>
            </a:r>
            <a:r>
              <a:rPr lang="ru-RU" sz="2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на женщин, развитие, здравоохранение и права человека.</a:t>
            </a:r>
            <a:r>
              <a:rPr lang="en-US" sz="2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Старший научный сотрудник Обсерватории глобальной </a:t>
            </a:r>
            <a:r>
              <a:rPr lang="ru-RU" sz="2200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наркополитики</a:t>
            </a:r>
            <a:r>
              <a:rPr lang="ru-RU" sz="2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Университет Суонси</a:t>
            </a:r>
            <a:r>
              <a:rPr lang="en-US" sz="2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ru-RU" sz="2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Ранее профессор и исполняющий обязанности </a:t>
            </a:r>
            <a:r>
              <a:rPr lang="ru-RU" sz="2200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лы</a:t>
            </a:r>
            <a:r>
              <a:rPr lang="ru-RU" sz="2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государственной политики Центрально-Европейского университета, Будапешт; старший научный сотрудник факультета исследований проблем мира</a:t>
            </a:r>
            <a:r>
              <a:rPr lang="en-US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Брэдфордского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университета и старший преподаватель </a:t>
            </a:r>
            <a:r>
              <a:rPr lang="ru-RU" sz="2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Кингстонского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университета Великобритании.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12468E-E0F8-74BE-8532-7D15F9378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5267" y="866396"/>
            <a:ext cx="3423799" cy="513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8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73D9F-A438-DE47-4987-FA318D74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131"/>
            <a:ext cx="6750131" cy="640201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800080"/>
                </a:solidFill>
                <a:latin typeface="Open Sans" panose="020B0606030504020204" pitchFamily="34" charset="0"/>
              </a:rPr>
              <a:t>Джон- Питер </a:t>
            </a:r>
            <a:r>
              <a:rPr lang="ru-RU" sz="3600" b="1" dirty="0" err="1">
                <a:solidFill>
                  <a:srgbClr val="800080"/>
                </a:solidFill>
                <a:latin typeface="Open Sans" panose="020B0606030504020204" pitchFamily="34" charset="0"/>
              </a:rPr>
              <a:t>Кулс</a:t>
            </a: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r>
              <a:rPr lang="ru-RU" sz="20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</a:t>
            </a:r>
            <a:r>
              <a:rPr lang="ru-RU" sz="2000" dirty="0">
                <a:solidFill>
                  <a:srgbClr val="99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</a:t>
            </a:r>
            <a:r>
              <a:rPr lang="ru-RU" sz="20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арший советник по </a:t>
            </a:r>
            <a:r>
              <a:rPr lang="ru-RU" sz="2000" dirty="0" err="1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наркополитике</a:t>
            </a:r>
            <a:r>
              <a:rPr lang="ru-RU" sz="20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Нидерландский институт психического здоровья и </a:t>
            </a:r>
            <a:r>
              <a:rPr lang="ru-RU" sz="2000" dirty="0" err="1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аддиктологии</a:t>
            </a:r>
            <a:r>
              <a:rPr lang="ru-RU" sz="20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000" dirty="0" err="1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Тримбос</a:t>
            </a:r>
            <a:r>
              <a:rPr lang="ru-RU" sz="20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Голландия</a:t>
            </a:r>
            <a:br>
              <a:rPr lang="en-US" sz="2000" b="0" i="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2000" b="0" i="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В снижении вреда с 1983 года,</a:t>
            </a:r>
            <a:br>
              <a:rPr lang="en-US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 1996 года работает в проектах ВЕЦА.</a:t>
            </a:r>
            <a:br>
              <a:rPr lang="en-US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Исследователь, ученый, специалист по переходу и развивающимся экономикам.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9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12468E-E0F8-74BE-8532-7D15F9378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5267" y="1000265"/>
            <a:ext cx="3423799" cy="486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2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73D9F-A438-DE47-4987-FA318D74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131"/>
            <a:ext cx="6750131" cy="658420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6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36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36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36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r>
              <a:rPr lang="ru-RU" sz="3600" b="1" dirty="0">
                <a:solidFill>
                  <a:srgbClr val="800080"/>
                </a:solidFill>
                <a:latin typeface="Open Sans" panose="020B0606030504020204" pitchFamily="34" charset="0"/>
              </a:rPr>
              <a:t>Деймон </a:t>
            </a:r>
            <a:r>
              <a:rPr lang="ru-RU" sz="3600" b="1" dirty="0" err="1">
                <a:solidFill>
                  <a:srgbClr val="800080"/>
                </a:solidFill>
                <a:latin typeface="Open Sans" panose="020B0606030504020204" pitchFamily="34" charset="0"/>
              </a:rPr>
              <a:t>Гаретт</a:t>
            </a:r>
            <a:r>
              <a:rPr lang="en-US" sz="3600" b="1" dirty="0">
                <a:solidFill>
                  <a:srgbClr val="800080"/>
                </a:solidFill>
                <a:latin typeface="Open Sans" panose="020B0606030504020204" pitchFamily="34" charset="0"/>
              </a:rPr>
              <a:t>, </a:t>
            </a:r>
            <a:r>
              <a:rPr lang="ru-RU" sz="3600" b="1" dirty="0">
                <a:solidFill>
                  <a:srgbClr val="800080"/>
                </a:solidFill>
                <a:latin typeface="Open Sans" panose="020B0606030504020204" pitchFamily="34" charset="0"/>
              </a:rPr>
              <a:t>Доктор права</a:t>
            </a: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r>
              <a:rPr lang="lt-LT" sz="2000" dirty="0">
                <a:solidFill>
                  <a:srgbClr val="99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  <a:r>
              <a:rPr lang="ru-RU" sz="20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о-директор Международного центра по правам человека и </a:t>
            </a:r>
            <a:r>
              <a:rPr lang="ru-RU" sz="2000" dirty="0" err="1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наркополитике</a:t>
            </a:r>
            <a:r>
              <a:rPr lang="ru-RU" sz="20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Швеция</a:t>
            </a:r>
            <a:br>
              <a:rPr lang="en-US" sz="2000" b="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br>
              <a:rPr lang="en-US" sz="2000" b="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br>
              <a:rPr lang="en-US" sz="2000" b="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Деймон является со-директором Международного центра по правам человека и </a:t>
            </a:r>
            <a:r>
              <a:rPr lang="ru-RU" sz="2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наркополитике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одним из основателей которого он стал в 2009 году. Он является лектором Школы общественного</a:t>
            </a:r>
            <a:r>
              <a:rPr lang="en-US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здравоохранения и общественной медицины, Академии </a:t>
            </a:r>
            <a:r>
              <a:rPr lang="ru-RU" sz="2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Салгренска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Гетеборгского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университета. В 2007-2014 годах работал в организации </a:t>
            </a:r>
            <a:r>
              <a:rPr lang="en-US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Harm Reduction International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в том числе в качестве</a:t>
            </a:r>
            <a:r>
              <a:rPr lang="en-US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заместителя директора.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9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12468E-E0F8-74BE-8532-7D15F9378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5267" y="1104405"/>
            <a:ext cx="3423799" cy="428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7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73D9F-A438-DE47-4987-FA318D74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131"/>
            <a:ext cx="6750131" cy="812272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800080"/>
                </a:solidFill>
                <a:latin typeface="Open Sans" panose="020B0606030504020204" pitchFamily="34" charset="0"/>
              </a:rPr>
              <a:t>Рик </a:t>
            </a:r>
            <a:r>
              <a:rPr lang="ru-RU" sz="3600" b="1" dirty="0" err="1">
                <a:solidFill>
                  <a:srgbClr val="800080"/>
                </a:solidFill>
                <a:latin typeface="Open Sans" panose="020B0606030504020204" pitchFamily="34" charset="0"/>
              </a:rPr>
              <a:t>Лайнс</a:t>
            </a: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br>
              <a:rPr lang="en-US" sz="2000" b="1" dirty="0">
                <a:solidFill>
                  <a:srgbClr val="800080"/>
                </a:solidFill>
                <a:latin typeface="Open Sans" panose="020B0606030504020204" pitchFamily="34" charset="0"/>
              </a:rPr>
            </a:br>
            <a:r>
              <a:rPr lang="ru-RU" sz="2200" dirty="0">
                <a:solidFill>
                  <a:srgbClr val="99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Доцент кафедры криминологии и прав человека, юридический факультет, Университет Суонси, Великобритания</a:t>
            </a:r>
            <a:br>
              <a:rPr lang="en-US" sz="2000" b="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br>
              <a:rPr lang="en-US" sz="2000" b="0" i="0" dirty="0">
                <a:solidFill>
                  <a:srgbClr val="800080"/>
                </a:solidFill>
                <a:effectLst/>
                <a:latin typeface="Open Sans" panose="020B0606030504020204" pitchFamily="34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Автор публикации «Контроль над наркотиками и права человека в международном праве» (2017 год);</a:t>
            </a:r>
            <a:br>
              <a:rPr lang="en-US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Соучредитель и председатель Международного центра по правам человека и политике в отношении наркотиков в Центре по правам человека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Эссексском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университете;</a:t>
            </a:r>
            <a:br>
              <a:rPr lang="en-US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Старший научный сотрудник, Глобальная обсерватория по вопросам политики в отношении наркотиков, Университет Суонси;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Бывший Исполнительный директор</a:t>
            </a:r>
            <a:r>
              <a:rPr lang="en-US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Международной организации по снижению вреда;</a:t>
            </a:r>
            <a:br>
              <a:rPr lang="en-US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Бывший член Стратегической консультативной группы при Организации Объединенных Наций по ВИЧ / СПИДу и Технической консультативной группы для Глобальной комиссии по ВИЧ и законодательству.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9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br>
              <a:rPr lang="en-US" sz="2000" b="0" i="0" dirty="0">
                <a:solidFill>
                  <a:srgbClr val="3C3C3C"/>
                </a:solidFill>
                <a:effectLst/>
                <a:latin typeface="Roboto" panose="02000000000000000000" pitchFamily="2" charset="0"/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12468E-E0F8-74BE-8532-7D15F9378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28169" y="1104405"/>
            <a:ext cx="2857994" cy="428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50005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599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Avenir Next LT Pro</vt:lpstr>
      <vt:lpstr>Calibri</vt:lpstr>
      <vt:lpstr>Open Sans</vt:lpstr>
      <vt:lpstr>Roboto</vt:lpstr>
      <vt:lpstr>Sabon Next LT</vt:lpstr>
      <vt:lpstr>Wingdings</vt:lpstr>
      <vt:lpstr>LuminousVTI</vt:lpstr>
      <vt:lpstr>Кандидаты в Консультативный совет 2022</vt:lpstr>
      <vt:lpstr>    Петер Муйшон   Начальник полиции отделения полиции Рупель, член Целевой группы гражданского общества по наркотикам (CSTF), представляющий затронутое население – семьи, Бельгия  Потерял брата из-за передозировки героина, кокаина и легальных лекарств. Когда его брат был жив, он твердо верил, что запрет защищает молодежь и повышает безопасность в обществе. Внезапная смерть брата заставила Петера усомниться в последствиях запретных мер наркополитики. Уже несколько лет он выступает за другую политику в отношении наркотиков, которая лучше защищает молодых людей и их семьи. Он выступает за «Anyone’s Child», всемирную кампанию от Transform Drug Policy Foundation, которая дает семьям право голоса в наркополитике. Как член CSTF он хочет внести свой вклад в лучшее представительство гражданского общества в международном процессе оценки и корректировки наркополитики. Петер также имеет право выступать от имени Правоохранительного партнерства, еще одной общественной организации, представляющей интересы многих действующих и бывших сотрудников полиции, адвокатов, тюремных надзирателей, судей и прокуроров, оспаривающих запретительную наркополитику.  </vt:lpstr>
      <vt:lpstr>Павел Бем   Член Глобальной комиссии по наркополитике, Чехия  Бывший мэр Праги, бывший член Парламента Чехии; Один из основателей чешской наркополитики, основанной на декриминализации, снижении вреда и соблюдении прав человека;  Основатель системы низкопороговых дроп-ин центров в Чешской Республике; Практикующий психиатр, занимающийся проблемами наркозависимых; Многолетний сторонник и защитник услуг снижения вреда.   </vt:lpstr>
      <vt:lpstr>Джулия Бакстон   Глобальный профессор Британской академии, факультет криминологии, Манчестерский университет, Великобритания   Публикуемый эксперт по торговле наркотиками, уделяющий особое внимание влиянию борьбы с декана Шконаркотиками на женщин, развитие, здравоохранение и права человека. Старший научный сотрудник Обсерватории глобальной наркополитики, Университет Суонси. Ранее профессор и исполняющий обязанности лы государственной политики Центрально-Европейского университета, Будапешт; старший научный сотрудник факультета исследований проблем мира Брэдфордского университета и старший преподаватель Кингстонского университета Великобритании.    </vt:lpstr>
      <vt:lpstr>Джон- Питер Кулс   Старший советник по наркополитике, Нидерландский институт психического здоровья и аддиктологии Тримбос, Голландия  В снижении вреда с 1983 года, С 1996 года работает в проектах ВЕЦА. Исследователь, ученый, специалист по переходу и развивающимся экономикам.     </vt:lpstr>
      <vt:lpstr>    Деймон Гаретт, Доктор права   Cо-директор Международного центра по правам человека и наркополитике, Швеция   Деймон является со-директором Международного центра по правам человека и наркополитике, одним из основателей которого он стал в 2009 году. Он является лектором Школы общественного здравоохранения и общественной медицины, Академии Салгренска, Гетеборгского университета. В 2007-2014 годах работал в организации Harm Reduction International, в том числе в качестве заместителя директора.      </vt:lpstr>
      <vt:lpstr>Рик Лайнс  Доцент кафедры криминологии и прав человека, юридический факультет, Университет Суонси, Великобритания  Автор публикации «Контроль над наркотиками и права человека в международном праве» (2017 год); Соучредитель и председатель Международного центра по правам человека и политике в отношении наркотиков в Центре по правам человека в Эссексском университете; Старший научный сотрудник, Глобальная обсерватория по вопросам политики в отношении наркотиков, Университет Суонси; Бывший Исполнительный директор Международной организации по снижению вреда; Бывший член Стратегической консультативной группы при Организации Объединенных Наций по ВИЧ / СПИДу и Технической консультативной группы для Глобальной комиссии по ВИЧ и законодательству.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Candidates for Advisory Board 2022</dc:title>
  <dc:creator>Agne Mikulevic</dc:creator>
  <cp:lastModifiedBy>Agne Mikulevic</cp:lastModifiedBy>
  <cp:revision>3</cp:revision>
  <dcterms:created xsi:type="dcterms:W3CDTF">2022-05-06T12:32:26Z</dcterms:created>
  <dcterms:modified xsi:type="dcterms:W3CDTF">2022-05-08T08:50:08Z</dcterms:modified>
</cp:coreProperties>
</file>