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95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AA70F276-1833-4A75-9C1D-A56E2295A68D}" type="datetimeFigureOut">
              <a:rPr lang="en-US" smtClean="0"/>
              <a:t>5/6/2022</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780452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AA70F276-1833-4A75-9C1D-A56E2295A68D}" type="datetimeFigureOut">
              <a:rPr lang="en-US" smtClean="0"/>
              <a:t>5/6/2022</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378006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761999"/>
            <a:ext cx="2628900" cy="54149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761999"/>
            <a:ext cx="7734300" cy="54149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p:txBody>
          <a:bodyPr/>
          <a:lstStyle/>
          <a:p>
            <a:fld id="{AA70F276-1833-4A75-9C1D-A56E2295A68D}" type="datetimeFigureOut">
              <a:rPr lang="en-US" smtClean="0"/>
              <a:t>5/6/2022</a:t>
            </a:fld>
            <a:endParaRPr lang="en-US"/>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881980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a:buFont typeface="Wingdings" panose="05000000000000000000" pitchFamily="2" charset="2"/>
              <a:buChar char="§"/>
              <a:defRPr/>
            </a:lvl1pPr>
            <a:lvl2pPr marL="685800" indent="-228600">
              <a:buFont typeface="Wingdings" panose="05000000000000000000" pitchFamily="2" charset="2"/>
              <a:buChar char="§"/>
              <a:defRPr/>
            </a:lvl2pPr>
            <a:lvl3pPr>
              <a:buFont typeface="Wingdings" panose="05000000000000000000" pitchFamily="2" charset="2"/>
              <a:buChar char="§"/>
              <a:defRPr/>
            </a:lvl3pPr>
            <a:lvl4pPr marL="1600200" indent="-228600">
              <a:buFont typeface="Wingdings" panose="05000000000000000000" pitchFamily="2" charset="2"/>
              <a:buChar char="§"/>
              <a:defRPr/>
            </a:lvl4pPr>
            <a:lvl5pP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AA70F276-1833-4A75-9C1D-A56E2295A68D}" type="datetimeFigureOut">
              <a:rPr lang="en-US" smtClean="0"/>
              <a:t>5/6/2022</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593207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831850" y="1709738"/>
            <a:ext cx="1051560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AA70F276-1833-4A75-9C1D-A56E2295A68D}" type="datetimeFigureOut">
              <a:rPr lang="en-US" smtClean="0"/>
              <a:t>5/6/2022</a:t>
            </a:fld>
            <a:endParaRPr lang="en-US"/>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769160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lvl1pPr>
              <a:defRPr sz="4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838200" y="2057399"/>
            <a:ext cx="5181600" cy="41195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AA70F276-1833-4A75-9C1D-A56E2295A68D}" type="datetimeFigureOut">
              <a:rPr lang="en-US" smtClean="0"/>
              <a:t>5/6/2022</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984442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668338"/>
            <a:ext cx="10515600" cy="108426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8800"/>
            <a:ext cx="5157787"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743199"/>
            <a:ext cx="5157787" cy="34464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8800"/>
            <a:ext cx="5183188"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2743199"/>
            <a:ext cx="5183188" cy="3446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AA70F276-1833-4A75-9C1D-A56E2295A68D}" type="datetimeFigureOut">
              <a:rPr lang="en-US" smtClean="0"/>
              <a:t>5/6/2022</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865271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AA70F276-1833-4A75-9C1D-A56E2295A68D}" type="datetimeFigureOut">
              <a:rPr lang="en-US" smtClean="0"/>
              <a:t>5/6/2022</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4055273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AA70F276-1833-4A75-9C1D-A56E2295A68D}" type="datetimeFigureOut">
              <a:rPr lang="en-US" smtClean="0"/>
              <a:t>5/6/2022</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644132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AA70F276-1833-4A75-9C1D-A56E2295A68D}" type="datetimeFigureOut">
              <a:rPr lang="en-US" smtClean="0"/>
              <a:t>5/6/2022</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233826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AA70F276-1833-4A75-9C1D-A56E2295A68D}" type="datetimeFigureOut">
              <a:rPr lang="en-US" smtClean="0"/>
              <a:t>5/6/2022</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2833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ame 7">
            <a:extLst>
              <a:ext uri="{FF2B5EF4-FFF2-40B4-BE49-F238E27FC236}">
                <a16:creationId xmlns:a16="http://schemas.microsoft.com/office/drawing/2014/main" id="{DD7EAFE6-2BB9-41FB-9CF4-588CFC708774}"/>
              </a:ext>
            </a:extLst>
          </p:cNvPr>
          <p:cNvSpPr/>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838200" y="2178657"/>
            <a:ext cx="10515600" cy="39983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838200" y="6429375"/>
            <a:ext cx="274320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AA70F276-1833-4A75-9C1D-A56E2295A68D}" type="datetimeFigureOut">
              <a:rPr lang="en-US" smtClean="0"/>
              <a:pPr/>
              <a:t>5/6/2022</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038600" y="6429375"/>
            <a:ext cx="4114800" cy="365125"/>
          </a:xfrm>
          <a:prstGeom prst="rect">
            <a:avLst/>
          </a:prstGeom>
        </p:spPr>
        <p:txBody>
          <a:bodyPr vert="horz" lIns="91440" tIns="45720" rIns="91440" bIns="45720" rtlCol="0" anchor="ctr"/>
          <a:lstStyle>
            <a:lvl1pPr algn="ctr">
              <a:defRPr sz="900" cap="all" spc="150" baseline="0">
                <a:solidFill>
                  <a:srgbClr val="FFFFFF"/>
                </a:solidFill>
              </a:defRPr>
            </a:lvl1pPr>
          </a:lstStyle>
          <a:p>
            <a:endParaRPr lang="en-US">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8610600" y="6429375"/>
            <a:ext cx="2743200" cy="365125"/>
          </a:xfrm>
          <a:prstGeom prst="rect">
            <a:avLst/>
          </a:prstGeom>
        </p:spPr>
        <p:txBody>
          <a:bodyPr vert="horz" lIns="91440" tIns="45720" rIns="91440" bIns="45720" rtlCol="0" anchor="ctr"/>
          <a:lstStyle>
            <a:lvl1pPr algn="r">
              <a:defRPr sz="900" cap="all" spc="150" baseline="0">
                <a:solidFill>
                  <a:srgbClr val="FFFFFF"/>
                </a:solidFill>
              </a:defRPr>
            </a:lvl1pPr>
          </a:lstStyle>
          <a:p>
            <a:fld id="{28844951-7827-47D4-8276-7DDE1FA7D85A}" type="slidenum">
              <a:rPr lang="en-US" smtClean="0"/>
              <a:pPr/>
              <a:t>‹#›</a:t>
            </a:fld>
            <a:endParaRPr lang="en-US"/>
          </a:p>
        </p:txBody>
      </p:sp>
    </p:spTree>
    <p:extLst>
      <p:ext uri="{BB962C8B-B14F-4D97-AF65-F5344CB8AC3E}">
        <p14:creationId xmlns:p14="http://schemas.microsoft.com/office/powerpoint/2010/main" val="446177851"/>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1" r:id="rId6"/>
    <p:sldLayoutId id="2147483737" r:id="rId7"/>
    <p:sldLayoutId id="2147483738" r:id="rId8"/>
    <p:sldLayoutId id="2147483739" r:id="rId9"/>
    <p:sldLayoutId id="2147483740" r:id="rId10"/>
    <p:sldLayoutId id="2147483742" r:id="rId11"/>
  </p:sldLayoutIdLst>
  <p:txStyles>
    <p:title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p:titleStyle>
    <p:body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10334BF-0422-4A9A-BE46-AEB8C348BA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98F2823-0279-49D8-928D-754B22253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4"/>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2E45E95-311C-41C7-A882-6E43F08068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3"/>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B7299D5D-ECC5-41EB-B830-C3A35FB355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537516" y="0"/>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8C91735-5EFE-44D1-8CC6-FDF0D11B6F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3990" y="1194074"/>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209EB25-BCA4-16C4-882F-5A00A5F21151}"/>
              </a:ext>
            </a:extLst>
          </p:cNvPr>
          <p:cNvSpPr>
            <a:spLocks noGrp="1"/>
          </p:cNvSpPr>
          <p:nvPr>
            <p:ph type="ctrTitle"/>
          </p:nvPr>
        </p:nvSpPr>
        <p:spPr>
          <a:xfrm>
            <a:off x="6264569" y="3429000"/>
            <a:ext cx="5737917" cy="2330532"/>
          </a:xfrm>
        </p:spPr>
        <p:txBody>
          <a:bodyPr>
            <a:normAutofit/>
          </a:bodyPr>
          <a:lstStyle/>
          <a:p>
            <a:r>
              <a:rPr lang="lt-LT" b="1"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Candidates</a:t>
            </a:r>
            <a:r>
              <a:rPr lang="lt-LT"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lt-LT" b="1"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for</a:t>
            </a:r>
            <a:r>
              <a:rPr lang="lt-LT"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lt-LT" b="1"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Advisory</a:t>
            </a:r>
            <a:r>
              <a:rPr lang="lt-LT"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lt-LT" b="1" dirty="0" err="1">
                <a:solidFill>
                  <a:srgbClr val="FFFFFF"/>
                </a:solidFill>
                <a:latin typeface="Calibri" panose="020F0502020204030204" pitchFamily="34" charset="0"/>
                <a:ea typeface="Calibri" panose="020F0502020204030204" pitchFamily="34" charset="0"/>
                <a:cs typeface="Times New Roman" panose="02020603050405020304" pitchFamily="18" charset="0"/>
              </a:rPr>
              <a:t>B</a:t>
            </a:r>
            <a:r>
              <a:rPr lang="lt-LT" b="1"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oard</a:t>
            </a:r>
            <a:br>
              <a:rPr lang="ru-RU"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r>
              <a:rPr lang="ru-RU"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2022</a:t>
            </a:r>
            <a:endParaRPr lang="en-US" b="1" dirty="0">
              <a:solidFill>
                <a:srgbClr val="FFFFFF"/>
              </a:solidFill>
            </a:endParaRPr>
          </a:p>
        </p:txBody>
      </p:sp>
      <p:sp>
        <p:nvSpPr>
          <p:cNvPr id="19" name="Oval 18">
            <a:extLst>
              <a:ext uri="{FF2B5EF4-FFF2-40B4-BE49-F238E27FC236}">
                <a16:creationId xmlns:a16="http://schemas.microsoft.com/office/drawing/2014/main" id="{D33F926C-2613-475D-AEE4-CD7D87D3BA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439622" y="194269"/>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Рисунок 0">
            <a:extLst>
              <a:ext uri="{FF2B5EF4-FFF2-40B4-BE49-F238E27FC236}">
                <a16:creationId xmlns:a16="http://schemas.microsoft.com/office/drawing/2014/main" id="{2998E4D2-7709-7F74-F53A-E848F3A37AD0}"/>
              </a:ext>
            </a:extLst>
          </p:cNvPr>
          <p:cNvPicPr>
            <a:picLocks noChangeAspect="1"/>
          </p:cNvPicPr>
          <p:nvPr/>
        </p:nvPicPr>
        <p:blipFill>
          <a:blip r:embed="rId2" cstate="print">
            <a:alphaModFix amt="80000"/>
          </a:blip>
          <a:stretch>
            <a:fillRect/>
          </a:stretch>
        </p:blipFill>
        <p:spPr>
          <a:xfrm>
            <a:off x="412110" y="914401"/>
            <a:ext cx="6261521" cy="2880299"/>
          </a:xfrm>
          <a:prstGeom prst="rect">
            <a:avLst/>
          </a:prstGeom>
        </p:spPr>
      </p:pic>
    </p:spTree>
    <p:extLst>
      <p:ext uri="{BB962C8B-B14F-4D97-AF65-F5344CB8AC3E}">
        <p14:creationId xmlns:p14="http://schemas.microsoft.com/office/powerpoint/2010/main" val="3055247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ame 9">
            <a:extLst>
              <a:ext uri="{FF2B5EF4-FFF2-40B4-BE49-F238E27FC236}">
                <a16:creationId xmlns:a16="http://schemas.microsoft.com/office/drawing/2014/main" id="{DD7EAFE6-2BB9-41FB-9CF4-588CFC70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610334BF-0422-4A9A-BE46-AEB8C348BA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98F2823-0279-49D8-928D-754B22253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4"/>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2E45E95-311C-41C7-A882-6E43F08068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3"/>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B7299D5D-ECC5-41EB-B830-C3A35FB355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537516" y="0"/>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88C91735-5EFE-44D1-8CC6-FDF0D11B6F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3990" y="1194074"/>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BE73D9F-A438-DE47-4987-FA318D740491}"/>
              </a:ext>
            </a:extLst>
          </p:cNvPr>
          <p:cNvSpPr>
            <a:spLocks noGrp="1"/>
          </p:cNvSpPr>
          <p:nvPr>
            <p:ph type="title"/>
          </p:nvPr>
        </p:nvSpPr>
        <p:spPr>
          <a:xfrm>
            <a:off x="838200" y="1122363"/>
            <a:ext cx="6750131" cy="5863258"/>
          </a:xfrm>
        </p:spPr>
        <p:txBody>
          <a:bodyPr vert="horz" lIns="91440" tIns="45720" rIns="91440" bIns="45720" rtlCol="0" anchor="b">
            <a:normAutofit fontScale="90000"/>
          </a:bodyPr>
          <a:lstStyle/>
          <a:p>
            <a:br>
              <a:rPr lang="en-US" sz="2000" dirty="0">
                <a:solidFill>
                  <a:srgbClr val="800080"/>
                </a:solidFill>
                <a:latin typeface="Open Sans" panose="020B0606030504020204" pitchFamily="34" charset="0"/>
              </a:rPr>
            </a:br>
            <a:br>
              <a:rPr lang="en-US" sz="2000" dirty="0">
                <a:solidFill>
                  <a:srgbClr val="800080"/>
                </a:solidFill>
                <a:latin typeface="Open Sans" panose="020B0606030504020204" pitchFamily="34" charset="0"/>
              </a:rPr>
            </a:br>
            <a:r>
              <a:rPr lang="en-US" sz="3600" b="1" dirty="0">
                <a:solidFill>
                  <a:srgbClr val="800080"/>
                </a:solidFill>
                <a:latin typeface="Open Sans" panose="020B0606030504020204" pitchFamily="34" charset="0"/>
              </a:rPr>
              <a:t>Peter </a:t>
            </a:r>
            <a:r>
              <a:rPr lang="en-US" sz="3600" b="1" dirty="0" err="1">
                <a:solidFill>
                  <a:srgbClr val="800080"/>
                </a:solidFill>
                <a:latin typeface="Open Sans" panose="020B0606030504020204" pitchFamily="34" charset="0"/>
              </a:rPr>
              <a:t>Muyshondt</a:t>
            </a:r>
            <a:r>
              <a:rPr lang="en-US" sz="3600" b="1" dirty="0">
                <a:solidFill>
                  <a:srgbClr val="800080"/>
                </a:solidFill>
                <a:latin typeface="Open Sans" panose="020B0606030504020204" pitchFamily="34" charset="0"/>
              </a:rPr>
              <a:t> </a:t>
            </a:r>
            <a:br>
              <a:rPr lang="en-US" sz="2000" b="1" dirty="0">
                <a:solidFill>
                  <a:srgbClr val="800080"/>
                </a:solidFill>
                <a:latin typeface="Open Sans" panose="020B0606030504020204" pitchFamily="34" charset="0"/>
              </a:rPr>
            </a:br>
            <a:br>
              <a:rPr lang="en-US" sz="2000" b="1" dirty="0">
                <a:solidFill>
                  <a:srgbClr val="800080"/>
                </a:solidFill>
                <a:latin typeface="Open Sans" panose="020B0606030504020204" pitchFamily="34" charset="0"/>
              </a:rPr>
            </a:br>
            <a:br>
              <a:rPr lang="en-US" sz="2000" b="1" dirty="0">
                <a:solidFill>
                  <a:srgbClr val="800080"/>
                </a:solidFill>
                <a:latin typeface="Open Sans" panose="020B0606030504020204" pitchFamily="34" charset="0"/>
              </a:rPr>
            </a:br>
            <a:r>
              <a:rPr lang="en-US" sz="2000" b="0" i="0" dirty="0">
                <a:solidFill>
                  <a:srgbClr val="800080"/>
                </a:solidFill>
                <a:effectLst/>
                <a:latin typeface="Open Sans" panose="020B0606030504020204" pitchFamily="34" charset="0"/>
              </a:rPr>
              <a:t>Chief of police of the local police area Rupel, member of the Civil Society Task Force on Drugs (CSTF), representing the affected populations – families</a:t>
            </a:r>
            <a:br>
              <a:rPr lang="en-US" sz="2000" b="0" i="0" dirty="0">
                <a:solidFill>
                  <a:srgbClr val="800080"/>
                </a:solidFill>
                <a:effectLst/>
                <a:latin typeface="Open Sans" panose="020B0606030504020204" pitchFamily="34" charset="0"/>
              </a:rPr>
            </a:br>
            <a:br>
              <a:rPr lang="en-US" sz="2000" b="0" i="0" dirty="0">
                <a:solidFill>
                  <a:srgbClr val="800080"/>
                </a:solidFill>
                <a:effectLst/>
                <a:latin typeface="Open Sans" panose="020B0606030504020204" pitchFamily="34" charset="0"/>
              </a:rPr>
            </a:br>
            <a:br>
              <a:rPr lang="en-US" sz="2000" b="0" i="0" dirty="0">
                <a:solidFill>
                  <a:srgbClr val="000000"/>
                </a:solidFill>
                <a:effectLst/>
                <a:latin typeface="Open Sans" panose="020B0606030504020204" pitchFamily="34" charset="0"/>
              </a:rPr>
            </a:br>
            <a:r>
              <a:rPr lang="en-US" sz="2000" b="0" i="0" dirty="0">
                <a:solidFill>
                  <a:srgbClr val="3C3C3C"/>
                </a:solidFill>
                <a:effectLst/>
                <a:latin typeface="Roboto" panose="02000000000000000000" pitchFamily="2" charset="0"/>
              </a:rPr>
              <a:t>Lost his brother to heroine, cocaine and legal medication. When his brother was alive, he firmly believed that prohibition protected youngsters and improved security in society. The sudden death of his brother made him question the effects of prohibition. Since a few years he is advocating for other drug policies that better protect young people and their families.</a:t>
            </a:r>
            <a:br>
              <a:rPr lang="en-US" sz="2000" b="0" i="0" dirty="0">
                <a:solidFill>
                  <a:srgbClr val="3C3C3C"/>
                </a:solidFill>
                <a:effectLst/>
                <a:latin typeface="Roboto" panose="02000000000000000000" pitchFamily="2" charset="0"/>
              </a:rPr>
            </a:br>
            <a:r>
              <a:rPr lang="en-US" sz="2000" b="0" i="0" dirty="0">
                <a:solidFill>
                  <a:srgbClr val="3C3C3C"/>
                </a:solidFill>
                <a:effectLst/>
                <a:latin typeface="Roboto" panose="02000000000000000000" pitchFamily="2" charset="0"/>
              </a:rPr>
              <a:t>He is advocating for Anyone’s Child, a worldwide campaign from Transform Drug Policy Foundation that gives families a voice.</a:t>
            </a:r>
            <a:br>
              <a:rPr lang="en-US" sz="2000" b="0" i="0" dirty="0">
                <a:solidFill>
                  <a:srgbClr val="3C3C3C"/>
                </a:solidFill>
                <a:effectLst/>
                <a:latin typeface="Roboto" panose="02000000000000000000" pitchFamily="2" charset="0"/>
              </a:rPr>
            </a:br>
            <a:r>
              <a:rPr lang="en-US" sz="2000" b="0" i="0" dirty="0">
                <a:solidFill>
                  <a:srgbClr val="3C3C3C"/>
                </a:solidFill>
                <a:effectLst/>
                <a:latin typeface="Roboto" panose="02000000000000000000" pitchFamily="2" charset="0"/>
              </a:rPr>
              <a:t>As a member of the CSTF he wants to contribute to the better representation of civil society in the international process of policy evaluation and adjustment.</a:t>
            </a:r>
            <a:br>
              <a:rPr lang="en-US" sz="2000" b="0" i="0" dirty="0">
                <a:solidFill>
                  <a:srgbClr val="3C3C3C"/>
                </a:solidFill>
                <a:effectLst/>
                <a:latin typeface="Roboto" panose="02000000000000000000" pitchFamily="2" charset="0"/>
              </a:rPr>
            </a:br>
            <a:r>
              <a:rPr lang="en-US" sz="2000" b="0" i="0" dirty="0">
                <a:solidFill>
                  <a:srgbClr val="3C3C3C"/>
                </a:solidFill>
                <a:effectLst/>
                <a:latin typeface="Roboto" panose="02000000000000000000" pitchFamily="2" charset="0"/>
              </a:rPr>
              <a:t>Peter is also entitled to speak in the name of Law Enforcement Action Partnership, another grassroot organization, representing many active and former police officers, lawyers, prison guards, judges and prosecutors, challenging prohibition.</a:t>
            </a:r>
            <a:br>
              <a:rPr lang="en-US" sz="2000" b="0" i="0" dirty="0">
                <a:solidFill>
                  <a:srgbClr val="3C3C3C"/>
                </a:solidFill>
                <a:effectLst/>
                <a:latin typeface="Roboto" panose="02000000000000000000" pitchFamily="2" charset="0"/>
              </a:rPr>
            </a:br>
            <a:endParaRPr lang="en-US" sz="5400" dirty="0">
              <a:solidFill>
                <a:srgbClr val="FFFFFF"/>
              </a:solidFill>
            </a:endParaRPr>
          </a:p>
        </p:txBody>
      </p:sp>
      <p:sp>
        <p:nvSpPr>
          <p:cNvPr id="22" name="Oval 21">
            <a:extLst>
              <a:ext uri="{FF2B5EF4-FFF2-40B4-BE49-F238E27FC236}">
                <a16:creationId xmlns:a16="http://schemas.microsoft.com/office/drawing/2014/main" id="{D33F926C-2613-475D-AEE4-CD7D87D3BA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439622" y="194269"/>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4" descr="A person in a uniform&#10;&#10;Description automatically generated with medium confidence">
            <a:extLst>
              <a:ext uri="{FF2B5EF4-FFF2-40B4-BE49-F238E27FC236}">
                <a16:creationId xmlns:a16="http://schemas.microsoft.com/office/drawing/2014/main" id="{E712468E-E0F8-74BE-8532-7D15F9378B64}"/>
              </a:ext>
            </a:extLst>
          </p:cNvPr>
          <p:cNvPicPr>
            <a:picLocks noGrp="1" noChangeAspect="1"/>
          </p:cNvPicPr>
          <p:nvPr>
            <p:ph idx="1"/>
          </p:nvPr>
        </p:nvPicPr>
        <p:blipFill>
          <a:blip r:embed="rId2">
            <a:alphaModFix amt="80000"/>
            <a:extLst>
              <a:ext uri="{28A0092B-C50C-407E-A947-70E740481C1C}">
                <a14:useLocalDpi xmlns:a14="http://schemas.microsoft.com/office/drawing/2010/main" val="0"/>
              </a:ext>
            </a:extLst>
          </a:blip>
          <a:stretch>
            <a:fillRect/>
          </a:stretch>
        </p:blipFill>
        <p:spPr>
          <a:xfrm>
            <a:off x="7802748" y="502617"/>
            <a:ext cx="3908838" cy="5863258"/>
          </a:xfrm>
          <a:prstGeom prst="rect">
            <a:avLst/>
          </a:prstGeom>
        </p:spPr>
      </p:pic>
    </p:spTree>
    <p:extLst>
      <p:ext uri="{BB962C8B-B14F-4D97-AF65-F5344CB8AC3E}">
        <p14:creationId xmlns:p14="http://schemas.microsoft.com/office/powerpoint/2010/main" val="4264639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ame 9">
            <a:extLst>
              <a:ext uri="{FF2B5EF4-FFF2-40B4-BE49-F238E27FC236}">
                <a16:creationId xmlns:a16="http://schemas.microsoft.com/office/drawing/2014/main" id="{DD7EAFE6-2BB9-41FB-9CF4-588CFC70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610334BF-0422-4A9A-BE46-AEB8C348BA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98F2823-0279-49D8-928D-754B22253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4"/>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2E45E95-311C-41C7-A882-6E43F08068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3"/>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B7299D5D-ECC5-41EB-B830-C3A35FB355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537516" y="0"/>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88C91735-5EFE-44D1-8CC6-FDF0D11B6F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3990" y="1194074"/>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BE73D9F-A438-DE47-4987-FA318D740491}"/>
              </a:ext>
            </a:extLst>
          </p:cNvPr>
          <p:cNvSpPr>
            <a:spLocks noGrp="1"/>
          </p:cNvSpPr>
          <p:nvPr>
            <p:ph type="title"/>
          </p:nvPr>
        </p:nvSpPr>
        <p:spPr>
          <a:xfrm>
            <a:off x="838200" y="273132"/>
            <a:ext cx="6750131" cy="5316803"/>
          </a:xfrm>
        </p:spPr>
        <p:txBody>
          <a:bodyPr vert="horz" lIns="91440" tIns="45720" rIns="91440" bIns="45720" rtlCol="0" anchor="b">
            <a:normAutofit/>
          </a:bodyPr>
          <a:lstStyle/>
          <a:p>
            <a:pPr algn="l"/>
            <a:r>
              <a:rPr lang="en-US" sz="3600" b="1">
                <a:solidFill>
                  <a:srgbClr val="800080"/>
                </a:solidFill>
                <a:latin typeface="Open Sans" panose="020B0606030504020204" pitchFamily="34" charset="0"/>
              </a:rPr>
              <a:t>Pavel Bem </a:t>
            </a:r>
            <a:br>
              <a:rPr lang="en-US" sz="2000" b="1">
                <a:solidFill>
                  <a:srgbClr val="800080"/>
                </a:solidFill>
                <a:latin typeface="Open Sans" panose="020B0606030504020204" pitchFamily="34" charset="0"/>
              </a:rPr>
            </a:br>
            <a:br>
              <a:rPr lang="en-US" sz="2000" b="1">
                <a:solidFill>
                  <a:srgbClr val="800080"/>
                </a:solidFill>
                <a:latin typeface="Open Sans" panose="020B0606030504020204" pitchFamily="34" charset="0"/>
              </a:rPr>
            </a:br>
            <a:r>
              <a:rPr lang="en-US" sz="2000" b="0" i="0">
                <a:solidFill>
                  <a:srgbClr val="800080"/>
                </a:solidFill>
                <a:effectLst/>
                <a:latin typeface="Open Sans" panose="020B0606030504020204" pitchFamily="34" charset="0"/>
              </a:rPr>
              <a:t>Member of the Global Commission on Drug Policy. Commissioner of the Governmental Drug Commission of the </a:t>
            </a:r>
            <a:r>
              <a:rPr lang="en-US" sz="2000">
                <a:solidFill>
                  <a:srgbClr val="800080"/>
                </a:solidFill>
                <a:latin typeface="Open Sans" panose="020B0606030504020204" pitchFamily="34" charset="0"/>
              </a:rPr>
              <a:t>Czech Republic. </a:t>
            </a:r>
            <a:br>
              <a:rPr lang="en-US" sz="2000" b="0" i="0">
                <a:solidFill>
                  <a:srgbClr val="800080"/>
                </a:solidFill>
                <a:effectLst/>
                <a:latin typeface="Open Sans" panose="020B0606030504020204" pitchFamily="34" charset="0"/>
              </a:rPr>
            </a:br>
            <a:br>
              <a:rPr lang="en-US" sz="2000" b="0" i="0">
                <a:solidFill>
                  <a:srgbClr val="000000"/>
                </a:solidFill>
                <a:effectLst/>
                <a:latin typeface="Open Sans" panose="020B0606030504020204" pitchFamily="34" charset="0"/>
              </a:rPr>
            </a:br>
            <a:r>
              <a:rPr lang="en-US" sz="2000" b="0" i="0">
                <a:solidFill>
                  <a:srgbClr val="3C3C3C"/>
                </a:solidFill>
                <a:effectLst/>
                <a:latin typeface="Roboto" panose="02000000000000000000" pitchFamily="2" charset="0"/>
              </a:rPr>
              <a:t>The former mayor of Prague and the former member of the Czech Parliament.</a:t>
            </a:r>
            <a:r>
              <a:rPr lang="en-US" sz="2000">
                <a:solidFill>
                  <a:srgbClr val="3C3C3C"/>
                </a:solidFill>
                <a:latin typeface="Roboto" panose="02000000000000000000" pitchFamily="2" charset="0"/>
              </a:rPr>
              <a:t> One of the founders of the Czech drug policy based on decriminalization, harm reduction and respect to human rights. Founder of the system of low threshold drop-in centers in Czech Republic. </a:t>
            </a:r>
            <a:r>
              <a:rPr lang="en-US" sz="2000" b="0" i="0">
                <a:solidFill>
                  <a:srgbClr val="3C3C3C"/>
                </a:solidFill>
                <a:effectLst/>
                <a:latin typeface="Roboto" panose="02000000000000000000" pitchFamily="2" charset="0"/>
              </a:rPr>
              <a:t>Practicing psychiatrist, dealing with the problems of drug addicts. Long-term supported and advocate of harm reduction services.</a:t>
            </a:r>
            <a:br>
              <a:rPr lang="en-US" sz="2000" b="0" i="0">
                <a:solidFill>
                  <a:srgbClr val="3C3C3C"/>
                </a:solidFill>
                <a:effectLst/>
                <a:latin typeface="Roboto" panose="02000000000000000000" pitchFamily="2" charset="0"/>
              </a:rPr>
            </a:br>
            <a:br>
              <a:rPr lang="en-US" sz="2000" b="0" i="0">
                <a:solidFill>
                  <a:srgbClr val="3C3C3C"/>
                </a:solidFill>
                <a:effectLst/>
                <a:latin typeface="Roboto" panose="02000000000000000000" pitchFamily="2" charset="0"/>
              </a:rPr>
            </a:br>
            <a:endParaRPr lang="en-US" sz="2000" dirty="0">
              <a:solidFill>
                <a:srgbClr val="FFFFFF"/>
              </a:solidFill>
            </a:endParaRPr>
          </a:p>
        </p:txBody>
      </p:sp>
      <p:sp>
        <p:nvSpPr>
          <p:cNvPr id="22" name="Oval 21">
            <a:extLst>
              <a:ext uri="{FF2B5EF4-FFF2-40B4-BE49-F238E27FC236}">
                <a16:creationId xmlns:a16="http://schemas.microsoft.com/office/drawing/2014/main" id="{D33F926C-2613-475D-AEE4-CD7D87D3BA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439622" y="194269"/>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4">
            <a:extLst>
              <a:ext uri="{FF2B5EF4-FFF2-40B4-BE49-F238E27FC236}">
                <a16:creationId xmlns:a16="http://schemas.microsoft.com/office/drawing/2014/main" id="{E712468E-E0F8-74BE-8532-7D15F9378B64}"/>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7802748" y="866396"/>
            <a:ext cx="3908838" cy="5135699"/>
          </a:xfrm>
          <a:prstGeom prst="rect">
            <a:avLst/>
          </a:prstGeom>
        </p:spPr>
      </p:pic>
    </p:spTree>
    <p:extLst>
      <p:ext uri="{BB962C8B-B14F-4D97-AF65-F5344CB8AC3E}">
        <p14:creationId xmlns:p14="http://schemas.microsoft.com/office/powerpoint/2010/main" val="4138959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ame 9">
            <a:extLst>
              <a:ext uri="{FF2B5EF4-FFF2-40B4-BE49-F238E27FC236}">
                <a16:creationId xmlns:a16="http://schemas.microsoft.com/office/drawing/2014/main" id="{DD7EAFE6-2BB9-41FB-9CF4-588CFC70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610334BF-0422-4A9A-BE46-AEB8C348BA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98F2823-0279-49D8-928D-754B22253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4"/>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2E45E95-311C-41C7-A882-6E43F08068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3"/>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B7299D5D-ECC5-41EB-B830-C3A35FB355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537516" y="0"/>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88C91735-5EFE-44D1-8CC6-FDF0D11B6F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3990" y="1194074"/>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BE73D9F-A438-DE47-4987-FA318D740491}"/>
              </a:ext>
            </a:extLst>
          </p:cNvPr>
          <p:cNvSpPr>
            <a:spLocks noGrp="1"/>
          </p:cNvSpPr>
          <p:nvPr>
            <p:ph type="title"/>
          </p:nvPr>
        </p:nvSpPr>
        <p:spPr>
          <a:xfrm>
            <a:off x="838200" y="273132"/>
            <a:ext cx="6750131" cy="6127668"/>
          </a:xfrm>
        </p:spPr>
        <p:txBody>
          <a:bodyPr vert="horz" lIns="91440" tIns="45720" rIns="91440" bIns="45720" rtlCol="0" anchor="b">
            <a:normAutofit fontScale="90000"/>
          </a:bodyPr>
          <a:lstStyle/>
          <a:p>
            <a:pPr>
              <a:lnSpc>
                <a:spcPct val="107000"/>
              </a:lnSpc>
              <a:spcAft>
                <a:spcPts val="800"/>
              </a:spcAft>
            </a:pPr>
            <a:r>
              <a:rPr lang="en-US" sz="3600" b="1">
                <a:solidFill>
                  <a:srgbClr val="800080"/>
                </a:solidFill>
                <a:latin typeface="Open Sans" panose="020B0606030504020204" pitchFamily="34" charset="0"/>
              </a:rPr>
              <a:t>Julia Buxton</a:t>
            </a:r>
            <a:br>
              <a:rPr lang="en-US" sz="2000" b="1">
                <a:solidFill>
                  <a:srgbClr val="800080"/>
                </a:solidFill>
                <a:latin typeface="Open Sans" panose="020B0606030504020204" pitchFamily="34" charset="0"/>
              </a:rPr>
            </a:br>
            <a:br>
              <a:rPr lang="en-US" sz="2000" b="1">
                <a:solidFill>
                  <a:srgbClr val="800080"/>
                </a:solidFill>
                <a:latin typeface="Open Sans" panose="020B0606030504020204" pitchFamily="34" charset="0"/>
              </a:rPr>
            </a:br>
            <a:r>
              <a:rPr lang="en-US" sz="2000" b="0" i="0">
                <a:solidFill>
                  <a:srgbClr val="800080"/>
                </a:solidFill>
                <a:effectLst/>
                <a:latin typeface="Open Sans" panose="020B0606030504020204" pitchFamily="34" charset="0"/>
              </a:rPr>
              <a:t>British Academy Global Professor, department of Criminology, University of Manchester, UK</a:t>
            </a:r>
            <a:br>
              <a:rPr lang="en-US" sz="2000" b="0" i="0">
                <a:solidFill>
                  <a:srgbClr val="800080"/>
                </a:solidFill>
                <a:effectLst/>
                <a:latin typeface="Open Sans" panose="020B0606030504020204" pitchFamily="34" charset="0"/>
              </a:rPr>
            </a:br>
            <a:br>
              <a:rPr lang="en-US" sz="2000" b="0" i="0">
                <a:solidFill>
                  <a:srgbClr val="000000"/>
                </a:solidFill>
                <a:effectLst/>
                <a:latin typeface="Open Sans" panose="020B0606030504020204" pitchFamily="34" charset="0"/>
              </a:rPr>
            </a:br>
            <a:r>
              <a:rPr lang="en-US" sz="2200">
                <a:solidFill>
                  <a:schemeClr val="bg2">
                    <a:lumMod val="25000"/>
                  </a:schemeClr>
                </a:solidFill>
                <a:effectLst/>
                <a:latin typeface="Roboto" panose="02000000000000000000" pitchFamily="2" charset="0"/>
                <a:ea typeface="Roboto" panose="02000000000000000000" pitchFamily="2" charset="0"/>
                <a:cs typeface="Times New Roman" panose="02020603050405020304" pitchFamily="18" charset="0"/>
              </a:rPr>
              <a:t>Published expert on the drug trade, with a particular </a:t>
            </a:r>
            <a:r>
              <a:rPr lang="uk-UA" sz="2200">
                <a:solidFill>
                  <a:schemeClr val="bg2">
                    <a:lumMod val="25000"/>
                  </a:schemeClr>
                </a:solidFill>
                <a:effectLst/>
                <a:latin typeface="Roboto" panose="02000000000000000000" pitchFamily="2" charset="0"/>
                <a:ea typeface="Roboto" panose="02000000000000000000" pitchFamily="2" charset="0"/>
                <a:cs typeface="Times New Roman" panose="02020603050405020304" pitchFamily="18" charset="0"/>
              </a:rPr>
              <a:t>interest</a:t>
            </a:r>
            <a:r>
              <a:rPr lang="en-US" sz="2200">
                <a:solidFill>
                  <a:schemeClr val="bg2">
                    <a:lumMod val="25000"/>
                  </a:schemeClr>
                </a:solidFill>
                <a:effectLst/>
                <a:latin typeface="Roboto" panose="02000000000000000000" pitchFamily="2" charset="0"/>
                <a:ea typeface="Roboto" panose="02000000000000000000" pitchFamily="2" charset="0"/>
                <a:cs typeface="Times New Roman" panose="02020603050405020304" pitchFamily="18" charset="0"/>
              </a:rPr>
              <a:t> in the impact of </a:t>
            </a:r>
            <a:r>
              <a:rPr lang="uk-UA" sz="2200">
                <a:solidFill>
                  <a:schemeClr val="bg2">
                    <a:lumMod val="25000"/>
                  </a:schemeClr>
                </a:solidFill>
                <a:effectLst/>
                <a:latin typeface="Roboto" panose="02000000000000000000" pitchFamily="2" charset="0"/>
                <a:ea typeface="Roboto" panose="02000000000000000000" pitchFamily="2" charset="0"/>
                <a:cs typeface="Times New Roman" panose="02020603050405020304" pitchFamily="18" charset="0"/>
              </a:rPr>
              <a:t>counter-narcotics</a:t>
            </a:r>
            <a:r>
              <a:rPr lang="en-US" sz="2200">
                <a:solidFill>
                  <a:schemeClr val="bg2">
                    <a:lumMod val="25000"/>
                  </a:schemeClr>
                </a:solidFill>
                <a:effectLst/>
                <a:latin typeface="Roboto" panose="02000000000000000000" pitchFamily="2" charset="0"/>
                <a:ea typeface="Roboto" panose="02000000000000000000" pitchFamily="2" charset="0"/>
                <a:cs typeface="Times New Roman" panose="02020603050405020304" pitchFamily="18" charset="0"/>
              </a:rPr>
              <a:t> enforcement on women, development, public health</a:t>
            </a:r>
            <a:r>
              <a:rPr lang="uk-UA" sz="2200">
                <a:solidFill>
                  <a:schemeClr val="bg2">
                    <a:lumMod val="25000"/>
                  </a:schemeClr>
                </a:solidFill>
                <a:effectLst/>
                <a:latin typeface="Roboto" panose="02000000000000000000" pitchFamily="2" charset="0"/>
                <a:ea typeface="Roboto" panose="02000000000000000000" pitchFamily="2" charset="0"/>
                <a:cs typeface="Times New Roman" panose="02020603050405020304" pitchFamily="18" charset="0"/>
              </a:rPr>
              <a:t>,</a:t>
            </a:r>
            <a:r>
              <a:rPr lang="en-US" sz="2200">
                <a:solidFill>
                  <a:schemeClr val="bg2">
                    <a:lumMod val="25000"/>
                  </a:schemeClr>
                </a:solidFill>
                <a:effectLst/>
                <a:latin typeface="Roboto" panose="02000000000000000000" pitchFamily="2" charset="0"/>
                <a:ea typeface="Roboto" panose="02000000000000000000" pitchFamily="2" charset="0"/>
                <a:cs typeface="Times New Roman" panose="02020603050405020304" pitchFamily="18" charset="0"/>
              </a:rPr>
              <a:t> and human rights</a:t>
            </a:r>
            <a:br>
              <a:rPr lang="en-US" sz="2200">
                <a:solidFill>
                  <a:schemeClr val="bg2">
                    <a:lumMod val="25000"/>
                  </a:schemeClr>
                </a:solidFill>
                <a:effectLst/>
                <a:latin typeface="Roboto" panose="02000000000000000000" pitchFamily="2" charset="0"/>
                <a:ea typeface="Roboto" panose="02000000000000000000" pitchFamily="2" charset="0"/>
                <a:cs typeface="Times New Roman" panose="02020603050405020304" pitchFamily="18" charset="0"/>
              </a:rPr>
            </a:br>
            <a:r>
              <a:rPr lang="en-US" sz="2200">
                <a:solidFill>
                  <a:schemeClr val="bg2">
                    <a:lumMod val="25000"/>
                  </a:schemeClr>
                </a:solidFill>
                <a:effectLst/>
                <a:latin typeface="Roboto" panose="02000000000000000000" pitchFamily="2" charset="0"/>
                <a:ea typeface="Roboto" panose="02000000000000000000" pitchFamily="2" charset="0"/>
                <a:cs typeface="Times New Roman" panose="02020603050405020304" pitchFamily="18" charset="0"/>
              </a:rPr>
              <a:t>Senior Research Fellow at the Global Drug Policy Observatory, University of Swansea</a:t>
            </a:r>
            <a:br>
              <a:rPr lang="en-US" sz="2200">
                <a:solidFill>
                  <a:schemeClr val="bg2">
                    <a:lumMod val="25000"/>
                  </a:schemeClr>
                </a:solidFill>
                <a:effectLst/>
                <a:latin typeface="Roboto" panose="02000000000000000000" pitchFamily="2" charset="0"/>
                <a:ea typeface="Roboto" panose="02000000000000000000" pitchFamily="2" charset="0"/>
                <a:cs typeface="Times New Roman" panose="02020603050405020304" pitchFamily="18" charset="0"/>
              </a:rPr>
            </a:br>
            <a:r>
              <a:rPr lang="en-US" sz="2200">
                <a:solidFill>
                  <a:schemeClr val="bg2">
                    <a:lumMod val="25000"/>
                  </a:schemeClr>
                </a:solidFill>
                <a:effectLst/>
                <a:latin typeface="Roboto" panose="02000000000000000000" pitchFamily="2" charset="0"/>
                <a:ea typeface="Roboto" panose="02000000000000000000" pitchFamily="2" charset="0"/>
                <a:cs typeface="Times New Roman" panose="02020603050405020304" pitchFamily="18" charset="0"/>
              </a:rPr>
              <a:t>Previously Professor and Acting Dean, School of Public Policy, Central European University, Budapest; Senior Research Fellow, Department of Peace Studies, University of Bradford and Senior Lecturer, University of Kingston UK</a:t>
            </a:r>
            <a:br>
              <a:rPr lang="en-US" sz="1800">
                <a:effectLst/>
                <a:latin typeface="Calibri" panose="020F0502020204030204" pitchFamily="34" charset="0"/>
                <a:ea typeface="Calibri" panose="020F0502020204030204" pitchFamily="34" charset="0"/>
                <a:cs typeface="Times New Roman" panose="02020603050405020304" pitchFamily="18" charset="0"/>
              </a:rPr>
            </a:br>
            <a:br>
              <a:rPr lang="en-US" sz="2000" b="0" i="0">
                <a:solidFill>
                  <a:srgbClr val="3C3C3C"/>
                </a:solidFill>
                <a:effectLst/>
                <a:latin typeface="Roboto" panose="02000000000000000000" pitchFamily="2" charset="0"/>
              </a:rPr>
            </a:br>
            <a:br>
              <a:rPr lang="en-US" sz="2000" b="0" i="0">
                <a:solidFill>
                  <a:srgbClr val="3C3C3C"/>
                </a:solidFill>
                <a:effectLst/>
                <a:latin typeface="Roboto" panose="02000000000000000000" pitchFamily="2" charset="0"/>
              </a:rPr>
            </a:br>
            <a:endParaRPr lang="en-US" sz="2000" dirty="0">
              <a:solidFill>
                <a:srgbClr val="FFFFFF"/>
              </a:solidFill>
            </a:endParaRPr>
          </a:p>
        </p:txBody>
      </p:sp>
      <p:sp>
        <p:nvSpPr>
          <p:cNvPr id="22" name="Oval 21">
            <a:extLst>
              <a:ext uri="{FF2B5EF4-FFF2-40B4-BE49-F238E27FC236}">
                <a16:creationId xmlns:a16="http://schemas.microsoft.com/office/drawing/2014/main" id="{D33F926C-2613-475D-AEE4-CD7D87D3BA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439622" y="194269"/>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4">
            <a:extLst>
              <a:ext uri="{FF2B5EF4-FFF2-40B4-BE49-F238E27FC236}">
                <a16:creationId xmlns:a16="http://schemas.microsoft.com/office/drawing/2014/main" id="{E712468E-E0F8-74BE-8532-7D15F9378B64}"/>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8045267" y="866396"/>
            <a:ext cx="3423799" cy="5135699"/>
          </a:xfrm>
          <a:prstGeom prst="rect">
            <a:avLst/>
          </a:prstGeom>
        </p:spPr>
      </p:pic>
    </p:spTree>
    <p:extLst>
      <p:ext uri="{BB962C8B-B14F-4D97-AF65-F5344CB8AC3E}">
        <p14:creationId xmlns:p14="http://schemas.microsoft.com/office/powerpoint/2010/main" val="4208583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ame 9">
            <a:extLst>
              <a:ext uri="{FF2B5EF4-FFF2-40B4-BE49-F238E27FC236}">
                <a16:creationId xmlns:a16="http://schemas.microsoft.com/office/drawing/2014/main" id="{DD7EAFE6-2BB9-41FB-9CF4-588CFC70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610334BF-0422-4A9A-BE46-AEB8C348BA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98F2823-0279-49D8-928D-754B22253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4"/>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2E45E95-311C-41C7-A882-6E43F08068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3"/>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B7299D5D-ECC5-41EB-B830-C3A35FB355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537516" y="0"/>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88C91735-5EFE-44D1-8CC6-FDF0D11B6F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3990" y="1194074"/>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BE73D9F-A438-DE47-4987-FA318D740491}"/>
              </a:ext>
            </a:extLst>
          </p:cNvPr>
          <p:cNvSpPr>
            <a:spLocks noGrp="1"/>
          </p:cNvSpPr>
          <p:nvPr>
            <p:ph type="title"/>
          </p:nvPr>
        </p:nvSpPr>
        <p:spPr>
          <a:xfrm>
            <a:off x="838200" y="273131"/>
            <a:ext cx="6750131" cy="5852659"/>
          </a:xfrm>
        </p:spPr>
        <p:txBody>
          <a:bodyPr vert="horz" lIns="91440" tIns="45720" rIns="91440" bIns="45720" rtlCol="0" anchor="b">
            <a:normAutofit/>
          </a:bodyPr>
          <a:lstStyle/>
          <a:p>
            <a:pPr algn="l"/>
            <a:r>
              <a:rPr lang="en-US" sz="3600" b="1" dirty="0">
                <a:solidFill>
                  <a:srgbClr val="800080"/>
                </a:solidFill>
                <a:latin typeface="Open Sans" panose="020B0606030504020204" pitchFamily="34" charset="0"/>
              </a:rPr>
              <a:t>John- Peter </a:t>
            </a:r>
            <a:r>
              <a:rPr lang="en-US" sz="3600" b="1" dirty="0" err="1">
                <a:solidFill>
                  <a:srgbClr val="800080"/>
                </a:solidFill>
                <a:latin typeface="Open Sans" panose="020B0606030504020204" pitchFamily="34" charset="0"/>
              </a:rPr>
              <a:t>Kools</a:t>
            </a:r>
            <a:br>
              <a:rPr lang="en-US" sz="2000" b="1" dirty="0">
                <a:solidFill>
                  <a:srgbClr val="800080"/>
                </a:solidFill>
                <a:latin typeface="Open Sans" panose="020B0606030504020204" pitchFamily="34" charset="0"/>
              </a:rPr>
            </a:br>
            <a:br>
              <a:rPr lang="en-US" sz="2000" b="1" dirty="0">
                <a:solidFill>
                  <a:srgbClr val="800080"/>
                </a:solidFill>
                <a:latin typeface="Open Sans" panose="020B0606030504020204" pitchFamily="34" charset="0"/>
              </a:rPr>
            </a:br>
            <a:br>
              <a:rPr lang="en-US" sz="2000" b="1" dirty="0">
                <a:solidFill>
                  <a:srgbClr val="800080"/>
                </a:solidFill>
                <a:latin typeface="Open Sans" panose="020B0606030504020204" pitchFamily="34" charset="0"/>
              </a:rPr>
            </a:br>
            <a:r>
              <a:rPr lang="en-US" sz="2000" b="0" i="0" dirty="0">
                <a:solidFill>
                  <a:srgbClr val="800080"/>
                </a:solidFill>
                <a:effectLst/>
                <a:latin typeface="Open Sans" panose="020B0606030504020204" pitchFamily="34" charset="0"/>
              </a:rPr>
              <a:t>Senior adviser on Drug Policy, </a:t>
            </a:r>
            <a:r>
              <a:rPr lang="en-US" sz="2000" b="0" i="0" dirty="0" err="1">
                <a:solidFill>
                  <a:srgbClr val="800080"/>
                </a:solidFill>
                <a:effectLst/>
                <a:latin typeface="Open Sans" panose="020B0606030504020204" pitchFamily="34" charset="0"/>
              </a:rPr>
              <a:t>Trimbos</a:t>
            </a:r>
            <a:r>
              <a:rPr lang="en-US" sz="2000" b="0" i="0" dirty="0">
                <a:solidFill>
                  <a:srgbClr val="800080"/>
                </a:solidFill>
                <a:effectLst/>
                <a:latin typeface="Open Sans" panose="020B0606030504020204" pitchFamily="34" charset="0"/>
              </a:rPr>
              <a:t> Institute of Mental Health and Addiction, the Netherlands </a:t>
            </a:r>
            <a:br>
              <a:rPr lang="en-US" sz="2000" b="0" i="0" dirty="0">
                <a:solidFill>
                  <a:srgbClr val="800080"/>
                </a:solidFill>
                <a:effectLst/>
                <a:latin typeface="Open Sans" panose="020B0606030504020204" pitchFamily="34" charset="0"/>
              </a:rPr>
            </a:br>
            <a:br>
              <a:rPr lang="en-US" sz="2000" b="0" i="0" dirty="0">
                <a:solidFill>
                  <a:srgbClr val="800080"/>
                </a:solidFill>
                <a:effectLst/>
                <a:latin typeface="Open Sans" panose="020B0606030504020204" pitchFamily="34" charset="0"/>
              </a:rPr>
            </a:br>
            <a:br>
              <a:rPr lang="en-US" sz="2000" b="0" i="0" dirty="0">
                <a:solidFill>
                  <a:srgbClr val="800080"/>
                </a:solidFill>
                <a:effectLst/>
                <a:latin typeface="Open Sans" panose="020B0606030504020204" pitchFamily="34" charset="0"/>
              </a:rPr>
            </a:br>
            <a:r>
              <a:rPr lang="en-US" sz="2000" b="0" i="0" dirty="0">
                <a:solidFill>
                  <a:srgbClr val="3C3C3C"/>
                </a:solidFill>
                <a:effectLst/>
                <a:latin typeface="Roboto" panose="02000000000000000000" pitchFamily="2" charset="0"/>
              </a:rPr>
              <a:t>In Harm Reduction – since 1983.</a:t>
            </a:r>
            <a:br>
              <a:rPr lang="en-US" sz="2000" b="0" i="0" dirty="0">
                <a:solidFill>
                  <a:srgbClr val="3C3C3C"/>
                </a:solidFill>
                <a:effectLst/>
                <a:latin typeface="Roboto" panose="02000000000000000000" pitchFamily="2" charset="0"/>
              </a:rPr>
            </a:br>
            <a:r>
              <a:rPr lang="en-US" sz="2000" b="0" i="0" dirty="0">
                <a:solidFill>
                  <a:srgbClr val="3C3C3C"/>
                </a:solidFill>
                <a:effectLst/>
                <a:latin typeface="Roboto" panose="02000000000000000000" pitchFamily="2" charset="0"/>
              </a:rPr>
              <a:t>Since 1996 has been working in EECA projects.</a:t>
            </a:r>
            <a:br>
              <a:rPr lang="en-US" sz="2000" b="0" i="0" dirty="0">
                <a:solidFill>
                  <a:srgbClr val="3C3C3C"/>
                </a:solidFill>
                <a:effectLst/>
                <a:latin typeface="Roboto" panose="02000000000000000000" pitchFamily="2" charset="0"/>
              </a:rPr>
            </a:br>
            <a:r>
              <a:rPr lang="en-US" sz="2000" b="0" i="0" dirty="0">
                <a:solidFill>
                  <a:srgbClr val="3C3C3C"/>
                </a:solidFill>
                <a:effectLst/>
                <a:latin typeface="Roboto" panose="02000000000000000000" pitchFamily="2" charset="0"/>
              </a:rPr>
              <a:t>Researcher, scientist, transition and developing economies specialist.</a:t>
            </a:r>
            <a:br>
              <a:rPr lang="en-US" sz="900" b="0" i="0" dirty="0">
                <a:solidFill>
                  <a:srgbClr val="3C3C3C"/>
                </a:solidFill>
                <a:effectLst/>
                <a:latin typeface="Roboto" panose="02000000000000000000" pitchFamily="2"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2000" b="0" i="0" dirty="0">
                <a:solidFill>
                  <a:srgbClr val="3C3C3C"/>
                </a:solidFill>
                <a:effectLst/>
                <a:latin typeface="Roboto" panose="02000000000000000000" pitchFamily="2" charset="0"/>
              </a:rPr>
            </a:br>
            <a:br>
              <a:rPr lang="en-US" sz="2000" b="0" i="0" dirty="0">
                <a:solidFill>
                  <a:srgbClr val="3C3C3C"/>
                </a:solidFill>
                <a:effectLst/>
                <a:latin typeface="Roboto" panose="02000000000000000000" pitchFamily="2" charset="0"/>
              </a:rPr>
            </a:br>
            <a:endParaRPr lang="en-US" sz="2000" dirty="0">
              <a:solidFill>
                <a:srgbClr val="FFFFFF"/>
              </a:solidFill>
            </a:endParaRPr>
          </a:p>
        </p:txBody>
      </p:sp>
      <p:sp>
        <p:nvSpPr>
          <p:cNvPr id="22" name="Oval 21">
            <a:extLst>
              <a:ext uri="{FF2B5EF4-FFF2-40B4-BE49-F238E27FC236}">
                <a16:creationId xmlns:a16="http://schemas.microsoft.com/office/drawing/2014/main" id="{D33F926C-2613-475D-AEE4-CD7D87D3BA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439622" y="194269"/>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4">
            <a:extLst>
              <a:ext uri="{FF2B5EF4-FFF2-40B4-BE49-F238E27FC236}">
                <a16:creationId xmlns:a16="http://schemas.microsoft.com/office/drawing/2014/main" id="{E712468E-E0F8-74BE-8532-7D15F9378B64}"/>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8045267" y="1000265"/>
            <a:ext cx="3423799" cy="4867960"/>
          </a:xfrm>
          <a:prstGeom prst="rect">
            <a:avLst/>
          </a:prstGeom>
        </p:spPr>
      </p:pic>
    </p:spTree>
    <p:extLst>
      <p:ext uri="{BB962C8B-B14F-4D97-AF65-F5344CB8AC3E}">
        <p14:creationId xmlns:p14="http://schemas.microsoft.com/office/powerpoint/2010/main" val="2046927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ame 9">
            <a:extLst>
              <a:ext uri="{FF2B5EF4-FFF2-40B4-BE49-F238E27FC236}">
                <a16:creationId xmlns:a16="http://schemas.microsoft.com/office/drawing/2014/main" id="{DD7EAFE6-2BB9-41FB-9CF4-588CFC70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610334BF-0422-4A9A-BE46-AEB8C348BA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98F2823-0279-49D8-928D-754B22253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4"/>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2E45E95-311C-41C7-A882-6E43F08068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3"/>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B7299D5D-ECC5-41EB-B830-C3A35FB355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537516" y="0"/>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88C91735-5EFE-44D1-8CC6-FDF0D11B6F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3990" y="1194074"/>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BE73D9F-A438-DE47-4987-FA318D740491}"/>
              </a:ext>
            </a:extLst>
          </p:cNvPr>
          <p:cNvSpPr>
            <a:spLocks noGrp="1"/>
          </p:cNvSpPr>
          <p:nvPr>
            <p:ph type="title"/>
          </p:nvPr>
        </p:nvSpPr>
        <p:spPr>
          <a:xfrm>
            <a:off x="838200" y="273131"/>
            <a:ext cx="6750131" cy="5852659"/>
          </a:xfrm>
        </p:spPr>
        <p:txBody>
          <a:bodyPr vert="horz" lIns="91440" tIns="45720" rIns="91440" bIns="45720" rtlCol="0" anchor="b">
            <a:normAutofit/>
          </a:bodyPr>
          <a:lstStyle/>
          <a:p>
            <a:r>
              <a:rPr lang="en-US" sz="3600" b="1" dirty="0">
                <a:solidFill>
                  <a:srgbClr val="800080"/>
                </a:solidFill>
                <a:latin typeface="Open Sans" panose="020B0606030504020204" pitchFamily="34" charset="0"/>
              </a:rPr>
              <a:t>Damon Garrett, </a:t>
            </a:r>
            <a:r>
              <a:rPr lang="en-US" sz="3600" b="1" dirty="0" err="1">
                <a:solidFill>
                  <a:srgbClr val="800080"/>
                </a:solidFill>
                <a:latin typeface="Open Sans" panose="020B0606030504020204" pitchFamily="34" charset="0"/>
              </a:rPr>
              <a:t>Jur</a:t>
            </a:r>
            <a:r>
              <a:rPr lang="en-US" sz="3600" b="1" dirty="0">
                <a:solidFill>
                  <a:srgbClr val="800080"/>
                </a:solidFill>
                <a:latin typeface="Open Sans" panose="020B0606030504020204" pitchFamily="34" charset="0"/>
              </a:rPr>
              <a:t>. Dr.</a:t>
            </a:r>
            <a:br>
              <a:rPr lang="en-US" sz="2000" b="1" dirty="0">
                <a:solidFill>
                  <a:srgbClr val="800080"/>
                </a:solidFill>
                <a:latin typeface="Open Sans" panose="020B0606030504020204" pitchFamily="34" charset="0"/>
              </a:rPr>
            </a:br>
            <a:br>
              <a:rPr lang="en-US" sz="2000" b="1" dirty="0">
                <a:solidFill>
                  <a:srgbClr val="800080"/>
                </a:solidFill>
                <a:latin typeface="Open Sans" panose="020B0606030504020204" pitchFamily="34" charset="0"/>
              </a:rPr>
            </a:br>
            <a:br>
              <a:rPr lang="en-US" sz="2000" b="1" dirty="0">
                <a:solidFill>
                  <a:srgbClr val="800080"/>
                </a:solidFill>
                <a:latin typeface="Open Sans" panose="020B0606030504020204" pitchFamily="34" charset="0"/>
              </a:rPr>
            </a:br>
            <a:r>
              <a:rPr lang="en-US" sz="2000" dirty="0">
                <a:solidFill>
                  <a:srgbClr val="800080"/>
                </a:solidFill>
                <a:latin typeface="Open Sans" panose="020B0606030504020204" pitchFamily="34" charset="0"/>
              </a:rPr>
              <a:t>The Co-Director of the International Centre on Human Rights and Drug Policy, Sweden</a:t>
            </a:r>
            <a:br>
              <a:rPr lang="en-US" sz="2000" b="0" i="0" dirty="0">
                <a:solidFill>
                  <a:srgbClr val="800080"/>
                </a:solidFill>
                <a:effectLst/>
                <a:latin typeface="Open Sans" panose="020B0606030504020204" pitchFamily="34" charset="0"/>
              </a:rPr>
            </a:br>
            <a:br>
              <a:rPr lang="en-US" sz="2000" b="0" i="0" dirty="0">
                <a:solidFill>
                  <a:srgbClr val="800080"/>
                </a:solidFill>
                <a:effectLst/>
                <a:latin typeface="Open Sans" panose="020B0606030504020204" pitchFamily="34" charset="0"/>
              </a:rPr>
            </a:br>
            <a:br>
              <a:rPr lang="en-US" sz="2000" b="0" i="0" dirty="0">
                <a:solidFill>
                  <a:srgbClr val="800080"/>
                </a:solidFill>
                <a:effectLst/>
                <a:latin typeface="Open Sans" panose="020B0606030504020204" pitchFamily="34" charset="0"/>
              </a:rPr>
            </a:br>
            <a:r>
              <a:rPr lang="en-US" sz="2000" dirty="0">
                <a:solidFill>
                  <a:schemeClr val="bg2">
                    <a:lumMod val="25000"/>
                  </a:schemeClr>
                </a:solidFill>
                <a:effectLst/>
                <a:latin typeface="Roboto" panose="02000000000000000000" pitchFamily="2" charset="0"/>
                <a:ea typeface="Roboto" panose="02000000000000000000" pitchFamily="2" charset="0"/>
                <a:cs typeface="Times New Roman" panose="02020603050405020304" pitchFamily="18" charset="0"/>
              </a:rPr>
              <a:t>Damon is the co-Director of the International Centre on Human Rights and Drug Policy, which he co-founded in 2009. He is a Lecturer at the School of Public Health and Community Medicine, </a:t>
            </a:r>
            <a:r>
              <a:rPr lang="en-US" sz="2000" dirty="0" err="1">
                <a:solidFill>
                  <a:schemeClr val="bg2">
                    <a:lumMod val="25000"/>
                  </a:schemeClr>
                </a:solidFill>
                <a:effectLst/>
                <a:latin typeface="Roboto" panose="02000000000000000000" pitchFamily="2" charset="0"/>
                <a:ea typeface="Roboto" panose="02000000000000000000" pitchFamily="2" charset="0"/>
                <a:cs typeface="Times New Roman" panose="02020603050405020304" pitchFamily="18" charset="0"/>
              </a:rPr>
              <a:t>Sahlgrenska</a:t>
            </a:r>
            <a:r>
              <a:rPr lang="en-US" sz="2000" dirty="0">
                <a:solidFill>
                  <a:schemeClr val="bg2">
                    <a:lumMod val="25000"/>
                  </a:schemeClr>
                </a:solidFill>
                <a:effectLst/>
                <a:latin typeface="Roboto" panose="02000000000000000000" pitchFamily="2" charset="0"/>
                <a:ea typeface="Roboto" panose="02000000000000000000" pitchFamily="2" charset="0"/>
                <a:cs typeface="Times New Roman" panose="02020603050405020304" pitchFamily="18" charset="0"/>
              </a:rPr>
              <a:t> Academy, University of Gothenburg. From 2007-2014 he worked at Harm Reduction International, including as Deputy Director.</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900" b="0" i="0" dirty="0">
                <a:solidFill>
                  <a:srgbClr val="3C3C3C"/>
                </a:solidFill>
                <a:effectLst/>
                <a:latin typeface="Roboto" panose="02000000000000000000" pitchFamily="2"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2000" b="0" i="0" dirty="0">
                <a:solidFill>
                  <a:srgbClr val="3C3C3C"/>
                </a:solidFill>
                <a:effectLst/>
                <a:latin typeface="Roboto" panose="02000000000000000000" pitchFamily="2" charset="0"/>
              </a:rPr>
            </a:br>
            <a:br>
              <a:rPr lang="en-US" sz="2000" b="0" i="0" dirty="0">
                <a:solidFill>
                  <a:srgbClr val="3C3C3C"/>
                </a:solidFill>
                <a:effectLst/>
                <a:latin typeface="Roboto" panose="02000000000000000000" pitchFamily="2" charset="0"/>
              </a:rPr>
            </a:br>
            <a:endParaRPr lang="en-US" sz="2000" dirty="0">
              <a:solidFill>
                <a:srgbClr val="FFFFFF"/>
              </a:solidFill>
            </a:endParaRPr>
          </a:p>
        </p:txBody>
      </p:sp>
      <p:sp>
        <p:nvSpPr>
          <p:cNvPr id="22" name="Oval 21">
            <a:extLst>
              <a:ext uri="{FF2B5EF4-FFF2-40B4-BE49-F238E27FC236}">
                <a16:creationId xmlns:a16="http://schemas.microsoft.com/office/drawing/2014/main" id="{D33F926C-2613-475D-AEE4-CD7D87D3BA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439622" y="194269"/>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4">
            <a:extLst>
              <a:ext uri="{FF2B5EF4-FFF2-40B4-BE49-F238E27FC236}">
                <a16:creationId xmlns:a16="http://schemas.microsoft.com/office/drawing/2014/main" id="{E712468E-E0F8-74BE-8532-7D15F9378B64}"/>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8045267" y="1104405"/>
            <a:ext cx="3423799" cy="4286991"/>
          </a:xfrm>
          <a:prstGeom prst="rect">
            <a:avLst/>
          </a:prstGeom>
        </p:spPr>
      </p:pic>
    </p:spTree>
    <p:extLst>
      <p:ext uri="{BB962C8B-B14F-4D97-AF65-F5344CB8AC3E}">
        <p14:creationId xmlns:p14="http://schemas.microsoft.com/office/powerpoint/2010/main" val="1902679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ame 9">
            <a:extLst>
              <a:ext uri="{FF2B5EF4-FFF2-40B4-BE49-F238E27FC236}">
                <a16:creationId xmlns:a16="http://schemas.microsoft.com/office/drawing/2014/main" id="{DD7EAFE6-2BB9-41FB-9CF4-588CFC70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610334BF-0422-4A9A-BE46-AEB8C348BA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98F2823-0279-49D8-928D-754B22253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4"/>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2E45E95-311C-41C7-A882-6E43F08068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3"/>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B7299D5D-ECC5-41EB-B830-C3A35FB355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537516" y="0"/>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88C91735-5EFE-44D1-8CC6-FDF0D11B6F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3990" y="1194074"/>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BE73D9F-A438-DE47-4987-FA318D740491}"/>
              </a:ext>
            </a:extLst>
          </p:cNvPr>
          <p:cNvSpPr>
            <a:spLocks noGrp="1"/>
          </p:cNvSpPr>
          <p:nvPr>
            <p:ph type="title"/>
          </p:nvPr>
        </p:nvSpPr>
        <p:spPr>
          <a:xfrm>
            <a:off x="838200" y="273131"/>
            <a:ext cx="6750131" cy="7148947"/>
          </a:xfrm>
        </p:spPr>
        <p:txBody>
          <a:bodyPr vert="horz" lIns="91440" tIns="45720" rIns="91440" bIns="45720" rtlCol="0" anchor="b">
            <a:normAutofit fontScale="90000"/>
          </a:bodyPr>
          <a:lstStyle/>
          <a:p>
            <a:pPr>
              <a:lnSpc>
                <a:spcPct val="107000"/>
              </a:lnSpc>
              <a:spcAft>
                <a:spcPts val="800"/>
              </a:spcAft>
            </a:pPr>
            <a:r>
              <a:rPr lang="en-US" sz="3600" b="1" dirty="0">
                <a:solidFill>
                  <a:srgbClr val="800080"/>
                </a:solidFill>
                <a:latin typeface="Open Sans" panose="020B0606030504020204" pitchFamily="34" charset="0"/>
              </a:rPr>
              <a:t>Rick Lines</a:t>
            </a:r>
            <a:br>
              <a:rPr lang="en-US" sz="2000" b="1" dirty="0">
                <a:solidFill>
                  <a:srgbClr val="800080"/>
                </a:solidFill>
                <a:latin typeface="Open Sans" panose="020B0606030504020204" pitchFamily="34" charset="0"/>
              </a:rPr>
            </a:br>
            <a:br>
              <a:rPr lang="en-US" sz="2000" b="1" dirty="0">
                <a:solidFill>
                  <a:srgbClr val="800080"/>
                </a:solidFill>
                <a:latin typeface="Open Sans" panose="020B0606030504020204" pitchFamily="34" charset="0"/>
              </a:rPr>
            </a:br>
            <a:r>
              <a:rPr lang="en-US" sz="2200" dirty="0">
                <a:solidFill>
                  <a:srgbClr val="800080"/>
                </a:solidFill>
                <a:latin typeface="Open Sans" panose="020B0606030504020204" pitchFamily="34" charset="0"/>
              </a:rPr>
              <a:t>Associate Professor of Criminology and Human Rights, School of Law, Swansea University, UK</a:t>
            </a:r>
            <a:br>
              <a:rPr lang="en-US" sz="2000" b="0" i="0" dirty="0">
                <a:solidFill>
                  <a:srgbClr val="800080"/>
                </a:solidFill>
                <a:effectLst/>
                <a:latin typeface="Open Sans" panose="020B0606030504020204" pitchFamily="34" charset="0"/>
              </a:rPr>
            </a:br>
            <a:br>
              <a:rPr lang="en-US" sz="2000" b="0" i="0" dirty="0">
                <a:solidFill>
                  <a:srgbClr val="800080"/>
                </a:solidFill>
                <a:effectLst/>
                <a:latin typeface="Open Sans" panose="020B0606030504020204" pitchFamily="34" charset="0"/>
              </a:rPr>
            </a:br>
            <a:r>
              <a:rPr lang="en-US" sz="2100" dirty="0">
                <a:solidFill>
                  <a:schemeClr val="bg2">
                    <a:lumMod val="25000"/>
                  </a:schemeClr>
                </a:solidFill>
                <a:effectLst/>
                <a:latin typeface="Roboto" panose="02000000000000000000" pitchFamily="2" charset="0"/>
                <a:ea typeface="Roboto" panose="02000000000000000000" pitchFamily="2" charset="0"/>
                <a:cs typeface="Times New Roman" panose="02020603050405020304" pitchFamily="18" charset="0"/>
              </a:rPr>
              <a:t>Author of ‘Drug Control and Human Rights in International Law’ (2017);</a:t>
            </a:r>
            <a:br>
              <a:rPr lang="en-US" sz="2100" dirty="0">
                <a:solidFill>
                  <a:schemeClr val="bg2">
                    <a:lumMod val="25000"/>
                  </a:schemeClr>
                </a:solidFill>
                <a:effectLst/>
                <a:latin typeface="Roboto" panose="02000000000000000000" pitchFamily="2" charset="0"/>
                <a:ea typeface="Roboto" panose="02000000000000000000" pitchFamily="2" charset="0"/>
                <a:cs typeface="Times New Roman" panose="02020603050405020304" pitchFamily="18" charset="0"/>
              </a:rPr>
            </a:br>
            <a:r>
              <a:rPr lang="en-US" sz="2100" dirty="0">
                <a:solidFill>
                  <a:schemeClr val="bg2">
                    <a:lumMod val="25000"/>
                  </a:schemeClr>
                </a:solidFill>
                <a:effectLst/>
                <a:latin typeface="Roboto" panose="02000000000000000000" pitchFamily="2" charset="0"/>
                <a:ea typeface="Roboto" panose="02000000000000000000" pitchFamily="2" charset="0"/>
                <a:cs typeface="Times New Roman" panose="02020603050405020304" pitchFamily="18" charset="0"/>
              </a:rPr>
              <a:t>Co-founder and Chair of the International Centre on Human Rights and Drug Policy at the Human Rights Centre, University of Essex;</a:t>
            </a:r>
            <a:br>
              <a:rPr lang="en-US" sz="2100" dirty="0">
                <a:solidFill>
                  <a:schemeClr val="bg2">
                    <a:lumMod val="25000"/>
                  </a:schemeClr>
                </a:solidFill>
                <a:effectLst/>
                <a:latin typeface="Roboto" panose="02000000000000000000" pitchFamily="2" charset="0"/>
                <a:ea typeface="Roboto" panose="02000000000000000000" pitchFamily="2" charset="0"/>
                <a:cs typeface="Times New Roman" panose="02020603050405020304" pitchFamily="18" charset="0"/>
              </a:rPr>
            </a:br>
            <a:r>
              <a:rPr lang="en-US" sz="2100" dirty="0">
                <a:solidFill>
                  <a:schemeClr val="bg2">
                    <a:lumMod val="25000"/>
                  </a:schemeClr>
                </a:solidFill>
                <a:effectLst/>
                <a:latin typeface="Roboto" panose="02000000000000000000" pitchFamily="2" charset="0"/>
                <a:ea typeface="Roboto" panose="02000000000000000000" pitchFamily="2" charset="0"/>
                <a:cs typeface="Times New Roman" panose="02020603050405020304" pitchFamily="18" charset="0"/>
              </a:rPr>
              <a:t>Senior Research Associate, Global Drug Policy Observatory, Swansea University;</a:t>
            </a:r>
            <a:br>
              <a:rPr lang="en-US" sz="2100" dirty="0">
                <a:solidFill>
                  <a:schemeClr val="bg2">
                    <a:lumMod val="25000"/>
                  </a:schemeClr>
                </a:solidFill>
                <a:effectLst/>
                <a:latin typeface="Roboto" panose="02000000000000000000" pitchFamily="2" charset="0"/>
                <a:ea typeface="Roboto" panose="02000000000000000000" pitchFamily="2" charset="0"/>
                <a:cs typeface="Times New Roman" panose="02020603050405020304" pitchFamily="18" charset="0"/>
              </a:rPr>
            </a:br>
            <a:r>
              <a:rPr lang="en-US" sz="2100" dirty="0">
                <a:solidFill>
                  <a:schemeClr val="bg2">
                    <a:lumMod val="25000"/>
                  </a:schemeClr>
                </a:solidFill>
                <a:effectLst/>
                <a:latin typeface="Roboto" panose="02000000000000000000" pitchFamily="2" charset="0"/>
                <a:ea typeface="Roboto" panose="02000000000000000000" pitchFamily="2" charset="0"/>
                <a:cs typeface="Times New Roman" panose="02020603050405020304" pitchFamily="18" charset="0"/>
              </a:rPr>
              <a:t>Former Executive Director of Harm Reduction International;</a:t>
            </a:r>
            <a:br>
              <a:rPr lang="en-US" sz="2100" dirty="0">
                <a:solidFill>
                  <a:schemeClr val="bg2">
                    <a:lumMod val="25000"/>
                  </a:schemeClr>
                </a:solidFill>
                <a:effectLst/>
                <a:latin typeface="Roboto" panose="02000000000000000000" pitchFamily="2" charset="0"/>
                <a:ea typeface="Roboto" panose="02000000000000000000" pitchFamily="2" charset="0"/>
                <a:cs typeface="Times New Roman" panose="02020603050405020304" pitchFamily="18" charset="0"/>
              </a:rPr>
            </a:br>
            <a:r>
              <a:rPr lang="en-US" sz="2100" dirty="0">
                <a:solidFill>
                  <a:schemeClr val="bg2">
                    <a:lumMod val="25000"/>
                  </a:schemeClr>
                </a:solidFill>
                <a:effectLst/>
                <a:latin typeface="Roboto" panose="02000000000000000000" pitchFamily="2" charset="0"/>
                <a:ea typeface="Roboto" panose="02000000000000000000" pitchFamily="2" charset="0"/>
                <a:cs typeface="Times New Roman" panose="02020603050405020304" pitchFamily="18" charset="0"/>
              </a:rPr>
              <a:t>Past member of the Strategic Advisory Group to the United Nations on HIV and Drug Use, and the Technical Advisory Group to the Global Commission on HIV and the Law.</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900" b="0" i="0" dirty="0">
                <a:solidFill>
                  <a:srgbClr val="3C3C3C"/>
                </a:solidFill>
                <a:effectLst/>
                <a:latin typeface="Roboto" panose="02000000000000000000" pitchFamily="2"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2000" b="0" i="0" dirty="0">
                <a:solidFill>
                  <a:srgbClr val="3C3C3C"/>
                </a:solidFill>
                <a:effectLst/>
                <a:latin typeface="Roboto" panose="02000000000000000000" pitchFamily="2" charset="0"/>
              </a:rPr>
            </a:br>
            <a:br>
              <a:rPr lang="en-US" sz="2000" b="0" i="0" dirty="0">
                <a:solidFill>
                  <a:srgbClr val="3C3C3C"/>
                </a:solidFill>
                <a:effectLst/>
                <a:latin typeface="Roboto" panose="02000000000000000000" pitchFamily="2" charset="0"/>
              </a:rPr>
            </a:br>
            <a:endParaRPr lang="en-US" sz="2000" dirty="0">
              <a:solidFill>
                <a:srgbClr val="FFFFFF"/>
              </a:solidFill>
            </a:endParaRPr>
          </a:p>
        </p:txBody>
      </p:sp>
      <p:sp>
        <p:nvSpPr>
          <p:cNvPr id="22" name="Oval 21">
            <a:extLst>
              <a:ext uri="{FF2B5EF4-FFF2-40B4-BE49-F238E27FC236}">
                <a16:creationId xmlns:a16="http://schemas.microsoft.com/office/drawing/2014/main" id="{D33F926C-2613-475D-AEE4-CD7D87D3BA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439622" y="194269"/>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4">
            <a:extLst>
              <a:ext uri="{FF2B5EF4-FFF2-40B4-BE49-F238E27FC236}">
                <a16:creationId xmlns:a16="http://schemas.microsoft.com/office/drawing/2014/main" id="{E712468E-E0F8-74BE-8532-7D15F9378B64}"/>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8328169" y="1104405"/>
            <a:ext cx="2857994" cy="4286991"/>
          </a:xfrm>
          <a:prstGeom prst="rect">
            <a:avLst/>
          </a:prstGeom>
        </p:spPr>
      </p:pic>
    </p:spTree>
    <p:extLst>
      <p:ext uri="{BB962C8B-B14F-4D97-AF65-F5344CB8AC3E}">
        <p14:creationId xmlns:p14="http://schemas.microsoft.com/office/powerpoint/2010/main" val="2077550005"/>
      </p:ext>
    </p:extLst>
  </p:cSld>
  <p:clrMapOvr>
    <a:masterClrMapping/>
  </p:clrMapOvr>
</p:sld>
</file>

<file path=ppt/theme/theme1.xml><?xml version="1.0" encoding="utf-8"?>
<a:theme xmlns:a="http://schemas.openxmlformats.org/drawingml/2006/main" name="LuminousVTI">
  <a:themeElements>
    <a:clrScheme name="Custom 54">
      <a:dk1>
        <a:sysClr val="windowText" lastClr="000000"/>
      </a:dk1>
      <a:lt1>
        <a:sysClr val="window" lastClr="FFFFFF"/>
      </a:lt1>
      <a:dk2>
        <a:srgbClr val="201449"/>
      </a:dk2>
      <a:lt2>
        <a:srgbClr val="EEEEEE"/>
      </a:lt2>
      <a:accent1>
        <a:srgbClr val="F900A0"/>
      </a:accent1>
      <a:accent2>
        <a:srgbClr val="4D4EE6"/>
      </a:accent2>
      <a:accent3>
        <a:srgbClr val="454B78"/>
      </a:accent3>
      <a:accent4>
        <a:srgbClr val="A3A3C1"/>
      </a:accent4>
      <a:accent5>
        <a:srgbClr val="7162FE"/>
      </a:accent5>
      <a:accent6>
        <a:srgbClr val="1EBE9B"/>
      </a:accent6>
      <a:hlink>
        <a:srgbClr val="F900A0"/>
      </a:hlink>
      <a:folHlink>
        <a:srgbClr val="8477FE"/>
      </a:folHlink>
    </a:clrScheme>
    <a:fontScheme name="Custom 51">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minousVTI" id="{3EBF12FF-FD44-415B-AB75-5B4F7E5C3AC4}" vid="{521B7FAE-6A8D-4468-B79A-0706294A0D4A}"/>
    </a:ext>
  </a:extLst>
</a:theme>
</file>

<file path=docProps/app.xml><?xml version="1.0" encoding="utf-8"?>
<Properties xmlns="http://schemas.openxmlformats.org/officeDocument/2006/extended-properties" xmlns:vt="http://schemas.openxmlformats.org/officeDocument/2006/docPropsVTypes">
  <TotalTime>40</TotalTime>
  <Words>665</Words>
  <Application>Microsoft Office PowerPoint</Application>
  <PresentationFormat>Widescreen</PresentationFormat>
  <Paragraphs>7</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Avenir Next LT Pro</vt:lpstr>
      <vt:lpstr>Calibri</vt:lpstr>
      <vt:lpstr>Open Sans</vt:lpstr>
      <vt:lpstr>Roboto</vt:lpstr>
      <vt:lpstr>Sabon Next LT</vt:lpstr>
      <vt:lpstr>Wingdings</vt:lpstr>
      <vt:lpstr>LuminousVTI</vt:lpstr>
      <vt:lpstr>Candidates for Advisory Board 2022</vt:lpstr>
      <vt:lpstr>  Peter Muyshondt    Chief of police of the local police area Rupel, member of the Civil Society Task Force on Drugs (CSTF), representing the affected populations – families   Lost his brother to heroine, cocaine and legal medication. When his brother was alive, he firmly believed that prohibition protected youngsters and improved security in society. The sudden death of his brother made him question the effects of prohibition. Since a few years he is advocating for other drug policies that better protect young people and their families. He is advocating for Anyone’s Child, a worldwide campaign from Transform Drug Policy Foundation that gives families a voice. As a member of the CSTF he wants to contribute to the better representation of civil society in the international process of policy evaluation and adjustment. Peter is also entitled to speak in the name of Law Enforcement Action Partnership, another grassroot organization, representing many active and former police officers, lawyers, prison guards, judges and prosecutors, challenging prohibition. </vt:lpstr>
      <vt:lpstr>Pavel Bem   Member of the Global Commission on Drug Policy. Commissioner of the Governmental Drug Commission of the Czech Republic.   The former mayor of Prague and the former member of the Czech Parliament. One of the founders of the Czech drug policy based on decriminalization, harm reduction and respect to human rights. Founder of the system of low threshold drop-in centers in Czech Republic. Practicing psychiatrist, dealing with the problems of drug addicts. Long-term supported and advocate of harm reduction services.  </vt:lpstr>
      <vt:lpstr>Julia Buxton  British Academy Global Professor, department of Criminology, University of Manchester, UK  Published expert on the drug trade, with a particular interest in the impact of counter-narcotics enforcement on women, development, public health, and human rights Senior Research Fellow at the Global Drug Policy Observatory, University of Swansea Previously Professor and Acting Dean, School of Public Policy, Central European University, Budapest; Senior Research Fellow, Department of Peace Studies, University of Bradford and Senior Lecturer, University of Kingston UK   </vt:lpstr>
      <vt:lpstr>John- Peter Kools   Senior adviser on Drug Policy, Trimbos Institute of Mental Health and Addiction, the Netherlands    In Harm Reduction – since 1983. Since 1996 has been working in EECA projects. Researcher, scientist, transition and developing economies specialist.    </vt:lpstr>
      <vt:lpstr>Damon Garrett, Jur. Dr.   The Co-Director of the International Centre on Human Rights and Drug Policy, Sweden   Damon is the co-Director of the International Centre on Human Rights and Drug Policy, which he co-founded in 2009. He is a Lecturer at the School of Public Health and Community Medicine, Sahlgrenska Academy, University of Gothenburg. From 2007-2014 he worked at Harm Reduction International, including as Deputy Director.     </vt:lpstr>
      <vt:lpstr>Rick Lines  Associate Professor of Criminology and Human Rights, School of Law, Swansea University, UK  Author of ‘Drug Control and Human Rights in International Law’ (2017); Co-founder and Chair of the International Centre on Human Rights and Drug Policy at the Human Rights Centre, University of Essex; Senior Research Associate, Global Drug Policy Observatory, Swansea University; Former Executive Director of Harm Reduction International; Past member of the Strategic Advisory Group to the United Nations on HIV and Drug Use, and the Technical Advisory Group to the Global Commission on HIV and the Law.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Candidates for Advisory Board 2022</dc:title>
  <dc:creator>Agne Mikulevic</dc:creator>
  <cp:lastModifiedBy>Agne Mikulevic</cp:lastModifiedBy>
  <cp:revision>1</cp:revision>
  <dcterms:created xsi:type="dcterms:W3CDTF">2022-05-06T12:32:26Z</dcterms:created>
  <dcterms:modified xsi:type="dcterms:W3CDTF">2022-05-06T13:13:02Z</dcterms:modified>
</cp:coreProperties>
</file>