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handoutMasterIdLst>
    <p:handoutMasterId r:id="rId16"/>
  </p:handoutMasterIdLst>
  <p:sldIdLst>
    <p:sldId id="256" r:id="rId2"/>
    <p:sldId id="257" r:id="rId3"/>
    <p:sldId id="312" r:id="rId4"/>
    <p:sldId id="270" r:id="rId5"/>
    <p:sldId id="313" r:id="rId6"/>
    <p:sldId id="314" r:id="rId7"/>
    <p:sldId id="315" r:id="rId8"/>
    <p:sldId id="316" r:id="rId9"/>
    <p:sldId id="317" r:id="rId10"/>
    <p:sldId id="272" r:id="rId11"/>
    <p:sldId id="273" r:id="rId12"/>
    <p:sldId id="278" r:id="rId13"/>
    <p:sldId id="263" r:id="rId14"/>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E3C"/>
    <a:srgbClr val="2B8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907" autoAdjust="0"/>
  </p:normalViewPr>
  <p:slideViewPr>
    <p:cSldViewPr snapToGrid="0">
      <p:cViewPr varScale="1">
        <p:scale>
          <a:sx n="101" d="100"/>
          <a:sy n="101" d="100"/>
        </p:scale>
        <p:origin x="1896" y="108"/>
      </p:cViewPr>
      <p:guideLst>
        <p:guide orient="horz" pos="2160"/>
        <p:guide pos="2880"/>
      </p:guideLst>
    </p:cSldViewPr>
  </p:slideViewPr>
  <p:notesTextViewPr>
    <p:cViewPr>
      <p:scale>
        <a:sx n="1" d="1"/>
        <a:sy n="1" d="1"/>
      </p:scale>
      <p:origin x="0" y="-6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AC2F6987-E3F2-48F6-935A-5AC0BB52C353}" type="datetimeFigureOut">
              <a:rPr lang="en-US" smtClean="0"/>
              <a:t>3/7/2022</a:t>
            </a:fld>
            <a:endParaRPr lang="en-US"/>
          </a:p>
        </p:txBody>
      </p:sp>
      <p:sp>
        <p:nvSpPr>
          <p:cNvPr id="4" name="Zástupný symbol pro zápatí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FEC5331A-D4BD-48F7-B048-34EA0D600283}" type="slidenum">
              <a:rPr lang="en-US" smtClean="0"/>
              <a:t>‹#›</a:t>
            </a:fld>
            <a:endParaRPr lang="en-US"/>
          </a:p>
        </p:txBody>
      </p:sp>
    </p:spTree>
    <p:extLst>
      <p:ext uri="{BB962C8B-B14F-4D97-AF65-F5344CB8AC3E}">
        <p14:creationId xmlns:p14="http://schemas.microsoft.com/office/powerpoint/2010/main" val="13188995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0D836A36-88C2-416C-8FAB-A90DCCFC12BA}" type="datetimeFigureOut">
              <a:rPr lang="cs-CZ" smtClean="0"/>
              <a:t>07.03.2022</a:t>
            </a:fld>
            <a:endParaRPr lang="cs-CZ"/>
          </a:p>
        </p:txBody>
      </p:sp>
      <p:sp>
        <p:nvSpPr>
          <p:cNvPr id="4" name="Zástupný symbol pro obrázek snímku 3"/>
          <p:cNvSpPr>
            <a:spLocks noGrp="1" noRot="1" noChangeAspect="1"/>
          </p:cNvSpPr>
          <p:nvPr>
            <p:ph type="sldImg" idx="2"/>
          </p:nvPr>
        </p:nvSpPr>
        <p:spPr>
          <a:xfrm>
            <a:off x="1168400" y="1243013"/>
            <a:ext cx="4460875" cy="33464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A99F20D1-31D0-441D-A973-6FB6996CC2D1}" type="slidenum">
              <a:rPr lang="cs-CZ" smtClean="0"/>
              <a:t>‹#›</a:t>
            </a:fld>
            <a:endParaRPr lang="cs-CZ"/>
          </a:p>
        </p:txBody>
      </p:sp>
    </p:spTree>
    <p:extLst>
      <p:ext uri="{BB962C8B-B14F-4D97-AF65-F5344CB8AC3E}">
        <p14:creationId xmlns:p14="http://schemas.microsoft.com/office/powerpoint/2010/main" val="1220798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A99F20D1-31D0-441D-A973-6FB6996CC2D1}" type="slidenum">
              <a:rPr lang="cs-CZ" smtClean="0"/>
              <a:t>2</a:t>
            </a:fld>
            <a:endParaRPr lang="cs-CZ"/>
          </a:p>
        </p:txBody>
      </p:sp>
    </p:spTree>
    <p:extLst>
      <p:ext uri="{BB962C8B-B14F-4D97-AF65-F5344CB8AC3E}">
        <p14:creationId xmlns:p14="http://schemas.microsoft.com/office/powerpoint/2010/main" val="1966478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dirty="0" smtClean="0">
                <a:solidFill>
                  <a:srgbClr val="00B0F0"/>
                </a:solidFill>
              </a:rPr>
              <a:t>Prime Minister </a:t>
            </a:r>
            <a:r>
              <a:rPr lang="en-US" sz="2000" dirty="0" smtClean="0">
                <a:solidFill>
                  <a:schemeClr val="tx1"/>
                </a:solidFill>
              </a:rPr>
              <a:t>(Chairman of the GCDPC),</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dirty="0" smtClean="0">
                <a:solidFill>
                  <a:srgbClr val="00B0F0"/>
                </a:solidFill>
              </a:rPr>
              <a:t>National Drug Coordinator </a:t>
            </a:r>
            <a:r>
              <a:rPr lang="en-US" sz="2000" dirty="0" smtClean="0">
                <a:solidFill>
                  <a:schemeClr val="tx1"/>
                </a:solidFill>
              </a:rPr>
              <a:t>(Vice-Chairman of the GCDPC),</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sz="2000" dirty="0" smtClean="0">
                <a:solidFill>
                  <a:srgbClr val="00B0F0"/>
                </a:solidFill>
              </a:rPr>
              <a:t>M</a:t>
            </a:r>
            <a:r>
              <a:rPr lang="en-US" sz="2000" dirty="0" err="1" smtClean="0">
                <a:solidFill>
                  <a:srgbClr val="00B0F0"/>
                </a:solidFill>
              </a:rPr>
              <a:t>inisters</a:t>
            </a:r>
            <a:r>
              <a:rPr lang="en-US" sz="2000" dirty="0" smtClean="0">
                <a:solidFill>
                  <a:srgbClr val="00B0F0"/>
                </a:solidFill>
              </a:rPr>
              <a:t> – </a:t>
            </a:r>
            <a:r>
              <a:rPr lang="en-US" sz="2000" dirty="0" smtClean="0">
                <a:solidFill>
                  <a:schemeClr val="tx1"/>
                </a:solidFill>
              </a:rPr>
              <a:t> Minister of Health, minister of the Interior, minister of Education, Youth, and Sports, minister of </a:t>
            </a:r>
            <a:r>
              <a:rPr lang="en-US" sz="2000" dirty="0" err="1" smtClean="0">
                <a:solidFill>
                  <a:schemeClr val="tx1"/>
                </a:solidFill>
              </a:rPr>
              <a:t>Labour</a:t>
            </a:r>
            <a:r>
              <a:rPr lang="en-US" sz="2000" dirty="0" smtClean="0">
                <a:solidFill>
                  <a:schemeClr val="tx1"/>
                </a:solidFill>
              </a:rPr>
              <a:t> and Social Affairs, minister of Justice, minister of </a:t>
            </a:r>
            <a:r>
              <a:rPr lang="en-US" sz="2000" dirty="0" err="1" smtClean="0">
                <a:solidFill>
                  <a:schemeClr val="tx1"/>
                </a:solidFill>
              </a:rPr>
              <a:t>Defence</a:t>
            </a:r>
            <a:r>
              <a:rPr lang="en-US" sz="2000" dirty="0" smtClean="0">
                <a:solidFill>
                  <a:schemeClr val="tx1"/>
                </a:solidFill>
              </a:rPr>
              <a:t>, minister of Finance, minister of Agriculture, minister of Industry and Trade, minister for Human Rights and Minorities (if appointed by the government), Minister of Foreign Affairs</a:t>
            </a:r>
            <a:r>
              <a:rPr lang="cs-CZ" sz="2000" dirty="0" smtClean="0">
                <a:solidFill>
                  <a:schemeClr val="tx1"/>
                </a:solidFill>
              </a:rPr>
              <a:t> </a:t>
            </a:r>
            <a:r>
              <a:rPr lang="cs-CZ" sz="2000" dirty="0" err="1" smtClean="0">
                <a:solidFill>
                  <a:schemeClr val="tx1"/>
                </a:solidFill>
              </a:rPr>
              <a:t>etc</a:t>
            </a:r>
            <a:r>
              <a:rPr lang="cs-CZ" sz="2000" dirty="0" smtClean="0">
                <a:solidFill>
                  <a:schemeClr val="tx1"/>
                </a:solidFill>
              </a:rPr>
              <a:t>.</a:t>
            </a:r>
            <a:endParaRPr lang="en-US" sz="2000" dirty="0" smtClean="0">
              <a:solidFill>
                <a:schemeClr val="tx1"/>
              </a:solidFill>
            </a:endParaRP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dirty="0" smtClean="0">
                <a:solidFill>
                  <a:schemeClr val="tx1"/>
                </a:solidFill>
              </a:rPr>
              <a:t>Association of Czech Regions, Association of professional NGOs working in the prevention and treatment of addictions, Society for Addictive Diseases of the J. E. </a:t>
            </a:r>
            <a:r>
              <a:rPr lang="en-US" sz="2000" dirty="0" err="1" smtClean="0">
                <a:solidFill>
                  <a:schemeClr val="tx1"/>
                </a:solidFill>
              </a:rPr>
              <a:t>Purkyne</a:t>
            </a:r>
            <a:r>
              <a:rPr lang="en-US" sz="2000" dirty="0" smtClean="0">
                <a:solidFill>
                  <a:schemeClr val="tx1"/>
                </a:solidFill>
              </a:rPr>
              <a:t> Czech Medical Association, Czech Association of </a:t>
            </a:r>
            <a:r>
              <a:rPr lang="en-US" sz="2000" dirty="0" err="1" smtClean="0">
                <a:solidFill>
                  <a:schemeClr val="tx1"/>
                </a:solidFill>
              </a:rPr>
              <a:t>addictologists</a:t>
            </a:r>
            <a:r>
              <a:rPr lang="en-US" sz="2000" dirty="0" smtClean="0">
                <a:solidFill>
                  <a:schemeClr val="tx1"/>
                </a:solidFill>
              </a:rPr>
              <a:t>, Association of Providers of Social Services, </a:t>
            </a:r>
            <a:r>
              <a:rPr lang="cs-CZ" sz="2000" dirty="0" err="1" smtClean="0">
                <a:solidFill>
                  <a:schemeClr val="tx1"/>
                </a:solidFill>
              </a:rPr>
              <a:t>Patient</a:t>
            </a:r>
            <a:r>
              <a:rPr lang="cs-CZ" sz="2000" baseline="0" dirty="0" smtClean="0">
                <a:solidFill>
                  <a:schemeClr val="tx1"/>
                </a:solidFill>
              </a:rPr>
              <a:t> </a:t>
            </a:r>
            <a:r>
              <a:rPr lang="cs-CZ" sz="2000" baseline="0" dirty="0" err="1" smtClean="0">
                <a:solidFill>
                  <a:schemeClr val="tx1"/>
                </a:solidFill>
              </a:rPr>
              <a:t>Associaton</a:t>
            </a:r>
            <a:r>
              <a:rPr lang="cs-CZ" sz="2000" baseline="0" dirty="0" smtClean="0">
                <a:solidFill>
                  <a:schemeClr val="tx1"/>
                </a:solidFill>
              </a:rPr>
              <a:t> </a:t>
            </a:r>
            <a:r>
              <a:rPr lang="cs-CZ" sz="2000" baseline="0" dirty="0" err="1" smtClean="0">
                <a:solidFill>
                  <a:schemeClr val="tx1"/>
                </a:solidFill>
              </a:rPr>
              <a:t>Recovery</a:t>
            </a:r>
            <a:r>
              <a:rPr lang="cs-CZ" sz="2000" baseline="0" dirty="0" smtClean="0">
                <a:solidFill>
                  <a:schemeClr val="tx1"/>
                </a:solidFill>
              </a:rPr>
              <a:t>, </a:t>
            </a:r>
            <a:r>
              <a:rPr lang="en-US" sz="2000" dirty="0" smtClean="0">
                <a:solidFill>
                  <a:schemeClr val="tx1"/>
                </a:solidFill>
              </a:rPr>
              <a:t>expert on drug issues nominated by the chairman of the GCDPC.</a:t>
            </a:r>
          </a:p>
          <a:p>
            <a:endParaRPr lang="en-US" dirty="0"/>
          </a:p>
        </p:txBody>
      </p:sp>
      <p:sp>
        <p:nvSpPr>
          <p:cNvPr id="4" name="Zástupný symbol pro číslo snímku 3"/>
          <p:cNvSpPr>
            <a:spLocks noGrp="1"/>
          </p:cNvSpPr>
          <p:nvPr>
            <p:ph type="sldNum" sz="quarter" idx="10"/>
          </p:nvPr>
        </p:nvSpPr>
        <p:spPr/>
        <p:txBody>
          <a:bodyPr/>
          <a:lstStyle/>
          <a:p>
            <a:fld id="{A82C53B5-FF6D-48F0-80F9-3519FF6C9385}" type="slidenum">
              <a:rPr lang="en-US" smtClean="0"/>
              <a:t>4</a:t>
            </a:fld>
            <a:endParaRPr lang="en-US"/>
          </a:p>
        </p:txBody>
      </p:sp>
    </p:spTree>
    <p:extLst>
      <p:ext uri="{BB962C8B-B14F-4D97-AF65-F5344CB8AC3E}">
        <p14:creationId xmlns:p14="http://schemas.microsoft.com/office/powerpoint/2010/main" val="289109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baseline="0" dirty="0" err="1" smtClean="0">
                <a:solidFill>
                  <a:schemeClr val="tx1"/>
                </a:solidFill>
                <a:latin typeface="+mn-lt"/>
                <a:ea typeface="+mn-ea"/>
                <a:cs typeface="+mn-cs"/>
              </a:rPr>
              <a:t>National</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Strategy</a:t>
            </a:r>
            <a:r>
              <a:rPr lang="cs-CZ" sz="1200" b="0" i="0" u="none" strike="noStrike" kern="1200" baseline="0" dirty="0" smtClean="0">
                <a:solidFill>
                  <a:schemeClr val="tx1"/>
                </a:solidFill>
                <a:latin typeface="+mn-lt"/>
                <a:ea typeface="+mn-ea"/>
                <a:cs typeface="+mn-cs"/>
              </a:rPr>
              <a:t> – „</a:t>
            </a:r>
            <a:r>
              <a:rPr lang="en-US" sz="1200" b="0" i="0" u="none" strike="noStrike" kern="1200" baseline="0" dirty="0" smtClean="0">
                <a:solidFill>
                  <a:schemeClr val="tx1"/>
                </a:solidFill>
                <a:latin typeface="+mn-lt"/>
                <a:ea typeface="+mn-ea"/>
                <a:cs typeface="+mn-cs"/>
              </a:rPr>
              <a:t>their representatives are particularly involved in the planning</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and implementing of addiction policy measures and activities, in the evaluation of such</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measures and activities, and in the improvement of the quality and effectiveness of the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services they provide using financial support from public funds.</a:t>
            </a:r>
            <a:r>
              <a:rPr lang="cs-CZ" sz="1200" b="0" i="0" u="none" strike="noStrike" kern="1200" baseline="0" dirty="0" smtClean="0">
                <a:solidFill>
                  <a:schemeClr val="tx1"/>
                </a:solidFill>
                <a:latin typeface="+mn-lt"/>
                <a:ea typeface="+mn-ea"/>
                <a:cs typeface="+mn-cs"/>
              </a:rPr>
              <a:t>“</a:t>
            </a:r>
            <a:endParaRPr lang="en-US" dirty="0" smtClean="0"/>
          </a:p>
          <a:p>
            <a:endParaRPr lang="en-US" dirty="0"/>
          </a:p>
        </p:txBody>
      </p:sp>
      <p:sp>
        <p:nvSpPr>
          <p:cNvPr id="4" name="Zástupný symbol pro číslo snímku 3"/>
          <p:cNvSpPr>
            <a:spLocks noGrp="1"/>
          </p:cNvSpPr>
          <p:nvPr>
            <p:ph type="sldNum" sz="quarter" idx="10"/>
          </p:nvPr>
        </p:nvSpPr>
        <p:spPr/>
        <p:txBody>
          <a:bodyPr/>
          <a:lstStyle/>
          <a:p>
            <a:fld id="{A82C53B5-FF6D-48F0-80F9-3519FF6C9385}" type="slidenum">
              <a:rPr lang="en-US" smtClean="0"/>
              <a:t>5</a:t>
            </a:fld>
            <a:endParaRPr lang="en-US"/>
          </a:p>
        </p:txBody>
      </p:sp>
    </p:spTree>
    <p:extLst>
      <p:ext uri="{BB962C8B-B14F-4D97-AF65-F5344CB8AC3E}">
        <p14:creationId xmlns:p14="http://schemas.microsoft.com/office/powerpoint/2010/main" val="3720046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key professional associations and societies involved in the addiction-related policy</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include</a:t>
            </a:r>
            <a:r>
              <a:rPr lang="cs-CZ" sz="1200" b="0" i="0" u="none" strike="noStrike" kern="1200" baseline="0" dirty="0" smtClean="0">
                <a:solidFill>
                  <a:schemeClr val="tx1"/>
                </a:solidFill>
                <a:latin typeface="+mn-lt"/>
                <a:ea typeface="+mn-ea"/>
                <a:cs typeface="+mn-cs"/>
              </a:rPr>
              <a:t> ………</a:t>
            </a:r>
          </a:p>
          <a:p>
            <a:endParaRPr lang="cs-CZ"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the Czech Republic there </a:t>
            </a:r>
            <a:r>
              <a:rPr lang="cs-CZ" sz="1200" b="0" i="0" u="none" strike="noStrike" kern="1200" baseline="0" dirty="0" smtClean="0">
                <a:solidFill>
                  <a:schemeClr val="tx1"/>
                </a:solidFill>
                <a:latin typeface="+mn-lt"/>
                <a:ea typeface="+mn-ea"/>
                <a:cs typeface="+mn-cs"/>
              </a:rPr>
              <a:t>are </a:t>
            </a:r>
            <a:r>
              <a:rPr lang="en-US" sz="1200" b="0" i="0" u="none" strike="noStrike" kern="1200" baseline="0" dirty="0" smtClean="0">
                <a:solidFill>
                  <a:schemeClr val="tx1"/>
                </a:solidFill>
                <a:latin typeface="+mn-lt"/>
                <a:ea typeface="+mn-ea"/>
                <a:cs typeface="+mn-cs"/>
              </a:rPr>
              <a:t>self-help or patient </a:t>
            </a:r>
            <a:r>
              <a:rPr lang="en-US" sz="1200" b="0" i="0" u="none" strike="noStrike" kern="1200" baseline="0" dirty="0" err="1" smtClean="0">
                <a:solidFill>
                  <a:schemeClr val="tx1"/>
                </a:solidFill>
                <a:latin typeface="+mn-lt"/>
                <a:ea typeface="+mn-ea"/>
                <a:cs typeface="+mn-cs"/>
              </a:rPr>
              <a:t>organisations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actively involved in the development and implementation of the policy concerned with</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addictions and their effects on individuals and communities</a:t>
            </a:r>
            <a:r>
              <a:rPr lang="cs-CZ" sz="1200" b="0" i="0" u="none" strike="noStrike" kern="1200" baseline="0" dirty="0" smtClean="0">
                <a:solidFill>
                  <a:schemeClr val="tx1"/>
                </a:solidFill>
                <a:latin typeface="+mn-lt"/>
                <a:ea typeface="+mn-ea"/>
                <a:cs typeface="+mn-cs"/>
              </a:rPr>
              <a:t>, but not on a </a:t>
            </a:r>
            <a:r>
              <a:rPr lang="cs-CZ" sz="1200" b="0" i="0" u="none" strike="noStrike" kern="1200" baseline="0" dirty="0" err="1" smtClean="0">
                <a:solidFill>
                  <a:schemeClr val="tx1"/>
                </a:solidFill>
                <a:latin typeface="+mn-lt"/>
                <a:ea typeface="+mn-ea"/>
                <a:cs typeface="+mn-cs"/>
              </a:rPr>
              <a:t>large</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scale</a:t>
            </a:r>
            <a:r>
              <a:rPr lang="en-US" sz="1200" b="0" i="0" u="none" strike="noStrike" kern="1200" baseline="0" dirty="0" smtClean="0">
                <a:solidFill>
                  <a:schemeClr val="tx1"/>
                </a:solidFill>
                <a:latin typeface="+mn-lt"/>
                <a:ea typeface="+mn-ea"/>
                <a:cs typeface="+mn-cs"/>
              </a:rPr>
              <a:t>.</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The existing self-help groups, such as Recovery, </a:t>
            </a:r>
            <a:r>
              <a:rPr lang="cs-CZ" sz="1200" b="0" i="0" u="none" strike="noStrike" kern="1200" baseline="0" dirty="0" smtClean="0">
                <a:solidFill>
                  <a:schemeClr val="tx1"/>
                </a:solidFill>
                <a:latin typeface="+mn-lt"/>
                <a:ea typeface="+mn-ea"/>
                <a:cs typeface="+mn-cs"/>
              </a:rPr>
              <a:t>has </a:t>
            </a:r>
            <a:r>
              <a:rPr lang="en-US" sz="1200" b="0" i="0" u="none" strike="noStrike" kern="1200" baseline="0" dirty="0" smtClean="0">
                <a:solidFill>
                  <a:schemeClr val="tx1"/>
                </a:solidFill>
                <a:latin typeface="+mn-lt"/>
                <a:ea typeface="+mn-ea"/>
                <a:cs typeface="+mn-cs"/>
              </a:rPr>
              <a:t>actively involved in the shaping of the policy to this point</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they</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have</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been</a:t>
            </a:r>
            <a:r>
              <a:rPr lang="cs-CZ" sz="1200" b="0" i="0" u="none" strike="noStrike" kern="1200" baseline="0" dirty="0" smtClean="0">
                <a:solidFill>
                  <a:schemeClr val="tx1"/>
                </a:solidFill>
                <a:latin typeface="+mn-lt"/>
                <a:ea typeface="+mn-ea"/>
                <a:cs typeface="+mn-cs"/>
              </a:rPr>
              <a:t> a part </a:t>
            </a:r>
            <a:r>
              <a:rPr lang="cs-CZ" sz="1200" b="0" i="0" u="none" strike="noStrike" kern="1200" baseline="0" dirty="0" err="1" smtClean="0">
                <a:solidFill>
                  <a:schemeClr val="tx1"/>
                </a:solidFill>
                <a:latin typeface="+mn-lt"/>
                <a:ea typeface="+mn-ea"/>
                <a:cs typeface="+mn-cs"/>
              </a:rPr>
              <a:t>of</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the</a:t>
            </a:r>
            <a:r>
              <a:rPr lang="cs-CZ" sz="1200" b="0" i="0" u="none" strike="noStrike" kern="1200" baseline="0" dirty="0" smtClean="0">
                <a:solidFill>
                  <a:schemeClr val="tx1"/>
                </a:solidFill>
                <a:latin typeface="+mn-lt"/>
                <a:ea typeface="+mn-ea"/>
                <a:cs typeface="+mn-cs"/>
              </a:rPr>
              <a:t> GCDPC </a:t>
            </a:r>
            <a:r>
              <a:rPr lang="cs-CZ" sz="1200" b="0" i="0" u="none" strike="noStrike" kern="1200" baseline="0" dirty="0" err="1" smtClean="0">
                <a:solidFill>
                  <a:schemeClr val="tx1"/>
                </a:solidFill>
                <a:latin typeface="+mn-lt"/>
                <a:ea typeface="+mn-ea"/>
                <a:cs typeface="+mn-cs"/>
              </a:rPr>
              <a:t>since</a:t>
            </a:r>
            <a:r>
              <a:rPr lang="cs-CZ" sz="1200" b="0" i="0" u="none" strike="noStrike" kern="1200" baseline="0" dirty="0" smtClean="0">
                <a:solidFill>
                  <a:schemeClr val="tx1"/>
                </a:solidFill>
                <a:latin typeface="+mn-lt"/>
                <a:ea typeface="+mn-ea"/>
                <a:cs typeface="+mn-cs"/>
              </a:rPr>
              <a:t> 2019.</a:t>
            </a:r>
            <a:r>
              <a:rPr lang="en-US" sz="1200" b="0" i="0" u="none" strike="noStrike" kern="1200" baseline="0" dirty="0" smtClean="0">
                <a:solidFill>
                  <a:schemeClr val="tx1"/>
                </a:solidFill>
                <a:latin typeface="+mn-lt"/>
                <a:ea typeface="+mn-ea"/>
                <a:cs typeface="+mn-cs"/>
              </a:rPr>
              <a:t> The Strategy will seek</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to encourage their participation in the development of the Czech addiction policy.</a:t>
            </a:r>
            <a:endParaRPr lang="en-US" dirty="0"/>
          </a:p>
        </p:txBody>
      </p:sp>
      <p:sp>
        <p:nvSpPr>
          <p:cNvPr id="4" name="Zástupný symbol pro číslo snímku 3"/>
          <p:cNvSpPr>
            <a:spLocks noGrp="1"/>
          </p:cNvSpPr>
          <p:nvPr>
            <p:ph type="sldNum" sz="quarter" idx="10"/>
          </p:nvPr>
        </p:nvSpPr>
        <p:spPr/>
        <p:txBody>
          <a:bodyPr/>
          <a:lstStyle/>
          <a:p>
            <a:fld id="{A82C53B5-FF6D-48F0-80F9-3519FF6C9385}" type="slidenum">
              <a:rPr lang="en-US" smtClean="0"/>
              <a:t>7</a:t>
            </a:fld>
            <a:endParaRPr lang="en-US"/>
          </a:p>
        </p:txBody>
      </p:sp>
    </p:spTree>
    <p:extLst>
      <p:ext uri="{BB962C8B-B14F-4D97-AF65-F5344CB8AC3E}">
        <p14:creationId xmlns:p14="http://schemas.microsoft.com/office/powerpoint/2010/main" val="2303163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baseline="0" dirty="0" err="1" smtClean="0">
                <a:solidFill>
                  <a:schemeClr val="tx1"/>
                </a:solidFill>
                <a:latin typeface="+mn-lt"/>
                <a:ea typeface="+mn-ea"/>
                <a:cs typeface="+mn-cs"/>
              </a:rPr>
              <a:t>National</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Strategy</a:t>
            </a:r>
            <a:r>
              <a:rPr lang="cs-CZ" sz="1200" b="0" i="0" u="none" strike="noStrike" kern="1200" baseline="0" dirty="0" smtClean="0">
                <a:solidFill>
                  <a:schemeClr val="tx1"/>
                </a:solidFill>
                <a:latin typeface="+mn-lt"/>
                <a:ea typeface="+mn-ea"/>
                <a:cs typeface="+mn-cs"/>
              </a:rPr>
              <a:t> – „</a:t>
            </a:r>
            <a:r>
              <a:rPr lang="en-US" sz="1200" b="0" i="0" u="none" strike="noStrike" kern="1200" baseline="0" dirty="0" smtClean="0">
                <a:solidFill>
                  <a:schemeClr val="tx1"/>
                </a:solidFill>
                <a:latin typeface="+mn-lt"/>
                <a:ea typeface="+mn-ea"/>
                <a:cs typeface="+mn-cs"/>
              </a:rPr>
              <a:t>The national addiction policy is pursued in liaison with the representatives of the public</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administration agencies at all levels and in association with the members of professional</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associations and the representatives of civil society.</a:t>
            </a:r>
            <a:r>
              <a:rPr lang="cs-CZ" sz="1200" b="0" i="0" u="none" strike="noStrike" kern="1200" baseline="0" dirty="0" smtClean="0">
                <a:solidFill>
                  <a:schemeClr val="tx1"/>
                </a:solidFill>
                <a:latin typeface="+mn-lt"/>
                <a:ea typeface="+mn-ea"/>
                <a:cs typeface="+mn-cs"/>
              </a:rPr>
              <a:t>“</a:t>
            </a:r>
            <a:endParaRPr lang="cs-CZ" sz="4000" dirty="0" smtClean="0">
              <a:solidFill>
                <a:srgbClr val="00B0F0"/>
              </a:solidFill>
            </a:endParaRP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1900" dirty="0" smtClean="0">
                <a:solidFill>
                  <a:srgbClr val="00B0F0"/>
                </a:solidFill>
              </a:rPr>
              <a:t>Committee </a:t>
            </a:r>
            <a:r>
              <a:rPr lang="en-GB" sz="1900" dirty="0" smtClean="0">
                <a:solidFill>
                  <a:srgbClr val="00B0F0"/>
                </a:solidFill>
              </a:rPr>
              <a:t>of Departmental and Institutional Representatives</a:t>
            </a:r>
            <a:r>
              <a:rPr lang="en-GB" sz="1900" dirty="0" smtClean="0">
                <a:solidFill>
                  <a:schemeClr val="tx1"/>
                </a:solidFill>
              </a:rPr>
              <a:t> – a committee where the members of staff responsible within their ministries for the implementation of measures and activities related to drug policy meet on a regular basis to discuss issues concerning procedures and cooperation in public administration, particularly at the central level.</a:t>
            </a:r>
            <a:endParaRPr lang="cs-CZ" sz="1900" dirty="0" smtClean="0">
              <a:solidFill>
                <a:schemeClr val="tx1"/>
              </a:solidFill>
            </a:endParaRP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1900" dirty="0" smtClean="0">
                <a:solidFill>
                  <a:srgbClr val="00B0F0"/>
                </a:solidFill>
              </a:rPr>
              <a:t>Funding Committee </a:t>
            </a:r>
            <a:r>
              <a:rPr lang="en-GB" sz="1900" dirty="0" smtClean="0">
                <a:solidFill>
                  <a:schemeClr val="tx1"/>
                </a:solidFill>
              </a:rPr>
              <a:t>– discusses funding/project applications for drug policy programmes and submits proposals to the GCDPC for approval. A subsidy for services subject to certification is conditional upon the provision of a valid quality certificate</a:t>
            </a:r>
            <a:endParaRPr lang="cs-CZ" sz="1900" dirty="0" smtClean="0">
              <a:solidFill>
                <a:schemeClr val="tx1"/>
              </a:solidFill>
            </a:endParaRP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1900" dirty="0" smtClean="0">
                <a:solidFill>
                  <a:srgbClr val="00B0F0"/>
                </a:solidFill>
              </a:rPr>
              <a:t>Certification Committee </a:t>
            </a:r>
            <a:r>
              <a:rPr lang="en-GB" sz="1900" dirty="0" smtClean="0">
                <a:solidFill>
                  <a:schemeClr val="tx1"/>
                </a:solidFill>
              </a:rPr>
              <a:t>– makes proposals to the GCDPC for granting, not granting, or removing professional certifications which guarantee the quality of a service. </a:t>
            </a:r>
            <a:br>
              <a:rPr lang="en-GB" sz="1900" dirty="0" smtClean="0">
                <a:solidFill>
                  <a:schemeClr val="tx1"/>
                </a:solidFill>
              </a:rPr>
            </a:br>
            <a:r>
              <a:rPr lang="en-GB" sz="1900" dirty="0" smtClean="0">
                <a:solidFill>
                  <a:schemeClr val="tx1"/>
                </a:solidFill>
              </a:rPr>
              <a:t>Committee of Regional Representatives – established to facilitate better coordination between the state and local government. </a:t>
            </a:r>
            <a:endParaRPr lang="cs-CZ" sz="1900" dirty="0" smtClean="0">
              <a:solidFill>
                <a:schemeClr val="tx1"/>
              </a:solidFill>
            </a:endParaRP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1900" dirty="0" smtClean="0">
                <a:solidFill>
                  <a:srgbClr val="00B0F0"/>
                </a:solidFill>
              </a:rPr>
              <a:t>Advisory Committee for Addiction-Related Data Collection </a:t>
            </a:r>
            <a:r>
              <a:rPr lang="en-GB" sz="1900" dirty="0" smtClean="0">
                <a:solidFill>
                  <a:schemeClr val="tx1"/>
                </a:solidFill>
              </a:rPr>
              <a:t>– oversees the National Monitoring Centre</a:t>
            </a:r>
            <a:r>
              <a:rPr lang="en-US" sz="1900" dirty="0" smtClean="0">
                <a:solidFill>
                  <a:schemeClr val="tx1"/>
                </a:solidFill>
              </a:rPr>
              <a:t>’</a:t>
            </a:r>
            <a:r>
              <a:rPr lang="en-GB" sz="1900" dirty="0" smtClean="0">
                <a:solidFill>
                  <a:schemeClr val="tx1"/>
                </a:solidFill>
              </a:rPr>
              <a:t>s activities in monitoring the situation in the field of drug use and </a:t>
            </a:r>
            <a:r>
              <a:rPr lang="en-GB" sz="1900" dirty="0" err="1" smtClean="0">
                <a:solidFill>
                  <a:schemeClr val="tx1"/>
                </a:solidFill>
              </a:rPr>
              <a:t>ga</a:t>
            </a:r>
            <a:r>
              <a:rPr lang="cs-CZ" sz="1900" dirty="0" err="1" smtClean="0">
                <a:solidFill>
                  <a:schemeClr val="tx1"/>
                </a:solidFill>
              </a:rPr>
              <a:t>mbling</a:t>
            </a:r>
            <a:r>
              <a:rPr lang="cs-CZ" sz="1900" dirty="0" smtClean="0">
                <a:solidFill>
                  <a:schemeClr val="tx1"/>
                </a:solidFill>
              </a:rPr>
              <a:t> and </a:t>
            </a:r>
            <a:r>
              <a:rPr lang="en-GB" sz="1900" dirty="0" smtClean="0">
                <a:solidFill>
                  <a:schemeClr val="tx1"/>
                </a:solidFill>
              </a:rPr>
              <a:t>its consequences. The committee also discusses and approves the Annual Report on the Drug Situation in the Czech Republic and the Annual Report on the situation in gambling in the Czech Republic.</a:t>
            </a:r>
            <a:endParaRPr lang="cs-CZ" sz="1900" dirty="0" smtClean="0">
              <a:solidFill>
                <a:schemeClr val="tx1"/>
              </a:solidFill>
            </a:endParaRP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sz="1900" dirty="0" smtClean="0">
                <a:solidFill>
                  <a:schemeClr val="tx1"/>
                </a:solidFill>
              </a:rPr>
              <a:t>WG </a:t>
            </a:r>
            <a:r>
              <a:rPr lang="en-US" sz="1900" dirty="0" smtClean="0">
                <a:solidFill>
                  <a:schemeClr val="tx1"/>
                </a:solidFill>
              </a:rPr>
              <a:t>for the issues of illicit drugs</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sz="1900" dirty="0" smtClean="0">
                <a:solidFill>
                  <a:schemeClr val="tx1"/>
                </a:solidFill>
              </a:rPr>
              <a:t>WG</a:t>
            </a:r>
            <a:r>
              <a:rPr lang="en-US" sz="1900" dirty="0" smtClean="0">
                <a:solidFill>
                  <a:schemeClr val="tx1"/>
                </a:solidFill>
              </a:rPr>
              <a:t> for alcohol issues</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sz="1900" dirty="0" smtClean="0">
                <a:solidFill>
                  <a:schemeClr val="tx1"/>
                </a:solidFill>
              </a:rPr>
              <a:t>WG</a:t>
            </a:r>
            <a:r>
              <a:rPr lang="en-US" sz="1900" dirty="0" smtClean="0">
                <a:solidFill>
                  <a:schemeClr val="tx1"/>
                </a:solidFill>
              </a:rPr>
              <a:t> for the issue of gambling</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sz="1900" dirty="0" smtClean="0">
                <a:solidFill>
                  <a:schemeClr val="tx1"/>
                </a:solidFill>
              </a:rPr>
              <a:t>WG </a:t>
            </a:r>
            <a:r>
              <a:rPr lang="en-US" sz="1900" dirty="0" smtClean="0">
                <a:solidFill>
                  <a:schemeClr val="tx1"/>
                </a:solidFill>
              </a:rPr>
              <a:t>for the issue of tobacco</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1900" dirty="0" err="1" smtClean="0">
                <a:solidFill>
                  <a:srgbClr val="00B0F0"/>
                </a:solidFill>
              </a:rPr>
              <a:t>Addictological</a:t>
            </a:r>
            <a:r>
              <a:rPr lang="en-US" sz="1900" dirty="0" smtClean="0">
                <a:solidFill>
                  <a:srgbClr val="00B0F0"/>
                </a:solidFill>
              </a:rPr>
              <a:t> Forum</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sz="1900" dirty="0" smtClean="0">
                <a:solidFill>
                  <a:schemeClr val="tx1"/>
                </a:solidFill>
              </a:rPr>
              <a:t>WG </a:t>
            </a:r>
            <a:r>
              <a:rPr lang="en-US" sz="1900" dirty="0" smtClean="0">
                <a:solidFill>
                  <a:schemeClr val="tx1"/>
                </a:solidFill>
              </a:rPr>
              <a:t>for the medical use of psychoactive substances and plants</a:t>
            </a:r>
          </a:p>
          <a:p>
            <a:pPr marL="266700" lvl="1" indent="-266700" defTabSz="914400" eaLnBrk="1" hangingPunct="1">
              <a:lnSpc>
                <a:spcPct val="90000"/>
              </a:lnSpc>
              <a:spcBef>
                <a:spcPts val="1000"/>
              </a:spcBef>
              <a:buClr>
                <a:srgbClr val="FF9900"/>
              </a:buClr>
              <a:buSzPct val="120000"/>
              <a:buBlip>
                <a:blip r:embed="rId3"/>
              </a:buBlip>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sz="1900" dirty="0" smtClean="0">
                <a:solidFill>
                  <a:schemeClr val="tx1"/>
                </a:solidFill>
              </a:rPr>
              <a:t>WG</a:t>
            </a:r>
            <a:r>
              <a:rPr lang="en-US" sz="1900" dirty="0" smtClean="0">
                <a:solidFill>
                  <a:schemeClr val="tx1"/>
                </a:solidFill>
              </a:rPr>
              <a:t> for funding of drug policy</a:t>
            </a:r>
            <a:endParaRPr lang="cs-CZ" sz="1900" dirty="0" smtClean="0">
              <a:solidFill>
                <a:schemeClr val="tx1"/>
              </a:solidFill>
            </a:endParaRPr>
          </a:p>
          <a:p>
            <a:endParaRPr lang="en-US" dirty="0"/>
          </a:p>
        </p:txBody>
      </p:sp>
      <p:sp>
        <p:nvSpPr>
          <p:cNvPr id="4" name="Zástupný symbol pro číslo snímku 3"/>
          <p:cNvSpPr>
            <a:spLocks noGrp="1"/>
          </p:cNvSpPr>
          <p:nvPr>
            <p:ph type="sldNum" sz="quarter" idx="10"/>
          </p:nvPr>
        </p:nvSpPr>
        <p:spPr/>
        <p:txBody>
          <a:bodyPr/>
          <a:lstStyle/>
          <a:p>
            <a:fld id="{A82C53B5-FF6D-48F0-80F9-3519FF6C9385}" type="slidenum">
              <a:rPr lang="en-US" smtClean="0"/>
              <a:t>8</a:t>
            </a:fld>
            <a:endParaRPr lang="en-US"/>
          </a:p>
        </p:txBody>
      </p:sp>
    </p:spTree>
    <p:extLst>
      <p:ext uri="{BB962C8B-B14F-4D97-AF65-F5344CB8AC3E}">
        <p14:creationId xmlns:p14="http://schemas.microsoft.com/office/powerpoint/2010/main" val="629298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fld id="{A82C53B5-FF6D-48F0-80F9-3519FF6C9385}" type="slidenum">
              <a:rPr lang="en-US" smtClean="0"/>
              <a:t>10</a:t>
            </a:fld>
            <a:endParaRPr lang="en-US"/>
          </a:p>
        </p:txBody>
      </p:sp>
    </p:spTree>
    <p:extLst>
      <p:ext uri="{BB962C8B-B14F-4D97-AF65-F5344CB8AC3E}">
        <p14:creationId xmlns:p14="http://schemas.microsoft.com/office/powerpoint/2010/main" val="1438117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en-US" sz="1200" b="0" i="0" u="none" strike="noStrike" kern="1200" baseline="0" dirty="0" smtClean="0">
              <a:solidFill>
                <a:schemeClr val="tx1"/>
              </a:solidFill>
              <a:latin typeface="+mn-lt"/>
              <a:ea typeface="+mn-ea"/>
              <a:cs typeface="+mn-cs"/>
            </a:endParaRPr>
          </a:p>
        </p:txBody>
      </p:sp>
      <p:sp>
        <p:nvSpPr>
          <p:cNvPr id="4" name="Zástupný symbol pro číslo snímku 3"/>
          <p:cNvSpPr>
            <a:spLocks noGrp="1"/>
          </p:cNvSpPr>
          <p:nvPr>
            <p:ph type="sldNum" sz="quarter" idx="10"/>
          </p:nvPr>
        </p:nvSpPr>
        <p:spPr/>
        <p:txBody>
          <a:bodyPr/>
          <a:lstStyle/>
          <a:p>
            <a:fld id="{A82C53B5-FF6D-48F0-80F9-3519FF6C9385}" type="slidenum">
              <a:rPr lang="en-US" smtClean="0"/>
              <a:t>11</a:t>
            </a:fld>
            <a:endParaRPr lang="en-US"/>
          </a:p>
        </p:txBody>
      </p:sp>
    </p:spTree>
    <p:extLst>
      <p:ext uri="{BB962C8B-B14F-4D97-AF65-F5344CB8AC3E}">
        <p14:creationId xmlns:p14="http://schemas.microsoft.com/office/powerpoint/2010/main" val="950261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Even with regard to harm</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reduction, which was assessed to be the drug</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policy field where the CSI mechanisms are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the most participative, only about half the </a:t>
            </a:r>
            <a:r>
              <a:rPr lang="en-US" sz="1200" b="0" i="0" u="none" strike="noStrike" kern="1200" baseline="0" dirty="0" smtClean="0">
                <a:solidFill>
                  <a:schemeClr val="tx1"/>
                </a:solidFill>
                <a:latin typeface="+mn-lt"/>
                <a:ea typeface="+mn-ea"/>
                <a:cs typeface="+mn-cs"/>
              </a:rPr>
              <a:t>EU</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member </a:t>
            </a:r>
            <a:r>
              <a:rPr lang="en-US" sz="1200" b="0" i="0" u="none" strike="noStrike" kern="1200" baseline="0" dirty="0" smtClean="0">
                <a:solidFill>
                  <a:schemeClr val="tx1"/>
                </a:solidFill>
                <a:latin typeface="+mn-lt"/>
                <a:ea typeface="+mn-ea"/>
                <a:cs typeface="+mn-cs"/>
              </a:rPr>
              <a:t>states feature regular involvement</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mechanisms such as dialogue and partnership,</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as opposed to mere ad hoc consultations, simple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information mechanisms or no involvement</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at</a:t>
            </a:r>
            <a:r>
              <a:rPr lang="cs-CZ" sz="1200" b="0" i="0" u="none" strike="noStrike" kern="1200" baseline="0" dirty="0" smtClean="0">
                <a:solidFill>
                  <a:schemeClr val="tx1"/>
                </a:solidFill>
                <a:latin typeface="+mn-lt"/>
                <a:ea typeface="+mn-ea"/>
                <a:cs typeface="+mn-cs"/>
              </a:rPr>
              <a:t> </a:t>
            </a:r>
            <a:r>
              <a:rPr lang="cs-CZ" sz="1200" b="0" i="0" u="none" strike="noStrike" kern="1200" baseline="0" dirty="0" err="1" smtClean="0">
                <a:solidFill>
                  <a:schemeClr val="tx1"/>
                </a:solidFill>
                <a:latin typeface="+mn-lt"/>
                <a:ea typeface="+mn-ea"/>
                <a:cs typeface="+mn-cs"/>
              </a:rPr>
              <a:t>all</a:t>
            </a:r>
            <a:r>
              <a:rPr lang="cs-CZ" sz="1200" b="0" i="0" u="none" strike="noStrike" kern="1200" baseline="0" dirty="0" smtClean="0">
                <a:solidFill>
                  <a:schemeClr val="tx1"/>
                </a:solidFill>
                <a:latin typeface="+mn-lt"/>
                <a:ea typeface="+mn-ea"/>
                <a:cs typeface="+mn-cs"/>
              </a:rPr>
              <a:t>.</a:t>
            </a:r>
          </a:p>
          <a:p>
            <a:endParaRPr lang="cs-CZ" sz="1200" b="0" i="0" u="none" strike="noStrike" kern="1200" baseline="0" dirty="0" smtClean="0">
              <a:solidFill>
                <a:schemeClr val="tx1"/>
              </a:solidFill>
              <a:latin typeface="+mn-lt"/>
              <a:ea typeface="+mn-ea"/>
              <a:cs typeface="+mn-cs"/>
            </a:endParaRPr>
          </a:p>
          <a:p>
            <a:r>
              <a:rPr lang="en-US" dirty="0" smtClean="0"/>
              <a:t>With regard to the specific drug policy fields, the</a:t>
            </a:r>
            <a:r>
              <a:rPr lang="cs-CZ" baseline="0" dirty="0" smtClean="0"/>
              <a:t> </a:t>
            </a:r>
            <a:r>
              <a:rPr lang="en-US" dirty="0" smtClean="0"/>
              <a:t>assessment indicates a considerably lower level of</a:t>
            </a:r>
            <a:r>
              <a:rPr lang="cs-CZ" baseline="0" dirty="0" smtClean="0"/>
              <a:t> </a:t>
            </a:r>
            <a:r>
              <a:rPr lang="en-US" dirty="0" smtClean="0"/>
              <a:t>involvement, the application of less participative</a:t>
            </a:r>
            <a:r>
              <a:rPr lang="cs-CZ" baseline="0" dirty="0" smtClean="0"/>
              <a:t> </a:t>
            </a:r>
            <a:r>
              <a:rPr lang="en-US" dirty="0" smtClean="0"/>
              <a:t>mechanisms and also a lower impact of CSI</a:t>
            </a:r>
            <a:r>
              <a:rPr lang="cs-CZ" baseline="0" dirty="0" smtClean="0"/>
              <a:t> </a:t>
            </a:r>
            <a:r>
              <a:rPr lang="en-US" dirty="0" smtClean="0"/>
              <a:t>for the fields of law enforcement and the legal</a:t>
            </a:r>
            <a:r>
              <a:rPr lang="cs-CZ" baseline="0" dirty="0" smtClean="0"/>
              <a:t> </a:t>
            </a:r>
            <a:r>
              <a:rPr lang="en-US" dirty="0" smtClean="0"/>
              <a:t>framework. This is hardly reasonable, as these</a:t>
            </a:r>
            <a:r>
              <a:rPr lang="cs-CZ" baseline="0" dirty="0" smtClean="0"/>
              <a:t> </a:t>
            </a:r>
            <a:r>
              <a:rPr lang="en-US" dirty="0" smtClean="0"/>
              <a:t>fields strongly affect civil society and, also larger</a:t>
            </a:r>
            <a:r>
              <a:rPr lang="cs-CZ" baseline="0" dirty="0" smtClean="0"/>
              <a:t> </a:t>
            </a:r>
            <a:r>
              <a:rPr lang="en-US" dirty="0" smtClean="0"/>
              <a:t>parts of civil society than e.g. treatment and</a:t>
            </a:r>
            <a:r>
              <a:rPr lang="cs-CZ" baseline="0" dirty="0" smtClean="0"/>
              <a:t> </a:t>
            </a:r>
            <a:r>
              <a:rPr lang="en-US" dirty="0" smtClean="0"/>
              <a:t>harm reduction.</a:t>
            </a:r>
          </a:p>
          <a:p>
            <a:endParaRPr lang="cs-CZ" dirty="0"/>
          </a:p>
        </p:txBody>
      </p:sp>
      <p:sp>
        <p:nvSpPr>
          <p:cNvPr id="4" name="Zástupný symbol pro číslo snímku 3"/>
          <p:cNvSpPr>
            <a:spLocks noGrp="1"/>
          </p:cNvSpPr>
          <p:nvPr>
            <p:ph type="sldNum" sz="quarter" idx="10"/>
          </p:nvPr>
        </p:nvSpPr>
        <p:spPr/>
        <p:txBody>
          <a:bodyPr/>
          <a:lstStyle/>
          <a:p>
            <a:fld id="{A99F20D1-31D0-441D-A973-6FB6996CC2D1}" type="slidenum">
              <a:rPr lang="cs-CZ" smtClean="0"/>
              <a:pPr/>
              <a:t>12</a:t>
            </a:fld>
            <a:endParaRPr lang="cs-CZ"/>
          </a:p>
        </p:txBody>
      </p:sp>
    </p:spTree>
    <p:extLst>
      <p:ext uri="{BB962C8B-B14F-4D97-AF65-F5344CB8AC3E}">
        <p14:creationId xmlns:p14="http://schemas.microsoft.com/office/powerpoint/2010/main" val="2227511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38000"/>
            <a:ext cx="9144000" cy="4672584"/>
          </a:xfrm>
          <a:prstGeom prst="rect">
            <a:avLst/>
          </a:prstGeom>
        </p:spPr>
      </p:pic>
      <p:sp>
        <p:nvSpPr>
          <p:cNvPr id="2" name="Title 1"/>
          <p:cNvSpPr>
            <a:spLocks noGrp="1"/>
          </p:cNvSpPr>
          <p:nvPr>
            <p:ph type="ctrTitle"/>
          </p:nvPr>
        </p:nvSpPr>
        <p:spPr>
          <a:xfrm>
            <a:off x="540000" y="2094952"/>
            <a:ext cx="7425033" cy="2387600"/>
          </a:xfrm>
        </p:spPr>
        <p:txBody>
          <a:bodyPr anchor="ctr">
            <a:noAutofit/>
          </a:bodyPr>
          <a:lstStyle>
            <a:lvl1pPr algn="l">
              <a:defRPr sz="4000">
                <a:solidFill>
                  <a:schemeClr val="bg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540000" y="4616191"/>
            <a:ext cx="7425033" cy="1655762"/>
          </a:xfrm>
        </p:spPr>
        <p:txBody>
          <a:bodyPr anchor="ctr">
            <a:noAutofit/>
          </a:bodyPr>
          <a:lstStyle>
            <a:lvl1pPr marL="0" indent="0" algn="l">
              <a:buNone/>
              <a:defRPr sz="18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9" name="Zástupný symbol pro text 8"/>
          <p:cNvSpPr>
            <a:spLocks noGrp="1"/>
          </p:cNvSpPr>
          <p:nvPr>
            <p:ph type="body" sz="quarter" idx="10"/>
          </p:nvPr>
        </p:nvSpPr>
        <p:spPr>
          <a:xfrm>
            <a:off x="4990034" y="6337952"/>
            <a:ext cx="3999143" cy="520047"/>
          </a:xfrm>
        </p:spPr>
        <p:txBody>
          <a:bodyPr anchor="ctr">
            <a:normAutofit/>
          </a:bodyPr>
          <a:lstStyle>
            <a:lvl1pPr algn="r">
              <a:defRPr sz="1700" b="0">
                <a:solidFill>
                  <a:schemeClr val="tx2"/>
                </a:solidFill>
              </a:defRPr>
            </a:lvl1pPr>
          </a:lstStyle>
          <a:p>
            <a:pPr lvl="0"/>
            <a:r>
              <a:rPr lang="cs-CZ" smtClean="0"/>
              <a:t>Kliknutím lze upravit styly předlohy textu.</a:t>
            </a:r>
          </a:p>
        </p:txBody>
      </p:sp>
      <p:pic>
        <p:nvPicPr>
          <p:cNvPr id="4" name="Obrázek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1932" y="162000"/>
            <a:ext cx="4182541" cy="1296000"/>
          </a:xfrm>
          <a:prstGeom prst="rect">
            <a:avLst/>
          </a:prstGeom>
        </p:spPr>
      </p:pic>
    </p:spTree>
    <p:extLst>
      <p:ext uri="{BB962C8B-B14F-4D97-AF65-F5344CB8AC3E}">
        <p14:creationId xmlns:p14="http://schemas.microsoft.com/office/powerpoint/2010/main" val="3740025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woObj" preserve="1">
  <p:cSld name="Dva obsahy bez křížků">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087118"/>
          </a:xfrm>
          <a:prstGeom prst="rect">
            <a:avLst/>
          </a:prstGeom>
        </p:spPr>
      </p:pic>
      <p:sp>
        <p:nvSpPr>
          <p:cNvPr id="6" name="Footer Placeholder 5"/>
          <p:cNvSpPr>
            <a:spLocks noGrp="1"/>
          </p:cNvSpPr>
          <p:nvPr>
            <p:ph type="ftr" sz="quarter" idx="11"/>
          </p:nvPr>
        </p:nvSpPr>
        <p:spPr/>
        <p:txBody>
          <a:bodyPr/>
          <a:lstStyle/>
          <a:p>
            <a:r>
              <a:rPr lang="en-US" smtClean="0"/>
              <a:t>Shotened name of the whole presentation</a:t>
            </a:r>
            <a:endParaRPr lang="cs-CZ" dirty="0"/>
          </a:p>
        </p:txBody>
      </p:sp>
      <p:sp>
        <p:nvSpPr>
          <p:cNvPr id="2" name="Title 1"/>
          <p:cNvSpPr>
            <a:spLocks noGrp="1"/>
          </p:cNvSpPr>
          <p:nvPr>
            <p:ph type="title"/>
          </p:nvPr>
        </p:nvSpPr>
        <p:spPr>
          <a:xfrm>
            <a:off x="1163400" y="0"/>
            <a:ext cx="7426800" cy="2163600"/>
          </a:xfrm>
        </p:spPr>
        <p:txBody>
          <a:bodyPr>
            <a:noAutofit/>
          </a:bodyPr>
          <a:lstStyle>
            <a:lvl1pPr>
              <a:defRPr sz="4000">
                <a:solidFill>
                  <a:schemeClr val="bg1"/>
                </a:solidFill>
              </a:defRPr>
            </a:lvl1pPr>
          </a:lstStyle>
          <a:p>
            <a:r>
              <a:rPr lang="cs-CZ" smtClean="0"/>
              <a:t>Kliknutím lze upravit styl.</a:t>
            </a:r>
            <a:endParaRPr lang="en-US" dirty="0"/>
          </a:p>
        </p:txBody>
      </p:sp>
      <p:sp>
        <p:nvSpPr>
          <p:cNvPr id="3" name="Content Placeholder 2"/>
          <p:cNvSpPr>
            <a:spLocks noGrp="1"/>
          </p:cNvSpPr>
          <p:nvPr>
            <p:ph sz="half" idx="1"/>
          </p:nvPr>
        </p:nvSpPr>
        <p:spPr>
          <a:xfrm>
            <a:off x="628650" y="2636707"/>
            <a:ext cx="3708000" cy="3540256"/>
          </a:xfrm>
        </p:spPr>
        <p:txBody>
          <a:bodyPr>
            <a:noAutofit/>
          </a:bodyPr>
          <a:lstStyle>
            <a:lvl1pPr marL="0" indent="0">
              <a:buFontTx/>
              <a:buNone/>
              <a:defRPr/>
            </a:lvl1pPr>
            <a:lvl2pPr marL="0" indent="0">
              <a:buFontTx/>
              <a:buNone/>
              <a:defRPr/>
            </a:lvl2pPr>
            <a:lvl3pPr marL="266700" indent="-2667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806000" y="2636707"/>
            <a:ext cx="3708000" cy="3540256"/>
          </a:xfrm>
        </p:spPr>
        <p:txBody>
          <a:bodyPr>
            <a:noAutofit/>
          </a:bodyPr>
          <a:lstStyle>
            <a:lvl1pPr marL="0" indent="0">
              <a:buFontTx/>
              <a:buNone/>
              <a:defRPr/>
            </a:lvl1pPr>
            <a:lvl2pPr marL="0" indent="0">
              <a:buFontTx/>
              <a:buNone/>
              <a:defRPr/>
            </a:lvl2pPr>
            <a:lvl3pPr marL="266700" indent="-2667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Slide Number Placeholder 6"/>
          <p:cNvSpPr>
            <a:spLocks noGrp="1"/>
          </p:cNvSpPr>
          <p:nvPr>
            <p:ph type="sldNum" sz="quarter" idx="12"/>
          </p:nvPr>
        </p:nvSpPr>
        <p:spPr/>
        <p:txBody>
          <a:bodyPr/>
          <a:lstStyle/>
          <a:p>
            <a:fld id="{40C06235-DA17-4F4A-A296-00DCCB02551C}" type="slidenum">
              <a:rPr lang="cs-CZ" smtClean="0"/>
              <a:t>‹#›</a:t>
            </a:fld>
            <a:endParaRPr lang="cs-CZ"/>
          </a:p>
        </p:txBody>
      </p:sp>
      <p:pic>
        <p:nvPicPr>
          <p:cNvPr id="11" name="Obráze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98188" y="6415200"/>
            <a:ext cx="3816000" cy="263943"/>
          </a:xfrm>
          <a:prstGeom prst="rect">
            <a:avLst/>
          </a:prstGeom>
        </p:spPr>
      </p:pic>
    </p:spTree>
    <p:extLst>
      <p:ext uri="{BB962C8B-B14F-4D97-AF65-F5344CB8AC3E}">
        <p14:creationId xmlns:p14="http://schemas.microsoft.com/office/powerpoint/2010/main" val="2195600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Shotened name of the whole presentation</a:t>
            </a:r>
            <a:endParaRPr lang="cs-CZ"/>
          </a:p>
        </p:txBody>
      </p:sp>
      <p:sp>
        <p:nvSpPr>
          <p:cNvPr id="2" name="Title 1"/>
          <p:cNvSpPr>
            <a:spLocks noGrp="1"/>
          </p:cNvSpPr>
          <p:nvPr>
            <p:ph type="title"/>
          </p:nvPr>
        </p:nvSpPr>
        <p:spPr/>
        <p:txBody>
          <a:bodyPr/>
          <a:lstStyle/>
          <a:p>
            <a:r>
              <a:rPr lang="cs-CZ" smtClean="0"/>
              <a:t>Kliknutím lze upravit styl.</a:t>
            </a:r>
            <a:endParaRPr lang="en-US" dirty="0"/>
          </a:p>
        </p:txBody>
      </p:sp>
      <p:sp>
        <p:nvSpPr>
          <p:cNvPr id="5" name="Slide Number Placeholder 4"/>
          <p:cNvSpPr>
            <a:spLocks noGrp="1"/>
          </p:cNvSpPr>
          <p:nvPr>
            <p:ph type="sldNum" sz="quarter" idx="12"/>
          </p:nvPr>
        </p:nvSpPr>
        <p:spPr/>
        <p:txBody>
          <a:bodyPr/>
          <a:lstStyle/>
          <a:p>
            <a:fld id="{40C06235-DA17-4F4A-A296-00DCCB02551C}" type="slidenum">
              <a:rPr lang="cs-CZ" smtClean="0"/>
              <a:t>‹#›</a:t>
            </a:fld>
            <a:endParaRPr lang="cs-CZ"/>
          </a:p>
        </p:txBody>
      </p:sp>
    </p:spTree>
    <p:extLst>
      <p:ext uri="{BB962C8B-B14F-4D97-AF65-F5344CB8AC3E}">
        <p14:creationId xmlns:p14="http://schemas.microsoft.com/office/powerpoint/2010/main" val="1473959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Shotened name of the whole presentation</a:t>
            </a:r>
            <a:endParaRPr lang="cs-CZ" dirty="0"/>
          </a:p>
        </p:txBody>
      </p:sp>
      <p:sp>
        <p:nvSpPr>
          <p:cNvPr id="4" name="Slide Number Placeholder 3"/>
          <p:cNvSpPr>
            <a:spLocks noGrp="1"/>
          </p:cNvSpPr>
          <p:nvPr>
            <p:ph type="sldNum" sz="quarter" idx="12"/>
          </p:nvPr>
        </p:nvSpPr>
        <p:spPr/>
        <p:txBody>
          <a:bodyPr/>
          <a:lstStyle/>
          <a:p>
            <a:fld id="{40C06235-DA17-4F4A-A296-00DCCB02551C}" type="slidenum">
              <a:rPr lang="cs-CZ" smtClean="0"/>
              <a:t>‹#›</a:t>
            </a:fld>
            <a:endParaRPr lang="cs-CZ"/>
          </a:p>
        </p:txBody>
      </p:sp>
    </p:spTree>
    <p:extLst>
      <p:ext uri="{BB962C8B-B14F-4D97-AF65-F5344CB8AC3E}">
        <p14:creationId xmlns:p14="http://schemas.microsoft.com/office/powerpoint/2010/main" val="1020414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Prázdný bez hlavičky">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Shotened name of the whole presentation</a:t>
            </a:r>
            <a:endParaRPr lang="cs-CZ" dirty="0"/>
          </a:p>
        </p:txBody>
      </p:sp>
      <p:sp>
        <p:nvSpPr>
          <p:cNvPr id="4" name="Slide Number Placeholder 3"/>
          <p:cNvSpPr>
            <a:spLocks noGrp="1"/>
          </p:cNvSpPr>
          <p:nvPr>
            <p:ph type="sldNum" sz="quarter" idx="12"/>
          </p:nvPr>
        </p:nvSpPr>
        <p:spPr/>
        <p:txBody>
          <a:bodyPr/>
          <a:lstStyle/>
          <a:p>
            <a:fld id="{40C06235-DA17-4F4A-A296-00DCCB02551C}" type="slidenum">
              <a:rPr lang="cs-CZ" smtClean="0"/>
              <a:t>‹#›</a:t>
            </a:fld>
            <a:endParaRPr lang="cs-CZ"/>
          </a:p>
        </p:txBody>
      </p:sp>
      <p:pic>
        <p:nvPicPr>
          <p:cNvPr id="6" name="Obráze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8188" y="6415200"/>
            <a:ext cx="3816000" cy="263943"/>
          </a:xfrm>
          <a:prstGeom prst="rect">
            <a:avLst/>
          </a:prstGeom>
        </p:spPr>
      </p:pic>
    </p:spTree>
    <p:extLst>
      <p:ext uri="{BB962C8B-B14F-4D97-AF65-F5344CB8AC3E}">
        <p14:creationId xmlns:p14="http://schemas.microsoft.com/office/powerpoint/2010/main" val="231114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ozloučení a kontakty">
    <p:spTree>
      <p:nvGrpSpPr>
        <p:cNvPr id="1" name=""/>
        <p:cNvGrpSpPr/>
        <p:nvPr/>
      </p:nvGrpSpPr>
      <p:grpSpPr>
        <a:xfrm>
          <a:off x="0" y="0"/>
          <a:ext cx="0" cy="0"/>
          <a:chOff x="0" y="0"/>
          <a:chExt cx="0" cy="0"/>
        </a:xfrm>
      </p:grpSpPr>
      <p:pic>
        <p:nvPicPr>
          <p:cNvPr id="5" name="Obrázek 4"/>
          <p:cNvPicPr>
            <a:picLocks noChangeAspect="1"/>
          </p:cNvPicPr>
          <p:nvPr userDrawn="1"/>
        </p:nvPicPr>
        <p:blipFill rotWithShape="1">
          <a:blip r:embed="rId2" cstate="print">
            <a:extLst>
              <a:ext uri="{28A0092B-C50C-407E-A947-70E740481C1C}">
                <a14:useLocalDpi xmlns:a14="http://schemas.microsoft.com/office/drawing/2010/main" val="0"/>
              </a:ext>
            </a:extLst>
          </a:blip>
          <a:srcRect t="4758"/>
          <a:stretch/>
        </p:blipFill>
        <p:spPr>
          <a:xfrm>
            <a:off x="0" y="209550"/>
            <a:ext cx="9144000" cy="4339966"/>
          </a:xfrm>
          <a:prstGeom prst="rect">
            <a:avLst/>
          </a:prstGeom>
        </p:spPr>
      </p:pic>
      <p:sp>
        <p:nvSpPr>
          <p:cNvPr id="2" name="Title 1"/>
          <p:cNvSpPr>
            <a:spLocks noGrp="1"/>
          </p:cNvSpPr>
          <p:nvPr>
            <p:ph type="ctrTitle"/>
          </p:nvPr>
        </p:nvSpPr>
        <p:spPr>
          <a:xfrm>
            <a:off x="540000" y="1971676"/>
            <a:ext cx="7425033" cy="1771650"/>
          </a:xfrm>
        </p:spPr>
        <p:txBody>
          <a:bodyPr anchor="ctr">
            <a:noAutofit/>
          </a:bodyPr>
          <a:lstStyle>
            <a:lvl1pPr algn="l">
              <a:defRPr sz="4000">
                <a:solidFill>
                  <a:schemeClr val="bg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540000" y="4511416"/>
            <a:ext cx="7425033" cy="860684"/>
          </a:xfrm>
        </p:spPr>
        <p:txBody>
          <a:bodyPr anchor="ctr">
            <a:noAutofit/>
          </a:bodyPr>
          <a:lstStyle>
            <a:lvl1pPr marL="0" indent="0" algn="l">
              <a:buNone/>
              <a:defRPr sz="18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Tree>
    <p:extLst>
      <p:ext uri="{BB962C8B-B14F-4D97-AF65-F5344CB8AC3E}">
        <p14:creationId xmlns:p14="http://schemas.microsoft.com/office/powerpoint/2010/main" val="182663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err="1" smtClean="0"/>
              <a:t>Shotened</a:t>
            </a:r>
            <a:r>
              <a:rPr lang="en-US" dirty="0" smtClean="0"/>
              <a:t> name of the whole presentation</a:t>
            </a:r>
            <a:endParaRPr lang="cs-CZ" dirty="0"/>
          </a:p>
        </p:txBody>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3pPr marL="266700" indent="-2667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Slide Number Placeholder 5"/>
          <p:cNvSpPr>
            <a:spLocks noGrp="1"/>
          </p:cNvSpPr>
          <p:nvPr>
            <p:ph type="sldNum" sz="quarter" idx="12"/>
          </p:nvPr>
        </p:nvSpPr>
        <p:spPr/>
        <p:txBody>
          <a:bodyPr/>
          <a:lstStyle/>
          <a:p>
            <a:fld id="{40C06235-DA17-4F4A-A296-00DCCB02551C}" type="slidenum">
              <a:rPr lang="cs-CZ" smtClean="0"/>
              <a:t>‹#›</a:t>
            </a:fld>
            <a:endParaRPr lang="cs-CZ"/>
          </a:p>
        </p:txBody>
      </p:sp>
    </p:spTree>
    <p:extLst>
      <p:ext uri="{BB962C8B-B14F-4D97-AF65-F5344CB8AC3E}">
        <p14:creationId xmlns:p14="http://schemas.microsoft.com/office/powerpoint/2010/main" val="341323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dpis a obsah šipky">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Shotened name of the whole presentation</a:t>
            </a:r>
            <a:endParaRPr lang="cs-CZ" dirty="0"/>
          </a:p>
        </p:txBody>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lvl1pPr marL="266700" indent="-266700">
              <a:buSzPct val="120000"/>
              <a:buFontTx/>
              <a:buBlip>
                <a:blip r:embed="rId2"/>
              </a:buBlip>
              <a:defRPr/>
            </a:lvl1pPr>
            <a:lvl2pPr marL="266700" indent="-266700">
              <a:buSzPct val="120000"/>
              <a:buFontTx/>
              <a:buBlip>
                <a:blip r:embed="rId2"/>
              </a:buBlip>
              <a:defRPr/>
            </a:lvl2pPr>
            <a:lvl3pPr marL="266700" indent="-266700">
              <a:buSzPct val="120000"/>
              <a:defRPr/>
            </a:lvl3pPr>
            <a:lvl4pPr marL="449263" indent="-182563">
              <a:buSzPct val="120000"/>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Slide Number Placeholder 5"/>
          <p:cNvSpPr>
            <a:spLocks noGrp="1"/>
          </p:cNvSpPr>
          <p:nvPr>
            <p:ph type="sldNum" sz="quarter" idx="12"/>
          </p:nvPr>
        </p:nvSpPr>
        <p:spPr/>
        <p:txBody>
          <a:bodyPr/>
          <a:lstStyle/>
          <a:p>
            <a:fld id="{40C06235-DA17-4F4A-A296-00DCCB02551C}" type="slidenum">
              <a:rPr lang="cs-CZ" smtClean="0"/>
              <a:t>‹#›</a:t>
            </a:fld>
            <a:endParaRPr lang="cs-CZ" dirty="0"/>
          </a:p>
        </p:txBody>
      </p:sp>
    </p:spTree>
    <p:extLst>
      <p:ext uri="{BB962C8B-B14F-4D97-AF65-F5344CB8AC3E}">
        <p14:creationId xmlns:p14="http://schemas.microsoft.com/office/powerpoint/2010/main" val="406359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Text a Objek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Shotened name of the whole presentation</a:t>
            </a:r>
            <a:endParaRPr lang="cs-CZ" dirty="0"/>
          </a:p>
        </p:txBody>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a:xfrm>
            <a:off x="628650" y="1825625"/>
            <a:ext cx="7886700" cy="784571"/>
          </a:xfrm>
        </p:spPr>
        <p:txBody>
          <a:bodyPr/>
          <a:lstStyle>
            <a:lvl1pPr marL="266700" indent="-266700">
              <a:buSzPct val="120000"/>
              <a:buFontTx/>
              <a:buBlip>
                <a:blip r:embed="rId2"/>
              </a:buBlip>
              <a:defRPr sz="1800" b="1"/>
            </a:lvl1pPr>
            <a:lvl2pPr marL="266700" indent="-266700">
              <a:buSzPct val="120000"/>
              <a:buFontTx/>
              <a:buBlip>
                <a:blip r:embed="rId2"/>
              </a:buBlip>
              <a:defRPr sz="1600"/>
            </a:lvl2pPr>
            <a:lvl3pPr marL="266700" indent="-266700">
              <a:buSzPct val="120000"/>
              <a:defRPr sz="1200"/>
            </a:lvl3pPr>
            <a:lvl4pPr marL="449263" indent="-182563">
              <a:buSzPct val="120000"/>
              <a:defRPr sz="1100"/>
            </a:lvl4pPr>
            <a:lvl5pPr>
              <a:defRPr sz="105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Slide Number Placeholder 5"/>
          <p:cNvSpPr>
            <a:spLocks noGrp="1"/>
          </p:cNvSpPr>
          <p:nvPr>
            <p:ph type="sldNum" sz="quarter" idx="12"/>
          </p:nvPr>
        </p:nvSpPr>
        <p:spPr/>
        <p:txBody>
          <a:bodyPr/>
          <a:lstStyle/>
          <a:p>
            <a:fld id="{40C06235-DA17-4F4A-A296-00DCCB02551C}" type="slidenum">
              <a:rPr lang="cs-CZ" smtClean="0"/>
              <a:t>‹#›</a:t>
            </a:fld>
            <a:endParaRPr lang="cs-CZ"/>
          </a:p>
        </p:txBody>
      </p:sp>
      <p:sp>
        <p:nvSpPr>
          <p:cNvPr id="8" name="Content Placeholder 2"/>
          <p:cNvSpPr>
            <a:spLocks noGrp="1"/>
          </p:cNvSpPr>
          <p:nvPr>
            <p:ph idx="14"/>
          </p:nvPr>
        </p:nvSpPr>
        <p:spPr>
          <a:xfrm>
            <a:off x="628649" y="2696989"/>
            <a:ext cx="7886700" cy="2995503"/>
          </a:xfrm>
        </p:spPr>
        <p:txBody>
          <a:bodyPr/>
          <a:lstStyle>
            <a:lvl1pPr marL="266700" indent="-266700">
              <a:buSzPct val="120000"/>
              <a:buFontTx/>
              <a:buBlip>
                <a:blip r:embed="rId2"/>
              </a:buBlip>
              <a:defRPr sz="1800" b="1"/>
            </a:lvl1pPr>
            <a:lvl2pPr marL="266700" indent="-266700">
              <a:buSzPct val="120000"/>
              <a:buFontTx/>
              <a:buBlip>
                <a:blip r:embed="rId2"/>
              </a:buBlip>
              <a:defRPr sz="1600"/>
            </a:lvl2pPr>
            <a:lvl3pPr marL="266700" indent="-266700">
              <a:buSzPct val="120000"/>
              <a:defRPr sz="1200"/>
            </a:lvl3pPr>
            <a:lvl4pPr marL="449263" indent="-182563">
              <a:buSzPct val="120000"/>
              <a:defRPr sz="1100"/>
            </a:lvl4pPr>
            <a:lvl5pPr>
              <a:defRPr sz="105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Content Placeholder 2"/>
          <p:cNvSpPr>
            <a:spLocks noGrp="1"/>
          </p:cNvSpPr>
          <p:nvPr>
            <p:ph idx="15"/>
          </p:nvPr>
        </p:nvSpPr>
        <p:spPr>
          <a:xfrm>
            <a:off x="628649" y="5754344"/>
            <a:ext cx="7886700" cy="471893"/>
          </a:xfrm>
        </p:spPr>
        <p:txBody>
          <a:bodyPr/>
          <a:lstStyle>
            <a:lvl1pPr marL="0" indent="0">
              <a:buSzPct val="120000"/>
              <a:buFontTx/>
              <a:buNone/>
              <a:defRPr sz="1200" b="0" i="1"/>
            </a:lvl1pPr>
            <a:lvl2pPr marL="266700" indent="-266700">
              <a:buSzPct val="120000"/>
              <a:buFontTx/>
              <a:buBlip>
                <a:blip r:embed="rId3"/>
              </a:buBlip>
              <a:defRPr sz="1600"/>
            </a:lvl2pPr>
            <a:lvl3pPr marL="266700" indent="-266700">
              <a:buSzPct val="120000"/>
              <a:defRPr sz="1200"/>
            </a:lvl3pPr>
            <a:lvl4pPr marL="449263" indent="-182563">
              <a:buSzPct val="120000"/>
              <a:defRPr sz="1100"/>
            </a:lvl4pPr>
            <a:lvl5pPr>
              <a:defRPr sz="1050"/>
            </a:lvl5pPr>
          </a:lstStyle>
          <a:p>
            <a:pPr lvl="0"/>
            <a:r>
              <a:rPr lang="cs-CZ" smtClean="0"/>
              <a:t>Kliknutím lze upravit styly předlohy textu.</a:t>
            </a:r>
          </a:p>
        </p:txBody>
      </p:sp>
    </p:spTree>
    <p:extLst>
      <p:ext uri="{BB962C8B-B14F-4D97-AF65-F5344CB8AC3E}">
        <p14:creationId xmlns:p14="http://schemas.microsoft.com/office/powerpoint/2010/main" val="273975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Nadpis a obsah křižky">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478024"/>
          </a:xfrm>
          <a:prstGeom prst="rect">
            <a:avLst/>
          </a:prstGeom>
        </p:spPr>
      </p:pic>
      <p:sp>
        <p:nvSpPr>
          <p:cNvPr id="5" name="Footer Placeholder 4"/>
          <p:cNvSpPr>
            <a:spLocks noGrp="1"/>
          </p:cNvSpPr>
          <p:nvPr>
            <p:ph type="ftr" sz="quarter" idx="11"/>
          </p:nvPr>
        </p:nvSpPr>
        <p:spPr/>
        <p:txBody>
          <a:bodyPr/>
          <a:lstStyle/>
          <a:p>
            <a:r>
              <a:rPr lang="en-US" dirty="0" err="1" smtClean="0"/>
              <a:t>Shotened</a:t>
            </a:r>
            <a:r>
              <a:rPr lang="en-US" dirty="0" smtClean="0"/>
              <a:t> name of the whole presentation</a:t>
            </a:r>
            <a:endParaRPr lang="cs-CZ" dirty="0"/>
          </a:p>
        </p:txBody>
      </p:sp>
      <p:sp>
        <p:nvSpPr>
          <p:cNvPr id="2" name="Title 1"/>
          <p:cNvSpPr>
            <a:spLocks noGrp="1"/>
          </p:cNvSpPr>
          <p:nvPr>
            <p:ph type="title"/>
          </p:nvPr>
        </p:nvSpPr>
        <p:spPr>
          <a:xfrm>
            <a:off x="1085850" y="-1"/>
            <a:ext cx="7429499" cy="2162175"/>
          </a:xfrm>
        </p:spPr>
        <p:txBody>
          <a:bodyPr>
            <a:noAutofit/>
          </a:bodyPr>
          <a:lstStyle>
            <a:lvl1pPr>
              <a:defRPr sz="4000">
                <a:solidFill>
                  <a:schemeClr val="bg1"/>
                </a:solidFill>
              </a:defRPr>
            </a:lvl1pPr>
          </a:lstStyle>
          <a:p>
            <a:r>
              <a:rPr lang="cs-CZ" smtClean="0"/>
              <a:t>Kliknutím lze upravit styl.</a:t>
            </a:r>
            <a:endParaRPr lang="en-US" dirty="0"/>
          </a:p>
        </p:txBody>
      </p:sp>
      <p:sp>
        <p:nvSpPr>
          <p:cNvPr id="3" name="Content Placeholder 2"/>
          <p:cNvSpPr>
            <a:spLocks noGrp="1"/>
          </p:cNvSpPr>
          <p:nvPr>
            <p:ph idx="1"/>
          </p:nvPr>
        </p:nvSpPr>
        <p:spPr>
          <a:xfrm>
            <a:off x="628650" y="2717799"/>
            <a:ext cx="7886700" cy="3459163"/>
          </a:xfrm>
        </p:spPr>
        <p:txBody>
          <a:bodyPr/>
          <a:lstStyle>
            <a:lvl3pPr>
              <a:buSzPct val="120000"/>
              <a:defRPr/>
            </a:lvl3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Slide Number Placeholder 5"/>
          <p:cNvSpPr>
            <a:spLocks noGrp="1"/>
          </p:cNvSpPr>
          <p:nvPr>
            <p:ph type="sldNum" sz="quarter" idx="12"/>
          </p:nvPr>
        </p:nvSpPr>
        <p:spPr/>
        <p:txBody>
          <a:bodyPr/>
          <a:lstStyle/>
          <a:p>
            <a:fld id="{40C06235-DA17-4F4A-A296-00DCCB02551C}" type="slidenum">
              <a:rPr lang="cs-CZ" smtClean="0"/>
              <a:t>‹#›</a:t>
            </a:fld>
            <a:endParaRPr lang="cs-CZ"/>
          </a:p>
        </p:txBody>
      </p:sp>
      <p:pic>
        <p:nvPicPr>
          <p:cNvPr id="8" name="Obrázek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98188" y="6415200"/>
            <a:ext cx="3816000" cy="263943"/>
          </a:xfrm>
          <a:prstGeom prst="rect">
            <a:avLst/>
          </a:prstGeom>
        </p:spPr>
      </p:pic>
    </p:spTree>
    <p:extLst>
      <p:ext uri="{BB962C8B-B14F-4D97-AF65-F5344CB8AC3E}">
        <p14:creationId xmlns:p14="http://schemas.microsoft.com/office/powerpoint/2010/main" val="326127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err="1" smtClean="0"/>
              <a:t>Shotened</a:t>
            </a:r>
            <a:r>
              <a:rPr lang="en-US" dirty="0" smtClean="0"/>
              <a:t> name of the whole presentation</a:t>
            </a:r>
            <a:endParaRPr lang="cs-CZ" dirty="0"/>
          </a:p>
        </p:txBody>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708000" cy="4351338"/>
          </a:xfrm>
        </p:spPr>
        <p:txBody>
          <a:bodyPr/>
          <a:lstStyle>
            <a:lvl3pPr marL="266700" indent="-2667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807349" y="1825625"/>
            <a:ext cx="3708000" cy="4351338"/>
          </a:xfrm>
        </p:spPr>
        <p:txBody>
          <a:bodyPr/>
          <a:lstStyle>
            <a:lvl3pPr marL="266700" indent="-2667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Slide Number Placeholder 6"/>
          <p:cNvSpPr>
            <a:spLocks noGrp="1"/>
          </p:cNvSpPr>
          <p:nvPr>
            <p:ph type="sldNum" sz="quarter" idx="12"/>
          </p:nvPr>
        </p:nvSpPr>
        <p:spPr/>
        <p:txBody>
          <a:bodyPr/>
          <a:lstStyle/>
          <a:p>
            <a:fld id="{40C06235-DA17-4F4A-A296-00DCCB02551C}" type="slidenum">
              <a:rPr lang="cs-CZ" smtClean="0"/>
              <a:t>‹#›</a:t>
            </a:fld>
            <a:endParaRPr lang="cs-CZ"/>
          </a:p>
        </p:txBody>
      </p:sp>
    </p:spTree>
    <p:extLst>
      <p:ext uri="{BB962C8B-B14F-4D97-AF65-F5344CB8AC3E}">
        <p14:creationId xmlns:p14="http://schemas.microsoft.com/office/powerpoint/2010/main" val="100689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va obsahy šipky">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err="1" smtClean="0"/>
              <a:t>Shotened</a:t>
            </a:r>
            <a:r>
              <a:rPr lang="en-US" dirty="0" smtClean="0"/>
              <a:t> name of the whole presentation</a:t>
            </a:r>
            <a:endParaRPr lang="cs-CZ" dirty="0"/>
          </a:p>
        </p:txBody>
      </p:sp>
      <p:sp>
        <p:nvSpPr>
          <p:cNvPr id="2" name="Title 1"/>
          <p:cNvSpPr>
            <a:spLocks noGrp="1"/>
          </p:cNvSpPr>
          <p:nvPr>
            <p:ph type="title"/>
          </p:nvPr>
        </p:nvSpPr>
        <p:spPr>
          <a:xfrm>
            <a:off x="1246908" y="90000"/>
            <a:ext cx="7268441" cy="1350000"/>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708000" cy="4351338"/>
          </a:xfrm>
        </p:spPr>
        <p:txBody>
          <a:bodyPr/>
          <a:lstStyle>
            <a:lvl1pPr marL="266700" indent="-266700">
              <a:buSzPct val="120000"/>
              <a:buFontTx/>
              <a:buBlip>
                <a:blip r:embed="rId2"/>
              </a:buBlip>
              <a:defRPr/>
            </a:lvl1pPr>
            <a:lvl2pPr marL="266700" indent="-266700">
              <a:buSzPct val="120000"/>
              <a:buFontTx/>
              <a:buBlip>
                <a:blip r:embed="rId2"/>
              </a:buBlip>
              <a:defRPr/>
            </a:lvl2pPr>
            <a:lvl3pPr marL="266700" indent="-266700">
              <a:buSzPct val="1200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807349" y="1825625"/>
            <a:ext cx="3708000" cy="4351338"/>
          </a:xfrm>
        </p:spPr>
        <p:txBody>
          <a:bodyPr/>
          <a:lstStyle>
            <a:lvl1pPr marL="266700" indent="-266700">
              <a:buSzPct val="120000"/>
              <a:buFontTx/>
              <a:buBlip>
                <a:blip r:embed="rId2"/>
              </a:buBlip>
              <a:defRPr/>
            </a:lvl1pPr>
            <a:lvl2pPr marL="266700" indent="-266700">
              <a:buSzPct val="120000"/>
              <a:buFontTx/>
              <a:buBlip>
                <a:blip r:embed="rId2"/>
              </a:buBlip>
              <a:defRPr/>
            </a:lvl2pPr>
            <a:lvl3pPr marL="266700" indent="-266700">
              <a:buSzPct val="1200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Slide Number Placeholder 6"/>
          <p:cNvSpPr>
            <a:spLocks noGrp="1"/>
          </p:cNvSpPr>
          <p:nvPr>
            <p:ph type="sldNum" sz="quarter" idx="12"/>
          </p:nvPr>
        </p:nvSpPr>
        <p:spPr/>
        <p:txBody>
          <a:bodyPr/>
          <a:lstStyle/>
          <a:p>
            <a:fld id="{40C06235-DA17-4F4A-A296-00DCCB02551C}" type="slidenum">
              <a:rPr lang="cs-CZ" smtClean="0"/>
              <a:t>‹#›</a:t>
            </a:fld>
            <a:endParaRPr lang="cs-CZ"/>
          </a:p>
        </p:txBody>
      </p:sp>
    </p:spTree>
    <p:extLst>
      <p:ext uri="{BB962C8B-B14F-4D97-AF65-F5344CB8AC3E}">
        <p14:creationId xmlns:p14="http://schemas.microsoft.com/office/powerpoint/2010/main" val="4150821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Dva obsahy křížky">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478024"/>
          </a:xfrm>
          <a:prstGeom prst="rect">
            <a:avLst/>
          </a:prstGeom>
        </p:spPr>
      </p:pic>
      <p:sp>
        <p:nvSpPr>
          <p:cNvPr id="6" name="Footer Placeholder 5"/>
          <p:cNvSpPr>
            <a:spLocks noGrp="1"/>
          </p:cNvSpPr>
          <p:nvPr>
            <p:ph type="ftr" sz="quarter" idx="11"/>
          </p:nvPr>
        </p:nvSpPr>
        <p:spPr/>
        <p:txBody>
          <a:bodyPr/>
          <a:lstStyle/>
          <a:p>
            <a:r>
              <a:rPr lang="en-US" dirty="0" err="1" smtClean="0"/>
              <a:t>Shotened</a:t>
            </a:r>
            <a:r>
              <a:rPr lang="en-US" dirty="0" smtClean="0"/>
              <a:t> name of the whole presentation</a:t>
            </a:r>
            <a:endParaRPr lang="cs-CZ" dirty="0"/>
          </a:p>
        </p:txBody>
      </p:sp>
      <p:sp>
        <p:nvSpPr>
          <p:cNvPr id="2" name="Title 1"/>
          <p:cNvSpPr>
            <a:spLocks noGrp="1"/>
          </p:cNvSpPr>
          <p:nvPr>
            <p:ph type="title"/>
          </p:nvPr>
        </p:nvSpPr>
        <p:spPr>
          <a:xfrm>
            <a:off x="1087200" y="0"/>
            <a:ext cx="7426800" cy="2163600"/>
          </a:xfrm>
        </p:spPr>
        <p:txBody>
          <a:bodyPr>
            <a:noAutofit/>
          </a:bodyPr>
          <a:lstStyle>
            <a:lvl1pPr>
              <a:defRPr sz="4000">
                <a:solidFill>
                  <a:schemeClr val="bg1"/>
                </a:solidFill>
              </a:defRPr>
            </a:lvl1pPr>
          </a:lstStyle>
          <a:p>
            <a:r>
              <a:rPr lang="cs-CZ" smtClean="0"/>
              <a:t>Kliknutím lze upravit styl.</a:t>
            </a:r>
            <a:endParaRPr lang="en-US" dirty="0"/>
          </a:p>
        </p:txBody>
      </p:sp>
      <p:sp>
        <p:nvSpPr>
          <p:cNvPr id="3" name="Content Placeholder 2"/>
          <p:cNvSpPr>
            <a:spLocks noGrp="1"/>
          </p:cNvSpPr>
          <p:nvPr>
            <p:ph sz="half" idx="1"/>
          </p:nvPr>
        </p:nvSpPr>
        <p:spPr>
          <a:xfrm>
            <a:off x="628650" y="2636707"/>
            <a:ext cx="3708000" cy="3540256"/>
          </a:xfrm>
        </p:spPr>
        <p:txBody>
          <a:bodyPr>
            <a:noAutofit/>
          </a:bodyPr>
          <a:lstStyle>
            <a:lvl1pPr marL="0" indent="0">
              <a:buFontTx/>
              <a:buNone/>
              <a:defRPr/>
            </a:lvl1pPr>
            <a:lvl2pPr marL="0" indent="0">
              <a:buFontTx/>
              <a:buNone/>
              <a:defRPr/>
            </a:lvl2pPr>
            <a:lvl3pPr marL="266700" indent="-2667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806000" y="2636707"/>
            <a:ext cx="3708000" cy="3540256"/>
          </a:xfrm>
        </p:spPr>
        <p:txBody>
          <a:bodyPr>
            <a:noAutofit/>
          </a:bodyPr>
          <a:lstStyle>
            <a:lvl1pPr marL="0" indent="0">
              <a:buFontTx/>
              <a:buNone/>
              <a:defRPr/>
            </a:lvl1pPr>
            <a:lvl2pPr marL="0" indent="0">
              <a:buFontTx/>
              <a:buNone/>
              <a:defRPr/>
            </a:lvl2pPr>
            <a:lvl3pPr marL="266700" indent="-266700">
              <a:defRPr/>
            </a:lvl3pPr>
            <a:lvl4pPr marL="449263" indent="-182563">
              <a:defRPr/>
            </a:lvl4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Slide Number Placeholder 6"/>
          <p:cNvSpPr>
            <a:spLocks noGrp="1"/>
          </p:cNvSpPr>
          <p:nvPr>
            <p:ph type="sldNum" sz="quarter" idx="12"/>
          </p:nvPr>
        </p:nvSpPr>
        <p:spPr/>
        <p:txBody>
          <a:bodyPr/>
          <a:lstStyle/>
          <a:p>
            <a:fld id="{40C06235-DA17-4F4A-A296-00DCCB02551C}" type="slidenum">
              <a:rPr lang="cs-CZ" smtClean="0"/>
              <a:t>‹#›</a:t>
            </a:fld>
            <a:endParaRPr lang="cs-CZ"/>
          </a:p>
        </p:txBody>
      </p:sp>
      <p:pic>
        <p:nvPicPr>
          <p:cNvPr id="10" name="Obráze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98188" y="6415200"/>
            <a:ext cx="3816000" cy="263943"/>
          </a:xfrm>
          <a:prstGeom prst="rect">
            <a:avLst/>
          </a:prstGeom>
        </p:spPr>
      </p:pic>
    </p:spTree>
    <p:extLst>
      <p:ext uri="{BB962C8B-B14F-4D97-AF65-F5344CB8AC3E}">
        <p14:creationId xmlns:p14="http://schemas.microsoft.com/office/powerpoint/2010/main" val="770597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Obrázek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9144000" cy="1450848"/>
          </a:xfrm>
          <a:prstGeom prst="rect">
            <a:avLst/>
          </a:prstGeom>
        </p:spPr>
      </p:pic>
      <p:sp>
        <p:nvSpPr>
          <p:cNvPr id="2" name="Title Placeholder 1"/>
          <p:cNvSpPr>
            <a:spLocks noGrp="1"/>
          </p:cNvSpPr>
          <p:nvPr>
            <p:ph type="title"/>
          </p:nvPr>
        </p:nvSpPr>
        <p:spPr>
          <a:xfrm>
            <a:off x="1246908" y="90000"/>
            <a:ext cx="7268441" cy="1350000"/>
          </a:xfrm>
          <a:prstGeom prst="rect">
            <a:avLst/>
          </a:prstGeom>
        </p:spPr>
        <p:txBody>
          <a:bodyPr vert="horz" lIns="0" tIns="0" rIns="0" bIns="0" rtlCol="0" anchor="ctr">
            <a:noAutofit/>
          </a:bodyPr>
          <a:lstStyle/>
          <a:p>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0" tIns="0" rIns="0" bIns="0" rtlCol="0">
            <a:no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en-US" dirty="0"/>
          </a:p>
        </p:txBody>
      </p:sp>
      <p:sp>
        <p:nvSpPr>
          <p:cNvPr id="5" name="Footer Placeholder 4"/>
          <p:cNvSpPr>
            <a:spLocks noGrp="1"/>
          </p:cNvSpPr>
          <p:nvPr>
            <p:ph type="ftr" sz="quarter" idx="3"/>
          </p:nvPr>
        </p:nvSpPr>
        <p:spPr>
          <a:xfrm>
            <a:off x="324000" y="6356351"/>
            <a:ext cx="4356000" cy="365125"/>
          </a:xfrm>
          <a:prstGeom prst="rect">
            <a:avLst/>
          </a:prstGeom>
        </p:spPr>
        <p:txBody>
          <a:bodyPr vert="horz" lIns="0" tIns="0" rIns="0" bIns="0" rtlCol="0" anchor="ctr"/>
          <a:lstStyle>
            <a:lvl1pPr algn="l">
              <a:defRPr sz="1100">
                <a:solidFill>
                  <a:schemeClr val="tx1"/>
                </a:solidFill>
                <a:latin typeface="Segoe UI" panose="020B0502040204020203" pitchFamily="34" charset="0"/>
                <a:cs typeface="Segoe UI" panose="020B0502040204020203" pitchFamily="34" charset="0"/>
              </a:defRPr>
            </a:lvl1pPr>
          </a:lstStyle>
          <a:p>
            <a:r>
              <a:rPr lang="en-US" dirty="0" err="1" smtClean="0"/>
              <a:t>Shotened</a:t>
            </a:r>
            <a:r>
              <a:rPr lang="en-US" dirty="0" smtClean="0"/>
              <a:t> name of the whole presentation</a:t>
            </a:r>
            <a:endParaRPr lang="cs-CZ" dirty="0"/>
          </a:p>
        </p:txBody>
      </p:sp>
      <p:sp>
        <p:nvSpPr>
          <p:cNvPr id="6" name="Slide Number Placeholder 5"/>
          <p:cNvSpPr>
            <a:spLocks noGrp="1"/>
          </p:cNvSpPr>
          <p:nvPr>
            <p:ph type="sldNum" sz="quarter" idx="4"/>
          </p:nvPr>
        </p:nvSpPr>
        <p:spPr>
          <a:xfrm>
            <a:off x="8329354" y="6288088"/>
            <a:ext cx="595571" cy="501649"/>
          </a:xfrm>
          <a:prstGeom prst="rect">
            <a:avLst/>
          </a:prstGeom>
        </p:spPr>
        <p:txBody>
          <a:bodyPr vert="horz" lIns="0" tIns="0" rIns="0" bIns="0" rtlCol="0" anchor="ctr"/>
          <a:lstStyle>
            <a:lvl1pPr algn="r">
              <a:defRPr sz="2500" b="1">
                <a:solidFill>
                  <a:schemeClr val="tx1"/>
                </a:solidFill>
                <a:latin typeface="Segoe UI" panose="020B0502040204020203" pitchFamily="34" charset="0"/>
                <a:cs typeface="Segoe UI" panose="020B0502040204020203" pitchFamily="34" charset="0"/>
              </a:defRPr>
            </a:lvl1pPr>
          </a:lstStyle>
          <a:p>
            <a:fld id="{40C06235-DA17-4F4A-A296-00DCCB02551C}" type="slidenum">
              <a:rPr lang="cs-CZ" smtClean="0"/>
              <a:pPr/>
              <a:t>‹#›</a:t>
            </a:fld>
            <a:endParaRPr lang="cs-CZ" dirty="0"/>
          </a:p>
        </p:txBody>
      </p:sp>
      <p:pic>
        <p:nvPicPr>
          <p:cNvPr id="10" name="Obrázek 9"/>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598188" y="6415200"/>
            <a:ext cx="3816000" cy="263943"/>
          </a:xfrm>
          <a:prstGeom prst="rect">
            <a:avLst/>
          </a:prstGeom>
        </p:spPr>
      </p:pic>
    </p:spTree>
    <p:extLst>
      <p:ext uri="{BB962C8B-B14F-4D97-AF65-F5344CB8AC3E}">
        <p14:creationId xmlns:p14="http://schemas.microsoft.com/office/powerpoint/2010/main" val="3222585684"/>
      </p:ext>
    </p:extLst>
  </p:cSld>
  <p:clrMap bg1="lt1" tx1="dk1" bg2="lt2" tx2="dk2" accent1="accent1" accent2="accent2" accent3="accent3" accent4="accent4" accent5="accent5" accent6="accent6" hlink="hlink" folHlink="folHlink"/>
  <p:sldLayoutIdLst>
    <p:sldLayoutId id="2147483661" r:id="rId1"/>
    <p:sldLayoutId id="2147483675" r:id="rId2"/>
    <p:sldLayoutId id="2147483662" r:id="rId3"/>
    <p:sldLayoutId id="2147483673" r:id="rId4"/>
    <p:sldLayoutId id="2147483678" r:id="rId5"/>
    <p:sldLayoutId id="2147483672" r:id="rId6"/>
    <p:sldLayoutId id="2147483664" r:id="rId7"/>
    <p:sldLayoutId id="2147483674" r:id="rId8"/>
    <p:sldLayoutId id="2147483676" r:id="rId9"/>
    <p:sldLayoutId id="2147483677" r:id="rId10"/>
    <p:sldLayoutId id="2147483666" r:id="rId11"/>
    <p:sldLayoutId id="2147483667" r:id="rId12"/>
    <p:sldLayoutId id="2147483679" r:id="rId13"/>
  </p:sldLayoutIdLst>
  <p:hf hdr="0" dt="0"/>
  <p:txStyles>
    <p:titleStyle>
      <a:lvl1pPr algn="l" defTabSz="914400" rtl="0" eaLnBrk="1" latinLnBrk="0" hangingPunct="1">
        <a:lnSpc>
          <a:spcPct val="90000"/>
        </a:lnSpc>
        <a:spcBef>
          <a:spcPct val="0"/>
        </a:spcBef>
        <a:buNone/>
        <a:defRPr sz="3000" b="1" kern="1200">
          <a:solidFill>
            <a:schemeClr val="tx1"/>
          </a:solidFill>
          <a:latin typeface="Segoe UI" panose="020B0502040204020203" pitchFamily="34" charset="0"/>
          <a:ea typeface="+mj-ea"/>
          <a:cs typeface="Segoe UI" panose="020B050204020402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500" b="1" kern="1200">
          <a:solidFill>
            <a:schemeClr val="tx1"/>
          </a:solidFill>
          <a:latin typeface="Segoe UI" panose="020B0502040204020203" pitchFamily="34" charset="0"/>
          <a:ea typeface="+mn-ea"/>
          <a:cs typeface="Segoe UI" panose="020B0502040204020203" pitchFamily="34" charset="0"/>
        </a:defRPr>
      </a:lvl1pPr>
      <a:lvl2pPr marL="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egoe UI" panose="020B0502040204020203" pitchFamily="34" charset="0"/>
          <a:ea typeface="+mn-ea"/>
          <a:cs typeface="Segoe UI" panose="020B0502040204020203" pitchFamily="34" charset="0"/>
        </a:defRPr>
      </a:lvl2pPr>
      <a:lvl3pPr marL="228600" indent="-228600" algn="l" defTabSz="914400" rtl="0" eaLnBrk="1" latinLnBrk="0" hangingPunct="1">
        <a:lnSpc>
          <a:spcPct val="90000"/>
        </a:lnSpc>
        <a:spcBef>
          <a:spcPts val="500"/>
        </a:spcBef>
        <a:buSzPct val="120000"/>
        <a:buFontTx/>
        <a:buBlip>
          <a:blip r:embed="rId17"/>
        </a:buBlip>
        <a:defRPr sz="1800" kern="1200">
          <a:solidFill>
            <a:schemeClr val="tx1"/>
          </a:solidFill>
          <a:latin typeface="Segoe UI" panose="020B0502040204020203" pitchFamily="34" charset="0"/>
          <a:ea typeface="+mn-ea"/>
          <a:cs typeface="Segoe UI" panose="020B0502040204020203" pitchFamily="34" charset="0"/>
        </a:defRPr>
      </a:lvl3pPr>
      <a:lvl4pPr marL="449263" indent="-228600" algn="l" defTabSz="914400" rtl="0" eaLnBrk="1" latinLnBrk="0" hangingPunct="1">
        <a:lnSpc>
          <a:spcPct val="90000"/>
        </a:lnSpc>
        <a:spcBef>
          <a:spcPts val="500"/>
        </a:spcBef>
        <a:buSzPct val="120000"/>
        <a:buFontTx/>
        <a:buBlip>
          <a:blip r:embed="rId17"/>
        </a:buBlip>
        <a:tabLst/>
        <a:defRPr sz="1600" kern="1200">
          <a:solidFill>
            <a:schemeClr val="tx1"/>
          </a:solidFill>
          <a:latin typeface="Segoe UI" panose="020B0502040204020203" pitchFamily="34" charset="0"/>
          <a:ea typeface="+mn-ea"/>
          <a:cs typeface="Segoe UI" panose="020B0502040204020203" pitchFamily="34" charset="0"/>
        </a:defRPr>
      </a:lvl4pPr>
      <a:lvl5pPr marL="714375" indent="-228600" algn="l" defTabSz="914400" rtl="0" eaLnBrk="1" latinLnBrk="0" hangingPunct="1">
        <a:lnSpc>
          <a:spcPct val="90000"/>
        </a:lnSpc>
        <a:spcBef>
          <a:spcPts val="500"/>
        </a:spcBef>
        <a:buSzPct val="120000"/>
        <a:buFontTx/>
        <a:buBlip>
          <a:blip r:embed="rId17"/>
        </a:buBlip>
        <a:defRPr sz="14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Horackova.katerina@vlada.cz"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40000" y="2113424"/>
            <a:ext cx="7425033" cy="2387600"/>
          </a:xfrm>
        </p:spPr>
        <p:txBody>
          <a:bodyPr/>
          <a:lstStyle/>
          <a:p>
            <a:r>
              <a:rPr lang="en-GB" i="1" dirty="0"/>
              <a:t>Collaboration with civil society and governments in drug </a:t>
            </a:r>
            <a:r>
              <a:rPr lang="en-GB" i="1" dirty="0" smtClean="0"/>
              <a:t>policies</a:t>
            </a:r>
            <a:r>
              <a:rPr lang="cs-CZ" i="1" dirty="0"/>
              <a:t> </a:t>
            </a:r>
            <a:r>
              <a:rPr lang="cs-CZ" i="1" dirty="0" smtClean="0"/>
              <a:t>in </a:t>
            </a:r>
            <a:r>
              <a:rPr lang="cs-CZ" i="1" dirty="0" err="1" smtClean="0"/>
              <a:t>the</a:t>
            </a:r>
            <a:r>
              <a:rPr lang="cs-CZ" i="1" dirty="0" smtClean="0"/>
              <a:t> Czech Republic</a:t>
            </a:r>
            <a:endParaRPr lang="cs-CZ" dirty="0"/>
          </a:p>
        </p:txBody>
      </p:sp>
      <p:sp>
        <p:nvSpPr>
          <p:cNvPr id="3" name="Podnadpis 2"/>
          <p:cNvSpPr>
            <a:spLocks noGrp="1"/>
          </p:cNvSpPr>
          <p:nvPr>
            <p:ph type="subTitle" idx="1"/>
          </p:nvPr>
        </p:nvSpPr>
        <p:spPr/>
        <p:txBody>
          <a:bodyPr/>
          <a:lstStyle/>
          <a:p>
            <a:r>
              <a:rPr lang="cs-CZ" dirty="0" err="1" smtClean="0">
                <a:solidFill>
                  <a:schemeClr val="bg1"/>
                </a:solidFill>
              </a:rPr>
              <a:t>Katerina</a:t>
            </a:r>
            <a:r>
              <a:rPr lang="cs-CZ" dirty="0" smtClean="0">
                <a:solidFill>
                  <a:schemeClr val="bg1"/>
                </a:solidFill>
              </a:rPr>
              <a:t> </a:t>
            </a:r>
            <a:r>
              <a:rPr lang="cs-CZ" dirty="0" err="1" smtClean="0">
                <a:solidFill>
                  <a:schemeClr val="bg1"/>
                </a:solidFill>
              </a:rPr>
              <a:t>Horackova</a:t>
            </a:r>
            <a:endParaRPr lang="cs-CZ" dirty="0" smtClean="0">
              <a:solidFill>
                <a:schemeClr val="bg1"/>
              </a:solidFill>
            </a:endParaRPr>
          </a:p>
          <a:p>
            <a:r>
              <a:rPr lang="cs-CZ" dirty="0" err="1" smtClean="0">
                <a:solidFill>
                  <a:schemeClr val="bg1"/>
                </a:solidFill>
              </a:rPr>
              <a:t>Government</a:t>
            </a:r>
            <a:r>
              <a:rPr lang="cs-CZ" dirty="0" smtClean="0">
                <a:solidFill>
                  <a:schemeClr val="bg1"/>
                </a:solidFill>
              </a:rPr>
              <a:t> Office </a:t>
            </a:r>
            <a:r>
              <a:rPr lang="cs-CZ" dirty="0" err="1" smtClean="0">
                <a:solidFill>
                  <a:schemeClr val="bg1"/>
                </a:solidFill>
              </a:rPr>
              <a:t>of</a:t>
            </a:r>
            <a:r>
              <a:rPr lang="cs-CZ" dirty="0" smtClean="0">
                <a:solidFill>
                  <a:schemeClr val="bg1"/>
                </a:solidFill>
              </a:rPr>
              <a:t> </a:t>
            </a:r>
            <a:r>
              <a:rPr lang="cs-CZ" dirty="0" err="1" smtClean="0">
                <a:solidFill>
                  <a:schemeClr val="bg1"/>
                </a:solidFill>
              </a:rPr>
              <a:t>the</a:t>
            </a:r>
            <a:r>
              <a:rPr lang="cs-CZ" dirty="0" smtClean="0">
                <a:solidFill>
                  <a:schemeClr val="bg1"/>
                </a:solidFill>
              </a:rPr>
              <a:t> Czech Republic</a:t>
            </a:r>
          </a:p>
        </p:txBody>
      </p:sp>
      <p:sp>
        <p:nvSpPr>
          <p:cNvPr id="6" name="Zástupný symbol pro text 5"/>
          <p:cNvSpPr>
            <a:spLocks noGrp="1"/>
          </p:cNvSpPr>
          <p:nvPr>
            <p:ph type="body" sz="quarter" idx="10"/>
          </p:nvPr>
        </p:nvSpPr>
        <p:spPr/>
        <p:txBody>
          <a:bodyPr/>
          <a:lstStyle/>
          <a:p>
            <a:r>
              <a:rPr lang="cs-CZ" dirty="0" smtClean="0"/>
              <a:t>15 </a:t>
            </a:r>
            <a:r>
              <a:rPr lang="cs-CZ" dirty="0" err="1" smtClean="0"/>
              <a:t>March</a:t>
            </a:r>
            <a:r>
              <a:rPr lang="cs-CZ" dirty="0" smtClean="0"/>
              <a:t> 2022 </a:t>
            </a:r>
            <a:r>
              <a:rPr lang="cs-CZ" dirty="0"/>
              <a:t>| </a:t>
            </a:r>
            <a:r>
              <a:rPr lang="cs-CZ" dirty="0" err="1" smtClean="0"/>
              <a:t>Vienna</a:t>
            </a:r>
            <a:endParaRPr lang="cs-CZ" dirty="0"/>
          </a:p>
        </p:txBody>
      </p:sp>
      <p:sp>
        <p:nvSpPr>
          <p:cNvPr id="4" name="Obdélník 3"/>
          <p:cNvSpPr/>
          <p:nvPr/>
        </p:nvSpPr>
        <p:spPr>
          <a:xfrm>
            <a:off x="239282" y="239282"/>
            <a:ext cx="4597638" cy="12904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Y:\NMS\Manuál publikace\NMS_SRV_CI_Manual\SRV\Logo\EN\secretariat_en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68" y="21619"/>
            <a:ext cx="4954832" cy="153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502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dirty="0" smtClean="0"/>
              <a:t>Czech </a:t>
            </a:r>
            <a:r>
              <a:rPr lang="cs-CZ" dirty="0" err="1" smtClean="0"/>
              <a:t>Drug</a:t>
            </a:r>
            <a:r>
              <a:rPr lang="cs-CZ" dirty="0" smtClean="0"/>
              <a:t> </a:t>
            </a:r>
            <a:r>
              <a:rPr lang="cs-CZ" dirty="0" err="1" smtClean="0"/>
              <a:t>Policy</a:t>
            </a:r>
            <a:endParaRPr lang="cs-CZ" dirty="0"/>
          </a:p>
        </p:txBody>
      </p:sp>
      <p:sp>
        <p:nvSpPr>
          <p:cNvPr id="4" name="Nadpis 3"/>
          <p:cNvSpPr>
            <a:spLocks noGrp="1"/>
          </p:cNvSpPr>
          <p:nvPr>
            <p:ph type="title"/>
          </p:nvPr>
        </p:nvSpPr>
        <p:spPr/>
        <p:txBody>
          <a:bodyPr/>
          <a:lstStyle/>
          <a:p>
            <a:pPr marL="0" lvl="2" eaLnBrk="1" hangingPunct="1">
              <a:lnSpc>
                <a:spcPct val="93000"/>
              </a:lnSpc>
              <a:tabLst>
                <a:tab pos="0" algn="l"/>
                <a:tab pos="446620" algn="l"/>
                <a:tab pos="894834" algn="l"/>
                <a:tab pos="1343041" algn="l"/>
                <a:tab pos="1791251" algn="l"/>
                <a:tab pos="2239460" algn="l"/>
                <a:tab pos="2687660" algn="l"/>
                <a:tab pos="3135871" algn="l"/>
                <a:tab pos="3584083" algn="l"/>
                <a:tab pos="4032288" algn="l"/>
                <a:tab pos="4480498" algn="l"/>
                <a:tab pos="4928710" algn="l"/>
                <a:tab pos="5376915" algn="l"/>
                <a:tab pos="5825123" algn="l"/>
                <a:tab pos="6273332" algn="l"/>
                <a:tab pos="6721541" algn="l"/>
                <a:tab pos="7169748" algn="l"/>
                <a:tab pos="7617957" algn="l"/>
                <a:tab pos="8066163" algn="l"/>
                <a:tab pos="8514369" algn="l"/>
                <a:tab pos="8962578" algn="l"/>
                <a:tab pos="9388617" algn="l"/>
              </a:tabLst>
            </a:pPr>
            <a:r>
              <a:rPr lang="cs-CZ" sz="2700" b="1" dirty="0" err="1" smtClean="0">
                <a:solidFill>
                  <a:schemeClr val="bg1"/>
                </a:solidFill>
                <a:latin typeface="Segoe UI" panose="020B0502040204020203" pitchFamily="34" charset="0"/>
                <a:cs typeface="Segoe UI" panose="020B0502040204020203" pitchFamily="34" charset="0"/>
              </a:rPr>
              <a:t>What</a:t>
            </a:r>
            <a:r>
              <a:rPr lang="cs-CZ" sz="2700" b="1" dirty="0" smtClean="0">
                <a:solidFill>
                  <a:schemeClr val="bg1"/>
                </a:solidFill>
                <a:latin typeface="Segoe UI" panose="020B0502040204020203" pitchFamily="34" charset="0"/>
                <a:cs typeface="Segoe UI" panose="020B0502040204020203" pitchFamily="34" charset="0"/>
              </a:rPr>
              <a:t> </a:t>
            </a:r>
            <a:r>
              <a:rPr lang="cs-CZ" sz="2700" b="1" dirty="0" err="1" smtClean="0">
                <a:solidFill>
                  <a:schemeClr val="bg1"/>
                </a:solidFill>
                <a:latin typeface="Segoe UI" panose="020B0502040204020203" pitchFamily="34" charset="0"/>
                <a:cs typeface="Segoe UI" panose="020B0502040204020203" pitchFamily="34" charset="0"/>
              </a:rPr>
              <a:t>have</a:t>
            </a:r>
            <a:r>
              <a:rPr lang="en-US" sz="2700" b="1" dirty="0" smtClean="0">
                <a:solidFill>
                  <a:schemeClr val="bg1"/>
                </a:solidFill>
                <a:latin typeface="Segoe UI" panose="020B0502040204020203" pitchFamily="34" charset="0"/>
                <a:cs typeface="Segoe UI" panose="020B0502040204020203" pitchFamily="34" charset="0"/>
              </a:rPr>
              <a:t> </a:t>
            </a:r>
            <a:r>
              <a:rPr lang="en-US" sz="2700" b="1" dirty="0">
                <a:solidFill>
                  <a:schemeClr val="bg1"/>
                </a:solidFill>
                <a:latin typeface="Segoe UI" panose="020B0502040204020203" pitchFamily="34" charset="0"/>
                <a:cs typeface="Segoe UI" panose="020B0502040204020203" pitchFamily="34" charset="0"/>
              </a:rPr>
              <a:t>we learned?</a:t>
            </a:r>
          </a:p>
        </p:txBody>
      </p:sp>
      <p:sp>
        <p:nvSpPr>
          <p:cNvPr id="3" name="Zástupný symbol pro obsah 2"/>
          <p:cNvSpPr>
            <a:spLocks noGrp="1"/>
          </p:cNvSpPr>
          <p:nvPr>
            <p:ph idx="1"/>
          </p:nvPr>
        </p:nvSpPr>
        <p:spPr/>
        <p:txBody>
          <a:bodyPr>
            <a:normAutofit/>
          </a:bodyPr>
          <a:lstStyle/>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We have decided to officially involve CS into decision making process because:</a:t>
            </a: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they are those who bear/see the consequences of our decisions in </a:t>
            </a:r>
            <a:r>
              <a:rPr lang="en-US" dirty="0" smtClean="0"/>
              <a:t>practice</a:t>
            </a:r>
            <a:r>
              <a:rPr lang="cs-CZ" dirty="0" smtClean="0"/>
              <a:t>,</a:t>
            </a:r>
            <a:r>
              <a:rPr lang="en-US" dirty="0" smtClean="0"/>
              <a:t> </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they are those who are the </a:t>
            </a:r>
            <a:r>
              <a:rPr lang="en-US" dirty="0" smtClean="0"/>
              <a:t>closed </a:t>
            </a:r>
            <a:r>
              <a:rPr lang="en-US" dirty="0"/>
              <a:t>to the drug scene/drug situation and to the needs of </a:t>
            </a:r>
            <a:r>
              <a:rPr lang="en-US" dirty="0" smtClean="0"/>
              <a:t>clients</a:t>
            </a:r>
            <a:r>
              <a:rPr lang="cs-CZ" dirty="0" smtClean="0"/>
              <a:t>,</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they can react on the drafts of drug policy and intentions before they are officially approved and correct </a:t>
            </a:r>
            <a:r>
              <a:rPr lang="en-US" dirty="0" smtClean="0"/>
              <a:t>them</a:t>
            </a:r>
            <a:r>
              <a:rPr lang="cs-CZ" dirty="0" smtClean="0"/>
              <a:t>,</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dirty="0" err="1"/>
              <a:t>t</a:t>
            </a:r>
            <a:r>
              <a:rPr lang="cs-CZ" dirty="0" err="1" smtClean="0"/>
              <a:t>hey</a:t>
            </a:r>
            <a:r>
              <a:rPr lang="cs-CZ" dirty="0" smtClean="0"/>
              <a:t> </a:t>
            </a:r>
            <a:r>
              <a:rPr lang="en-US" dirty="0" smtClean="0"/>
              <a:t>can </a:t>
            </a:r>
            <a:r>
              <a:rPr lang="en-US" dirty="0"/>
              <a:t>provide direct feedback </a:t>
            </a:r>
            <a:r>
              <a:rPr lang="en-US" dirty="0" smtClean="0"/>
              <a:t>for </a:t>
            </a:r>
            <a:r>
              <a:rPr lang="en-US" dirty="0"/>
              <a:t>the prime minister and </a:t>
            </a:r>
            <a:r>
              <a:rPr lang="en-US" dirty="0" smtClean="0"/>
              <a:t>ministers </a:t>
            </a:r>
            <a:r>
              <a:rPr lang="en-US" dirty="0"/>
              <a:t>on what is the practice, what should be </a:t>
            </a:r>
            <a:r>
              <a:rPr lang="en-US" dirty="0" smtClean="0"/>
              <a:t>done</a:t>
            </a:r>
            <a:r>
              <a:rPr lang="cs-CZ" dirty="0" smtClean="0"/>
              <a:t>,</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they provide balance to the view of state </a:t>
            </a:r>
            <a:r>
              <a:rPr lang="en-US" dirty="0" smtClean="0"/>
              <a:t>administration</a:t>
            </a:r>
            <a:r>
              <a:rPr lang="cs-CZ" dirty="0" smtClean="0"/>
              <a:t>,</a:t>
            </a:r>
            <a:r>
              <a:rPr lang="en-US" dirty="0" smtClean="0"/>
              <a:t> </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help with lobbing for laws in parliament … and for </a:t>
            </a:r>
            <a:r>
              <a:rPr lang="cs-CZ" dirty="0" err="1" smtClean="0"/>
              <a:t>funding</a:t>
            </a:r>
            <a:r>
              <a:rPr lang="cs-CZ" dirty="0" smtClean="0"/>
              <a:t> </a:t>
            </a:r>
            <a:r>
              <a:rPr lang="cs-CZ" dirty="0" err="1" smtClean="0"/>
              <a:t>of</a:t>
            </a:r>
            <a:r>
              <a:rPr lang="en-US" dirty="0" smtClean="0"/>
              <a:t> </a:t>
            </a:r>
            <a:r>
              <a:rPr lang="en-US" dirty="0" smtClean="0"/>
              <a:t>drug </a:t>
            </a:r>
            <a:r>
              <a:rPr lang="en-US" dirty="0" smtClean="0"/>
              <a:t>policy</a:t>
            </a:r>
            <a:r>
              <a:rPr lang="cs-CZ" dirty="0" smtClean="0"/>
              <a:t>.</a:t>
            </a:r>
            <a:endParaRPr lang="en-US" dirty="0"/>
          </a:p>
          <a:p>
            <a:pPr marL="342900" lvl="1" indent="-342900">
              <a:lnSpc>
                <a:spcPct val="100000"/>
              </a:lnSpc>
              <a:spcBef>
                <a:spcPts val="600"/>
              </a:spcBef>
              <a:buFontTx/>
              <a:buChar char="-"/>
            </a:pPr>
            <a:endParaRPr lang="en-US" sz="1900" kern="0" dirty="0"/>
          </a:p>
        </p:txBody>
      </p:sp>
    </p:spTree>
    <p:extLst>
      <p:ext uri="{BB962C8B-B14F-4D97-AF65-F5344CB8AC3E}">
        <p14:creationId xmlns:p14="http://schemas.microsoft.com/office/powerpoint/2010/main" val="25177789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dirty="0" smtClean="0"/>
              <a:t>Czech </a:t>
            </a:r>
            <a:r>
              <a:rPr lang="cs-CZ" dirty="0" err="1" smtClean="0"/>
              <a:t>Drug</a:t>
            </a:r>
            <a:r>
              <a:rPr lang="cs-CZ" dirty="0" smtClean="0"/>
              <a:t> </a:t>
            </a:r>
            <a:r>
              <a:rPr lang="cs-CZ" dirty="0" err="1" smtClean="0"/>
              <a:t>Policy</a:t>
            </a:r>
            <a:endParaRPr lang="cs-CZ" dirty="0"/>
          </a:p>
        </p:txBody>
      </p:sp>
      <p:sp>
        <p:nvSpPr>
          <p:cNvPr id="5" name="Nadpis 4"/>
          <p:cNvSpPr>
            <a:spLocks noGrp="1"/>
          </p:cNvSpPr>
          <p:nvPr>
            <p:ph type="title"/>
          </p:nvPr>
        </p:nvSpPr>
        <p:spPr/>
        <p:txBody>
          <a:bodyPr/>
          <a:lstStyle/>
          <a:p>
            <a:r>
              <a:rPr lang="cs-CZ" sz="3200" dirty="0" err="1">
                <a:solidFill>
                  <a:schemeClr val="bg1"/>
                </a:solidFill>
              </a:rPr>
              <a:t>What</a:t>
            </a:r>
            <a:r>
              <a:rPr lang="cs-CZ" sz="3200" dirty="0">
                <a:solidFill>
                  <a:schemeClr val="bg1"/>
                </a:solidFill>
              </a:rPr>
              <a:t> </a:t>
            </a:r>
            <a:r>
              <a:rPr lang="cs-CZ" sz="3200" dirty="0" err="1">
                <a:solidFill>
                  <a:schemeClr val="bg1"/>
                </a:solidFill>
              </a:rPr>
              <a:t>have</a:t>
            </a:r>
            <a:r>
              <a:rPr lang="en-US" sz="3200" dirty="0">
                <a:solidFill>
                  <a:schemeClr val="bg1"/>
                </a:solidFill>
              </a:rPr>
              <a:t> we learned?</a:t>
            </a:r>
            <a:endParaRPr lang="cs-CZ" dirty="0"/>
          </a:p>
        </p:txBody>
      </p:sp>
      <p:sp>
        <p:nvSpPr>
          <p:cNvPr id="4" name="Zástupný symbol pro obsah 3"/>
          <p:cNvSpPr>
            <a:spLocks noGrp="1"/>
          </p:cNvSpPr>
          <p:nvPr>
            <p:ph idx="1"/>
          </p:nvPr>
        </p:nvSpPr>
        <p:spPr>
          <a:xfrm>
            <a:off x="600940" y="1587497"/>
            <a:ext cx="7886699" cy="4621357"/>
          </a:xfrm>
        </p:spPr>
        <p:txBody>
          <a:bodyPr>
            <a:noAutofit/>
          </a:bodyPr>
          <a:lstStyle/>
          <a:p>
            <a:pPr marL="0" lvl="1" indent="0">
              <a:spcBef>
                <a:spcPts val="1000"/>
              </a:spcBef>
              <a:buClr>
                <a:srgbClr val="FF9900"/>
              </a:buClr>
              <a:buNone/>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However:</a:t>
            </a: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the CS is criticized for lobbying only „for their own interest“, „they overprotect the drug users“, are biased – do not see the policy in whole </a:t>
            </a:r>
            <a:r>
              <a:rPr lang="en-US" dirty="0" smtClean="0"/>
              <a:t>context</a:t>
            </a:r>
            <a:r>
              <a:rPr lang="cs-CZ" dirty="0" smtClean="0"/>
              <a:t>,</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t>even it is stated in the National Strategy </a:t>
            </a:r>
            <a:r>
              <a:rPr lang="cs-CZ" dirty="0" err="1" smtClean="0"/>
              <a:t>they</a:t>
            </a:r>
            <a:r>
              <a:rPr lang="en-US" dirty="0" smtClean="0"/>
              <a:t> </a:t>
            </a:r>
            <a:r>
              <a:rPr lang="en-US" dirty="0"/>
              <a:t>faced a strong discussion in 2014 whether the CS should be part of </a:t>
            </a:r>
            <a:r>
              <a:rPr lang="en-US" dirty="0" smtClean="0"/>
              <a:t>GCDPC</a:t>
            </a:r>
            <a:r>
              <a:rPr lang="cs-CZ" dirty="0" smtClean="0"/>
              <a:t>,</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dirty="0" smtClean="0"/>
              <a:t>e</a:t>
            </a:r>
            <a:r>
              <a:rPr lang="en-US" dirty="0" err="1" smtClean="0"/>
              <a:t>ven</a:t>
            </a:r>
            <a:r>
              <a:rPr lang="en-US" dirty="0" smtClean="0"/>
              <a:t> </a:t>
            </a:r>
            <a:r>
              <a:rPr lang="en-US" dirty="0"/>
              <a:t>they are part of </a:t>
            </a:r>
            <a:r>
              <a:rPr lang="cs-CZ" dirty="0" err="1" smtClean="0"/>
              <a:t>working</a:t>
            </a:r>
            <a:r>
              <a:rPr lang="cs-CZ" dirty="0" smtClean="0"/>
              <a:t> </a:t>
            </a:r>
            <a:r>
              <a:rPr lang="cs-CZ" dirty="0" err="1" smtClean="0"/>
              <a:t>groups</a:t>
            </a:r>
            <a:r>
              <a:rPr lang="en-US" dirty="0" smtClean="0"/>
              <a:t> </a:t>
            </a:r>
            <a:r>
              <a:rPr lang="en-US" dirty="0"/>
              <a:t>and committees </a:t>
            </a:r>
            <a:r>
              <a:rPr lang="cs-CZ" dirty="0" err="1" smtClean="0"/>
              <a:t>their</a:t>
            </a:r>
            <a:r>
              <a:rPr lang="cs-CZ" dirty="0" smtClean="0"/>
              <a:t> </a:t>
            </a:r>
            <a:r>
              <a:rPr lang="cs-CZ" dirty="0" err="1" smtClean="0"/>
              <a:t>representation</a:t>
            </a:r>
            <a:r>
              <a:rPr lang="cs-CZ" dirty="0" smtClean="0"/>
              <a:t> </a:t>
            </a:r>
            <a:r>
              <a:rPr lang="cs-CZ" dirty="0" err="1" smtClean="0"/>
              <a:t>is</a:t>
            </a:r>
            <a:r>
              <a:rPr lang="cs-CZ" dirty="0" smtClean="0"/>
              <a:t> not </a:t>
            </a:r>
            <a:r>
              <a:rPr lang="cs-CZ" dirty="0" err="1" smtClean="0"/>
              <a:t>equal</a:t>
            </a:r>
            <a:r>
              <a:rPr lang="cs-CZ" dirty="0" smtClean="0"/>
              <a:t> to </a:t>
            </a:r>
            <a:r>
              <a:rPr lang="cs-CZ" dirty="0" err="1" smtClean="0"/>
              <a:t>state</a:t>
            </a:r>
            <a:r>
              <a:rPr lang="cs-CZ" dirty="0" smtClean="0"/>
              <a:t> </a:t>
            </a:r>
            <a:r>
              <a:rPr lang="en-US" dirty="0" smtClean="0"/>
              <a:t>administration</a:t>
            </a:r>
            <a:r>
              <a:rPr lang="en-US" dirty="0"/>
              <a:t>, their voice can be </a:t>
            </a:r>
            <a:r>
              <a:rPr lang="en-US" dirty="0" smtClean="0"/>
              <a:t>weak</a:t>
            </a:r>
            <a:r>
              <a:rPr lang="cs-CZ" dirty="0" smtClean="0"/>
              <a:t>,</a:t>
            </a:r>
            <a:endParaRPr lang="en-US"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cs-CZ" dirty="0"/>
              <a:t>i</a:t>
            </a:r>
            <a:r>
              <a:rPr lang="en-US" dirty="0" smtClean="0"/>
              <a:t>t </a:t>
            </a:r>
            <a:r>
              <a:rPr lang="en-US" dirty="0"/>
              <a:t>is always better when the CS is united into one strong umbrella organization that advocates for their needs.</a:t>
            </a:r>
          </a:p>
          <a:p>
            <a:pPr marL="0" lvl="1" indent="0">
              <a:spcBef>
                <a:spcPts val="1000"/>
              </a:spcBef>
              <a:buClr>
                <a:srgbClr val="FF9900"/>
              </a:buClr>
              <a:buNone/>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600" b="1" dirty="0" smtClean="0">
                <a:solidFill>
                  <a:srgbClr val="00B0F0"/>
                </a:solidFill>
              </a:rPr>
              <a:t>It </a:t>
            </a:r>
            <a:r>
              <a:rPr lang="en-US" sz="2600" b="1" dirty="0">
                <a:solidFill>
                  <a:srgbClr val="00B0F0"/>
                </a:solidFill>
              </a:rPr>
              <a:t>is necessary in the long term to build mutual understanding and trust among the state institution and </a:t>
            </a:r>
            <a:r>
              <a:rPr lang="en-US" sz="2600" b="1" dirty="0" smtClean="0">
                <a:solidFill>
                  <a:srgbClr val="00B0F0"/>
                </a:solidFill>
              </a:rPr>
              <a:t>CS</a:t>
            </a:r>
            <a:r>
              <a:rPr lang="cs-CZ" sz="2600" b="1" dirty="0" smtClean="0">
                <a:solidFill>
                  <a:srgbClr val="00B0F0"/>
                </a:solidFill>
              </a:rPr>
              <a:t>.</a:t>
            </a:r>
            <a:endParaRPr lang="en-US" sz="2600" b="1" dirty="0">
              <a:solidFill>
                <a:srgbClr val="00B0F0"/>
              </a:solidFill>
            </a:endParaRPr>
          </a:p>
          <a:p>
            <a:endParaRPr lang="cs-CZ" sz="2000" b="0" dirty="0" smtClean="0">
              <a:latin typeface="Calibri" panose="020F0502020204030204" pitchFamily="34" charset="0"/>
            </a:endParaRPr>
          </a:p>
        </p:txBody>
      </p:sp>
    </p:spTree>
    <p:extLst>
      <p:ext uri="{BB962C8B-B14F-4D97-AF65-F5344CB8AC3E}">
        <p14:creationId xmlns:p14="http://schemas.microsoft.com/office/powerpoint/2010/main" val="1917422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smtClean="0"/>
              <a:t>Czech Drug Policy</a:t>
            </a:r>
            <a:endParaRPr lang="cs-CZ" dirty="0"/>
          </a:p>
        </p:txBody>
      </p:sp>
      <p:sp>
        <p:nvSpPr>
          <p:cNvPr id="3" name="Nadpis 2"/>
          <p:cNvSpPr>
            <a:spLocks noGrp="1"/>
          </p:cNvSpPr>
          <p:nvPr>
            <p:ph type="title"/>
          </p:nvPr>
        </p:nvSpPr>
        <p:spPr/>
        <p:txBody>
          <a:bodyPr/>
          <a:lstStyle/>
          <a:p>
            <a:r>
              <a:rPr lang="cs-CZ" sz="2700" dirty="0" err="1" smtClean="0">
                <a:solidFill>
                  <a:schemeClr val="bg1"/>
                </a:solidFill>
              </a:rPr>
              <a:t>Conclusion</a:t>
            </a:r>
            <a:endParaRPr lang="en-US" sz="2700" dirty="0">
              <a:solidFill>
                <a:schemeClr val="bg1"/>
              </a:solidFill>
            </a:endParaRPr>
          </a:p>
        </p:txBody>
      </p:sp>
      <p:sp>
        <p:nvSpPr>
          <p:cNvPr id="4" name="Zástupný symbol pro obsah 3"/>
          <p:cNvSpPr>
            <a:spLocks noGrp="1"/>
          </p:cNvSpPr>
          <p:nvPr>
            <p:ph idx="1"/>
          </p:nvPr>
        </p:nvSpPr>
        <p:spPr>
          <a:xfrm>
            <a:off x="424873" y="1311565"/>
            <a:ext cx="8090476" cy="4930054"/>
          </a:xfrm>
        </p:spPr>
        <p:txBody>
          <a:bodyPr/>
          <a:lstStyle/>
          <a:p>
            <a:pPr marL="0" indent="0">
              <a:buNone/>
            </a:pPr>
            <a:endParaRPr lang="cs-CZ" altLang="cs-CZ" sz="2000" b="0" dirty="0" smtClean="0"/>
          </a:p>
          <a:p>
            <a:r>
              <a:rPr lang="en-US" altLang="cs-CZ" sz="2200" b="0" dirty="0" smtClean="0"/>
              <a:t>Partnership - </a:t>
            </a:r>
            <a:r>
              <a:rPr lang="en-US" altLang="cs-CZ" sz="2200" dirty="0" smtClean="0">
                <a:solidFill>
                  <a:srgbClr val="00B0F0"/>
                </a:solidFill>
              </a:rPr>
              <a:t>active participation, contribution and involvement of whole spectrum of CS</a:t>
            </a:r>
            <a:r>
              <a:rPr lang="en-US" altLang="cs-CZ" sz="2200" b="0" dirty="0" smtClean="0"/>
              <a:t>, namely NGO</a:t>
            </a:r>
            <a:r>
              <a:rPr lang="cs-CZ" altLang="cs-CZ" sz="2200" b="0" dirty="0" smtClean="0"/>
              <a:t>s</a:t>
            </a:r>
            <a:r>
              <a:rPr lang="en-US" altLang="cs-CZ" sz="2200" b="0" dirty="0" smtClean="0"/>
              <a:t> Drug Services, academy or research organizations, regional representatives, umbrella organizations and expert associations are important part of implementation of relatively sustainable National Drug Policy. </a:t>
            </a:r>
          </a:p>
          <a:p>
            <a:r>
              <a:rPr lang="en-US" altLang="cs-CZ" sz="2200" b="0" dirty="0" smtClean="0"/>
              <a:t>Some of them are </a:t>
            </a:r>
            <a:r>
              <a:rPr lang="en-US" altLang="cs-CZ" sz="2200" dirty="0" smtClean="0">
                <a:solidFill>
                  <a:srgbClr val="00B0F0"/>
                </a:solidFill>
              </a:rPr>
              <a:t>formal partners in National Drug Policy </a:t>
            </a:r>
            <a:r>
              <a:rPr lang="en-US" altLang="cs-CZ" sz="2200" b="0" dirty="0" smtClean="0"/>
              <a:t>as they are members of key decision making bodies on the central level, however in some cases also on regional level.  </a:t>
            </a:r>
          </a:p>
          <a:p>
            <a:pPr marL="0" lvl="1" indent="0">
              <a:buNone/>
            </a:pPr>
            <a:endParaRPr lang="cs-CZ" altLang="cs-CZ" sz="2200" dirty="0" smtClean="0"/>
          </a:p>
          <a:p>
            <a:pPr lvl="1"/>
            <a:r>
              <a:rPr lang="en-US" altLang="cs-CZ" sz="2200" dirty="0" smtClean="0"/>
              <a:t>Thank to involvement and active participation in implementation of drug policy, CS has direct possibilities to </a:t>
            </a:r>
            <a:r>
              <a:rPr lang="en-US" altLang="cs-CZ" sz="2200" b="1" dirty="0" smtClean="0">
                <a:solidFill>
                  <a:srgbClr val="00B0F0"/>
                </a:solidFill>
              </a:rPr>
              <a:t>advocate harm reduction investment </a:t>
            </a:r>
            <a:r>
              <a:rPr lang="en-US" altLang="cs-CZ" sz="2200" dirty="0" smtClean="0"/>
              <a:t>within </a:t>
            </a:r>
            <a:r>
              <a:rPr lang="cs-CZ" altLang="cs-CZ" sz="2200" dirty="0" smtClean="0"/>
              <a:t>d</a:t>
            </a:r>
            <a:r>
              <a:rPr lang="en-US" altLang="cs-CZ" sz="2200" dirty="0" smtClean="0"/>
              <a:t>rug </a:t>
            </a:r>
            <a:r>
              <a:rPr lang="cs-CZ" altLang="cs-CZ" sz="2200" dirty="0" smtClean="0"/>
              <a:t>p</a:t>
            </a:r>
            <a:r>
              <a:rPr lang="en-US" altLang="cs-CZ" sz="2200" dirty="0" err="1" smtClean="0"/>
              <a:t>olicy</a:t>
            </a:r>
            <a:r>
              <a:rPr lang="en-US" altLang="cs-CZ" sz="2200" dirty="0" smtClean="0"/>
              <a:t> coordination and decision making structures. </a:t>
            </a:r>
          </a:p>
          <a:p>
            <a:endParaRPr lang="en-US" altLang="cs-CZ" dirty="0" smtClean="0"/>
          </a:p>
        </p:txBody>
      </p:sp>
    </p:spTree>
    <p:extLst>
      <p:ext uri="{BB962C8B-B14F-4D97-AF65-F5344CB8AC3E}">
        <p14:creationId xmlns:p14="http://schemas.microsoft.com/office/powerpoint/2010/main" val="96981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Thank you</a:t>
            </a:r>
            <a:br>
              <a:rPr lang="en-US" dirty="0"/>
            </a:br>
            <a:r>
              <a:rPr lang="en-US" dirty="0"/>
              <a:t>for your </a:t>
            </a:r>
            <a:r>
              <a:rPr lang="en-US" dirty="0" smtClean="0"/>
              <a:t>attention</a:t>
            </a:r>
            <a:r>
              <a:rPr lang="cs-CZ" dirty="0" smtClean="0"/>
              <a:t> </a:t>
            </a:r>
            <a:r>
              <a:rPr lang="cs-CZ" dirty="0" smtClean="0">
                <a:sym typeface="Wingdings" panose="05000000000000000000" pitchFamily="2" charset="2"/>
              </a:rPr>
              <a:t></a:t>
            </a:r>
            <a:endParaRPr lang="cs-CZ" dirty="0"/>
          </a:p>
        </p:txBody>
      </p:sp>
      <p:sp>
        <p:nvSpPr>
          <p:cNvPr id="3" name="Podnadpis 2"/>
          <p:cNvSpPr>
            <a:spLocks noGrp="1"/>
          </p:cNvSpPr>
          <p:nvPr>
            <p:ph type="subTitle" idx="1"/>
          </p:nvPr>
        </p:nvSpPr>
        <p:spPr>
          <a:xfrm>
            <a:off x="540000" y="4511416"/>
            <a:ext cx="7425033" cy="1974842"/>
          </a:xfrm>
        </p:spPr>
        <p:txBody>
          <a:bodyPr/>
          <a:lstStyle/>
          <a:p>
            <a:r>
              <a:rPr lang="cs-CZ" dirty="0" smtClean="0">
                <a:hlinkClick r:id="rId2"/>
              </a:rPr>
              <a:t>horackova.katerina@vlada.cz</a:t>
            </a:r>
            <a:endParaRPr lang="cs-CZ" dirty="0" smtClean="0"/>
          </a:p>
          <a:p>
            <a:endParaRPr lang="cs-CZ" dirty="0" smtClean="0"/>
          </a:p>
        </p:txBody>
      </p:sp>
      <p:sp>
        <p:nvSpPr>
          <p:cNvPr id="5" name="Obdélník 4"/>
          <p:cNvSpPr/>
          <p:nvPr/>
        </p:nvSpPr>
        <p:spPr>
          <a:xfrm>
            <a:off x="418744" y="128187"/>
            <a:ext cx="3828516" cy="13587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Y:\NMS\Manuál publikace\NMS_SRV_CI_Manual\SRV\Logo\EN\secretariat_en_RG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68" y="67800"/>
            <a:ext cx="4954832" cy="153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95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dirty="0" smtClean="0"/>
              <a:t>Czech </a:t>
            </a:r>
            <a:r>
              <a:rPr lang="cs-CZ" dirty="0" err="1" smtClean="0"/>
              <a:t>Drug</a:t>
            </a:r>
            <a:r>
              <a:rPr lang="cs-CZ" dirty="0" smtClean="0"/>
              <a:t> </a:t>
            </a:r>
            <a:r>
              <a:rPr lang="cs-CZ" dirty="0" err="1" smtClean="0"/>
              <a:t>Policy</a:t>
            </a:r>
            <a:endParaRPr lang="cs-CZ" dirty="0"/>
          </a:p>
        </p:txBody>
      </p:sp>
      <p:sp>
        <p:nvSpPr>
          <p:cNvPr id="2" name="Nadpis 1"/>
          <p:cNvSpPr>
            <a:spLocks noGrp="1"/>
          </p:cNvSpPr>
          <p:nvPr>
            <p:ph type="title"/>
          </p:nvPr>
        </p:nvSpPr>
        <p:spPr/>
        <p:txBody>
          <a:bodyPr/>
          <a:lstStyle/>
          <a:p>
            <a:r>
              <a:rPr lang="cs-CZ" sz="3200" dirty="0" err="1" smtClean="0">
                <a:solidFill>
                  <a:schemeClr val="bg1"/>
                </a:solidFill>
              </a:rPr>
              <a:t>Structure</a:t>
            </a:r>
            <a:endParaRPr lang="cs-CZ" sz="3200" dirty="0">
              <a:solidFill>
                <a:schemeClr val="bg1"/>
              </a:solidFill>
            </a:endParaRPr>
          </a:p>
        </p:txBody>
      </p:sp>
      <p:sp>
        <p:nvSpPr>
          <p:cNvPr id="3" name="Zástupný symbol pro obsah 2"/>
          <p:cNvSpPr>
            <a:spLocks noGrp="1"/>
          </p:cNvSpPr>
          <p:nvPr>
            <p:ph idx="1"/>
          </p:nvPr>
        </p:nvSpPr>
        <p:spPr/>
        <p:txBody>
          <a:bodyPr>
            <a:normAutofit/>
          </a:bodyPr>
          <a:lstStyle/>
          <a:p>
            <a:pPr>
              <a:lnSpc>
                <a:spcPct val="100000"/>
              </a:lnSpc>
              <a:spcBef>
                <a:spcPts val="600"/>
              </a:spcBef>
            </a:pPr>
            <a:r>
              <a:rPr lang="en-US" sz="2700" dirty="0" smtClean="0">
                <a:solidFill>
                  <a:srgbClr val="001E3C"/>
                </a:solidFill>
              </a:rPr>
              <a:t>1. Who we are?</a:t>
            </a:r>
          </a:p>
          <a:p>
            <a:pPr>
              <a:lnSpc>
                <a:spcPct val="100000"/>
              </a:lnSpc>
              <a:spcBef>
                <a:spcPts val="600"/>
              </a:spcBef>
            </a:pPr>
            <a:endParaRPr lang="en-US" sz="2700" dirty="0" smtClean="0">
              <a:solidFill>
                <a:srgbClr val="001E3C"/>
              </a:solidFill>
            </a:endParaRPr>
          </a:p>
          <a:p>
            <a:pPr>
              <a:lnSpc>
                <a:spcPct val="100000"/>
              </a:lnSpc>
              <a:spcBef>
                <a:spcPts val="600"/>
              </a:spcBef>
            </a:pPr>
            <a:r>
              <a:rPr lang="en-US" sz="2700" dirty="0" smtClean="0">
                <a:solidFill>
                  <a:srgbClr val="001E3C"/>
                </a:solidFill>
              </a:rPr>
              <a:t>2. Drug policy coordination and the involvement of CS</a:t>
            </a:r>
          </a:p>
          <a:p>
            <a:pPr>
              <a:lnSpc>
                <a:spcPct val="100000"/>
              </a:lnSpc>
              <a:spcBef>
                <a:spcPts val="600"/>
              </a:spcBef>
            </a:pPr>
            <a:endParaRPr lang="en-US" sz="2700" b="1" dirty="0" smtClean="0">
              <a:solidFill>
                <a:srgbClr val="001E3C"/>
              </a:solidFill>
            </a:endParaRPr>
          </a:p>
          <a:p>
            <a:pPr lvl="1">
              <a:lnSpc>
                <a:spcPct val="100000"/>
              </a:lnSpc>
              <a:spcBef>
                <a:spcPts val="600"/>
              </a:spcBef>
            </a:pPr>
            <a:r>
              <a:rPr lang="en-US" sz="2700" b="1" dirty="0" smtClean="0">
                <a:solidFill>
                  <a:srgbClr val="001E3C"/>
                </a:solidFill>
              </a:rPr>
              <a:t>3. Challenges and critical aspects</a:t>
            </a:r>
          </a:p>
          <a:p>
            <a:pPr lvl="1">
              <a:lnSpc>
                <a:spcPct val="100000"/>
              </a:lnSpc>
              <a:spcBef>
                <a:spcPts val="600"/>
              </a:spcBef>
            </a:pPr>
            <a:endParaRPr lang="en-US" sz="2700" b="1" dirty="0" smtClean="0">
              <a:solidFill>
                <a:srgbClr val="001E3C"/>
              </a:solidFill>
            </a:endParaRPr>
          </a:p>
          <a:p>
            <a:pPr lvl="1">
              <a:lnSpc>
                <a:spcPct val="100000"/>
              </a:lnSpc>
              <a:spcBef>
                <a:spcPts val="600"/>
              </a:spcBef>
            </a:pPr>
            <a:r>
              <a:rPr lang="en-US" sz="2700" b="1" dirty="0" smtClean="0">
                <a:solidFill>
                  <a:srgbClr val="001E3C"/>
                </a:solidFill>
              </a:rPr>
              <a:t>4. Conclusion</a:t>
            </a:r>
            <a:endParaRPr lang="en-US" sz="2700" dirty="0">
              <a:solidFill>
                <a:srgbClr val="001E3C"/>
              </a:solidFill>
            </a:endParaRPr>
          </a:p>
        </p:txBody>
      </p:sp>
    </p:spTree>
    <p:extLst>
      <p:ext uri="{BB962C8B-B14F-4D97-AF65-F5344CB8AC3E}">
        <p14:creationId xmlns:p14="http://schemas.microsoft.com/office/powerpoint/2010/main" val="2362088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p:txBody>
          <a:bodyPr/>
          <a:lstStyle/>
          <a:p>
            <a:r>
              <a:rPr lang="cs-CZ" b="1" dirty="0" smtClean="0"/>
              <a:t>Part </a:t>
            </a:r>
            <a:r>
              <a:rPr lang="cs-CZ" dirty="0" smtClean="0"/>
              <a:t>1: </a:t>
            </a:r>
            <a:r>
              <a:rPr lang="cs-CZ" dirty="0" err="1" smtClean="0"/>
              <a:t>Who</a:t>
            </a:r>
            <a:r>
              <a:rPr lang="cs-CZ" dirty="0" smtClean="0"/>
              <a:t> </a:t>
            </a:r>
            <a:r>
              <a:rPr lang="cs-CZ" dirty="0" err="1" smtClean="0"/>
              <a:t>we</a:t>
            </a:r>
            <a:r>
              <a:rPr lang="cs-CZ" dirty="0" smtClean="0"/>
              <a:t> are?</a:t>
            </a:r>
            <a:endParaRPr lang="en-US" b="1" dirty="0"/>
          </a:p>
        </p:txBody>
      </p:sp>
      <p:sp>
        <p:nvSpPr>
          <p:cNvPr id="2" name="Obdélník 1"/>
          <p:cNvSpPr/>
          <p:nvPr/>
        </p:nvSpPr>
        <p:spPr>
          <a:xfrm>
            <a:off x="196553" y="162370"/>
            <a:ext cx="4871103" cy="13075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Y:\NMS\Manuál publikace\NMS_SRV_CI_Manual\SRV\Logo\EN\secretariat_en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68" y="67800"/>
            <a:ext cx="4954832" cy="153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719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4"/>
          <p:cNvSpPr>
            <a:spLocks noGrp="1"/>
          </p:cNvSpPr>
          <p:nvPr>
            <p:ph type="ftr" sz="quarter" idx="11"/>
          </p:nvPr>
        </p:nvSpPr>
        <p:spPr>
          <a:xfrm>
            <a:off x="152550" y="6492875"/>
            <a:ext cx="4356000" cy="365125"/>
          </a:xfrm>
        </p:spPr>
        <p:txBody>
          <a:bodyPr/>
          <a:lstStyle/>
          <a:p>
            <a:r>
              <a:rPr lang="cs-CZ" dirty="0" smtClean="0"/>
              <a:t>Czech </a:t>
            </a:r>
            <a:r>
              <a:rPr lang="cs-CZ" dirty="0" err="1" smtClean="0"/>
              <a:t>Drug</a:t>
            </a:r>
            <a:r>
              <a:rPr lang="cs-CZ" dirty="0" smtClean="0"/>
              <a:t> </a:t>
            </a:r>
            <a:r>
              <a:rPr lang="cs-CZ" dirty="0" err="1" smtClean="0"/>
              <a:t>Policy</a:t>
            </a:r>
            <a:endParaRPr lang="cs-CZ" dirty="0"/>
          </a:p>
        </p:txBody>
      </p:sp>
      <p:sp>
        <p:nvSpPr>
          <p:cNvPr id="2" name="Nadpis 1"/>
          <p:cNvSpPr>
            <a:spLocks noGrp="1"/>
          </p:cNvSpPr>
          <p:nvPr>
            <p:ph type="title"/>
          </p:nvPr>
        </p:nvSpPr>
        <p:spPr/>
        <p:txBody>
          <a:bodyPr/>
          <a:lstStyle/>
          <a:p>
            <a:pPr marL="0" lvl="2" eaLnBrk="1" hangingPunct="1">
              <a:lnSpc>
                <a:spcPct val="93000"/>
              </a:lnSpc>
              <a:tabLst>
                <a:tab pos="0" algn="l"/>
                <a:tab pos="446620" algn="l"/>
                <a:tab pos="894834" algn="l"/>
                <a:tab pos="1343041" algn="l"/>
                <a:tab pos="1791251" algn="l"/>
                <a:tab pos="2239460" algn="l"/>
                <a:tab pos="2687660" algn="l"/>
                <a:tab pos="3135871" algn="l"/>
                <a:tab pos="3584083" algn="l"/>
                <a:tab pos="4032288" algn="l"/>
                <a:tab pos="4480498" algn="l"/>
                <a:tab pos="4928710" algn="l"/>
                <a:tab pos="5376915" algn="l"/>
                <a:tab pos="5825123" algn="l"/>
                <a:tab pos="6273332" algn="l"/>
                <a:tab pos="6721541" algn="l"/>
                <a:tab pos="7169748" algn="l"/>
                <a:tab pos="7617957" algn="l"/>
                <a:tab pos="8066163" algn="l"/>
                <a:tab pos="8514369" algn="l"/>
                <a:tab pos="8962578" algn="l"/>
                <a:tab pos="9388617" algn="l"/>
              </a:tabLst>
            </a:pPr>
            <a:r>
              <a:rPr lang="en-US" sz="2700" b="1" dirty="0" smtClean="0">
                <a:solidFill>
                  <a:schemeClr val="bg1"/>
                </a:solidFill>
                <a:latin typeface="Segoe UI" panose="020B0502040204020203" pitchFamily="34" charset="0"/>
                <a:cs typeface="Segoe UI" panose="020B0502040204020203" pitchFamily="34" charset="0"/>
              </a:rPr>
              <a:t>Governmental Council for Drug </a:t>
            </a:r>
            <a:r>
              <a:rPr lang="cs-CZ" sz="2700" b="1" dirty="0" smtClean="0">
                <a:solidFill>
                  <a:schemeClr val="bg1"/>
                </a:solidFill>
                <a:latin typeface="Segoe UI" panose="020B0502040204020203" pitchFamily="34" charset="0"/>
                <a:cs typeface="Segoe UI" panose="020B0502040204020203" pitchFamily="34" charset="0"/>
              </a:rPr>
              <a:t>P</a:t>
            </a:r>
            <a:r>
              <a:rPr lang="en-US" sz="2700" b="1" dirty="0" err="1" smtClean="0">
                <a:solidFill>
                  <a:schemeClr val="bg1"/>
                </a:solidFill>
                <a:latin typeface="Segoe UI" panose="020B0502040204020203" pitchFamily="34" charset="0"/>
                <a:cs typeface="Segoe UI" panose="020B0502040204020203" pitchFamily="34" charset="0"/>
              </a:rPr>
              <a:t>olicy</a:t>
            </a:r>
            <a:r>
              <a:rPr lang="en-US" sz="2700" b="1" dirty="0" smtClean="0">
                <a:solidFill>
                  <a:schemeClr val="bg1"/>
                </a:solidFill>
                <a:latin typeface="Segoe UI" panose="020B0502040204020203" pitchFamily="34" charset="0"/>
                <a:cs typeface="Segoe UI" panose="020B0502040204020203" pitchFamily="34" charset="0"/>
              </a:rPr>
              <a:t> </a:t>
            </a:r>
            <a:r>
              <a:rPr lang="cs-CZ" sz="2700" b="1" dirty="0" smtClean="0">
                <a:solidFill>
                  <a:schemeClr val="bg1"/>
                </a:solidFill>
                <a:latin typeface="Segoe UI" panose="020B0502040204020203" pitchFamily="34" charset="0"/>
                <a:cs typeface="Segoe UI" panose="020B0502040204020203" pitchFamily="34" charset="0"/>
              </a:rPr>
              <a:t>C</a:t>
            </a:r>
            <a:r>
              <a:rPr lang="en-US" sz="2700" b="1" dirty="0" err="1" smtClean="0">
                <a:solidFill>
                  <a:schemeClr val="bg1"/>
                </a:solidFill>
                <a:latin typeface="Segoe UI" panose="020B0502040204020203" pitchFamily="34" charset="0"/>
                <a:cs typeface="Segoe UI" panose="020B0502040204020203" pitchFamily="34" charset="0"/>
              </a:rPr>
              <a:t>oordination</a:t>
            </a:r>
            <a:r>
              <a:rPr lang="cs-CZ" sz="2700" b="1" dirty="0" smtClean="0">
                <a:solidFill>
                  <a:schemeClr val="bg1"/>
                </a:solidFill>
                <a:latin typeface="Segoe UI" panose="020B0502040204020203" pitchFamily="34" charset="0"/>
                <a:cs typeface="Segoe UI" panose="020B0502040204020203" pitchFamily="34" charset="0"/>
              </a:rPr>
              <a:t> (GCDPC)</a:t>
            </a:r>
            <a:endParaRPr lang="en-US" sz="2700" b="1" dirty="0">
              <a:solidFill>
                <a:schemeClr val="bg1"/>
              </a:solidFill>
              <a:latin typeface="Segoe UI" panose="020B0502040204020203" pitchFamily="34" charset="0"/>
              <a:cs typeface="Segoe UI" panose="020B0502040204020203" pitchFamily="34" charset="0"/>
            </a:endParaRPr>
          </a:p>
        </p:txBody>
      </p:sp>
      <p:sp>
        <p:nvSpPr>
          <p:cNvPr id="6" name="Zástupný symbol pro obsah 5"/>
          <p:cNvSpPr>
            <a:spLocks noGrp="1"/>
          </p:cNvSpPr>
          <p:nvPr>
            <p:ph idx="1"/>
          </p:nvPr>
        </p:nvSpPr>
        <p:spPr>
          <a:xfrm>
            <a:off x="604157" y="1665962"/>
            <a:ext cx="8058150" cy="4971602"/>
          </a:xfrm>
        </p:spPr>
        <p:txBody>
          <a:bodyPr>
            <a:normAutofit lnSpcReduction="10000"/>
          </a:bodyPr>
          <a:lstStyle/>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kern="0" dirty="0"/>
              <a:t>The main coordination body for drug policy </a:t>
            </a:r>
            <a:r>
              <a:rPr lang="en-US" kern="0" dirty="0" smtClean="0"/>
              <a:t>issues</a:t>
            </a:r>
            <a:r>
              <a:rPr lang="cs-CZ" kern="0" dirty="0" smtClean="0"/>
              <a:t> – 23 </a:t>
            </a:r>
            <a:r>
              <a:rPr lang="cs-CZ" kern="0" dirty="0" err="1" smtClean="0"/>
              <a:t>members</a:t>
            </a:r>
            <a:r>
              <a:rPr lang="cs-CZ" kern="0" dirty="0" smtClean="0"/>
              <a:t> </a:t>
            </a:r>
            <a:r>
              <a:rPr lang="en-US" kern="0" dirty="0" smtClean="0"/>
              <a:t> </a:t>
            </a:r>
            <a:endParaRPr lang="en-US" kern="0" dirty="0"/>
          </a:p>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kern="0" dirty="0"/>
              <a:t>Established in 1993, now situated at the </a:t>
            </a:r>
            <a:r>
              <a:rPr lang="cs-CZ" kern="0" dirty="0" err="1" smtClean="0"/>
              <a:t>Government</a:t>
            </a:r>
            <a:r>
              <a:rPr lang="cs-CZ" kern="0" dirty="0" smtClean="0"/>
              <a:t> O</a:t>
            </a:r>
            <a:r>
              <a:rPr lang="en-US" kern="0" dirty="0" err="1" smtClean="0"/>
              <a:t>ffice</a:t>
            </a:r>
            <a:endParaRPr lang="cs-CZ" kern="0" dirty="0"/>
          </a:p>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kern="0" dirty="0" smtClean="0"/>
              <a:t>Responsible </a:t>
            </a:r>
            <a:r>
              <a:rPr lang="en-US" kern="0" dirty="0"/>
              <a:t>for: </a:t>
            </a: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kern="0" dirty="0"/>
              <a:t>Drug policy in the issues: </a:t>
            </a:r>
            <a:r>
              <a:rPr lang="en-US" sz="2000" b="1" kern="0" dirty="0">
                <a:solidFill>
                  <a:srgbClr val="00B0F0"/>
                </a:solidFill>
              </a:rPr>
              <a:t>illicit drug</a:t>
            </a:r>
            <a:r>
              <a:rPr lang="cs-CZ" sz="2000" b="1" kern="0" dirty="0">
                <a:solidFill>
                  <a:srgbClr val="00B0F0"/>
                </a:solidFill>
              </a:rPr>
              <a:t>s</a:t>
            </a:r>
            <a:r>
              <a:rPr lang="en-US" sz="2000" kern="0" dirty="0"/>
              <a:t>, since 2014 for </a:t>
            </a:r>
            <a:r>
              <a:rPr lang="en-US" sz="2000" b="1" kern="0" dirty="0">
                <a:solidFill>
                  <a:srgbClr val="00B0F0"/>
                </a:solidFill>
              </a:rPr>
              <a:t>gambling, alcohol, </a:t>
            </a:r>
            <a:r>
              <a:rPr lang="en-US" sz="2000" b="1" kern="0" dirty="0" smtClean="0">
                <a:solidFill>
                  <a:srgbClr val="00B0F0"/>
                </a:solidFill>
              </a:rPr>
              <a:t>tobacco</a:t>
            </a:r>
            <a:r>
              <a:rPr lang="cs-CZ" sz="2000" b="1" kern="0" dirty="0" smtClean="0">
                <a:solidFill>
                  <a:srgbClr val="00B0F0"/>
                </a:solidFill>
              </a:rPr>
              <a:t>, </a:t>
            </a:r>
            <a:r>
              <a:rPr lang="cs-CZ" sz="2000" kern="0" dirty="0" err="1" smtClean="0"/>
              <a:t>currently</a:t>
            </a:r>
            <a:r>
              <a:rPr lang="cs-CZ" sz="2000" kern="0" dirty="0" smtClean="0"/>
              <a:t> </a:t>
            </a:r>
            <a:r>
              <a:rPr lang="cs-CZ" sz="2000" kern="0" dirty="0" err="1" smtClean="0"/>
              <a:t>new</a:t>
            </a:r>
            <a:r>
              <a:rPr lang="cs-CZ" sz="2000" kern="0" dirty="0" smtClean="0"/>
              <a:t> </a:t>
            </a:r>
            <a:r>
              <a:rPr lang="cs-CZ" sz="2000" kern="0" dirty="0" err="1" smtClean="0"/>
              <a:t>issues</a:t>
            </a:r>
            <a:r>
              <a:rPr lang="cs-CZ" sz="2000" kern="0" dirty="0" smtClean="0"/>
              <a:t> as </a:t>
            </a:r>
            <a:r>
              <a:rPr lang="cs-CZ" sz="2000" b="1" kern="0" dirty="0" err="1" smtClean="0">
                <a:solidFill>
                  <a:srgbClr val="00B0F0"/>
                </a:solidFill>
              </a:rPr>
              <a:t>new</a:t>
            </a:r>
            <a:r>
              <a:rPr lang="cs-CZ" sz="2000" b="1" kern="0" dirty="0" smtClean="0">
                <a:solidFill>
                  <a:srgbClr val="00B0F0"/>
                </a:solidFill>
              </a:rPr>
              <a:t> </a:t>
            </a:r>
            <a:r>
              <a:rPr lang="cs-CZ" sz="2000" b="1" kern="0" dirty="0" err="1" smtClean="0">
                <a:solidFill>
                  <a:srgbClr val="00B0F0"/>
                </a:solidFill>
              </a:rPr>
              <a:t>technologies</a:t>
            </a:r>
            <a:r>
              <a:rPr lang="cs-CZ" sz="2000" b="1" kern="0" dirty="0" smtClean="0">
                <a:solidFill>
                  <a:srgbClr val="00B0F0"/>
                </a:solidFill>
              </a:rPr>
              <a:t>, </a:t>
            </a:r>
            <a:r>
              <a:rPr lang="cs-CZ" sz="2000" b="1" kern="0" dirty="0" err="1" smtClean="0">
                <a:solidFill>
                  <a:srgbClr val="00B0F0"/>
                </a:solidFill>
              </a:rPr>
              <a:t>psychoactive</a:t>
            </a:r>
            <a:r>
              <a:rPr lang="cs-CZ" sz="2000" b="1" kern="0" dirty="0" smtClean="0">
                <a:solidFill>
                  <a:srgbClr val="00B0F0"/>
                </a:solidFill>
              </a:rPr>
              <a:t> </a:t>
            </a:r>
            <a:r>
              <a:rPr lang="cs-CZ" sz="2000" b="1" kern="0" dirty="0" err="1" smtClean="0">
                <a:solidFill>
                  <a:srgbClr val="00B0F0"/>
                </a:solidFill>
              </a:rPr>
              <a:t>medicines</a:t>
            </a:r>
            <a:r>
              <a:rPr lang="cs-CZ" sz="2000" b="1" kern="0" dirty="0" smtClean="0">
                <a:solidFill>
                  <a:srgbClr val="00B0F0"/>
                </a:solidFill>
              </a:rPr>
              <a:t>, </a:t>
            </a:r>
            <a:r>
              <a:rPr lang="cs-CZ" sz="2000" b="1" kern="0" dirty="0" err="1" smtClean="0">
                <a:solidFill>
                  <a:srgbClr val="00B0F0"/>
                </a:solidFill>
              </a:rPr>
              <a:t>cannabis</a:t>
            </a:r>
            <a:r>
              <a:rPr lang="cs-CZ" sz="2000" b="1" kern="0" dirty="0" smtClean="0">
                <a:solidFill>
                  <a:srgbClr val="00B0F0"/>
                </a:solidFill>
              </a:rPr>
              <a:t> </a:t>
            </a:r>
            <a:r>
              <a:rPr lang="cs-CZ" sz="2000" b="1" kern="0" dirty="0" err="1" smtClean="0">
                <a:solidFill>
                  <a:srgbClr val="00B0F0"/>
                </a:solidFill>
              </a:rPr>
              <a:t>policy</a:t>
            </a:r>
            <a:r>
              <a:rPr lang="cs-CZ" sz="2000" kern="0" dirty="0"/>
              <a:t>,</a:t>
            </a:r>
            <a:endParaRPr lang="en-US" sz="2000" b="1" kern="0" dirty="0">
              <a:solidFill>
                <a:srgbClr val="00B0F0"/>
              </a:solidFill>
            </a:endParaRP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kern="0" dirty="0"/>
              <a:t>Drafting, implementation, evaluation of </a:t>
            </a:r>
            <a:r>
              <a:rPr lang="cs-CZ" sz="2000" kern="0" dirty="0" err="1" smtClean="0"/>
              <a:t>the</a:t>
            </a:r>
            <a:r>
              <a:rPr lang="cs-CZ" sz="2000" kern="0" dirty="0" smtClean="0"/>
              <a:t> </a:t>
            </a:r>
            <a:r>
              <a:rPr lang="en-US" sz="2000" b="1" kern="0" dirty="0" smtClean="0">
                <a:solidFill>
                  <a:srgbClr val="00B0F0"/>
                </a:solidFill>
              </a:rPr>
              <a:t>National </a:t>
            </a:r>
            <a:r>
              <a:rPr lang="en-US" sz="2000" b="1" kern="0" dirty="0">
                <a:solidFill>
                  <a:srgbClr val="00B0F0"/>
                </a:solidFill>
              </a:rPr>
              <a:t>drug strategy and action plans</a:t>
            </a:r>
            <a:r>
              <a:rPr lang="en-US" sz="2000" kern="0" dirty="0"/>
              <a:t>, </a:t>
            </a: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dirty="0"/>
              <a:t>Coordination of policy on </a:t>
            </a:r>
            <a:r>
              <a:rPr lang="en-US" sz="2000" b="1" dirty="0">
                <a:solidFill>
                  <a:srgbClr val="00B0F0"/>
                </a:solidFill>
              </a:rPr>
              <a:t>national, local </a:t>
            </a:r>
            <a:r>
              <a:rPr lang="en-US" sz="2000" dirty="0"/>
              <a:t>and </a:t>
            </a:r>
            <a:r>
              <a:rPr lang="en-US" sz="2000" b="1" dirty="0">
                <a:solidFill>
                  <a:srgbClr val="00B0F0"/>
                </a:solidFill>
              </a:rPr>
              <a:t>international </a:t>
            </a:r>
            <a:r>
              <a:rPr lang="en-US" sz="2000" b="1" dirty="0" smtClean="0">
                <a:solidFill>
                  <a:srgbClr val="00B0F0"/>
                </a:solidFill>
              </a:rPr>
              <a:t>level</a:t>
            </a:r>
            <a:r>
              <a:rPr lang="cs-CZ" sz="2000" dirty="0"/>
              <a:t>,</a:t>
            </a:r>
            <a:endParaRPr lang="en-US" sz="2000" b="1" dirty="0">
              <a:solidFill>
                <a:srgbClr val="00B0F0"/>
              </a:solidFill>
            </a:endParaRP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b="1" dirty="0" smtClean="0">
                <a:solidFill>
                  <a:srgbClr val="00B0F0"/>
                </a:solidFill>
              </a:rPr>
              <a:t>F</a:t>
            </a:r>
            <a:r>
              <a:rPr lang="cs-CZ" sz="2000" b="1" dirty="0" err="1" smtClean="0">
                <a:solidFill>
                  <a:srgbClr val="00B0F0"/>
                </a:solidFill>
              </a:rPr>
              <a:t>unding</a:t>
            </a:r>
            <a:r>
              <a:rPr lang="en-US" sz="2000" b="1" dirty="0" smtClean="0">
                <a:solidFill>
                  <a:srgbClr val="00B0F0"/>
                </a:solidFill>
              </a:rPr>
              <a:t> </a:t>
            </a:r>
            <a:r>
              <a:rPr lang="en-US" sz="2000" b="1" dirty="0">
                <a:solidFill>
                  <a:srgbClr val="00B0F0"/>
                </a:solidFill>
              </a:rPr>
              <a:t>of (drug) services </a:t>
            </a:r>
            <a:r>
              <a:rPr lang="en-US" sz="2000" dirty="0" smtClean="0"/>
              <a:t>–</a:t>
            </a:r>
            <a:r>
              <a:rPr lang="cs-CZ" sz="2000" dirty="0" smtClean="0"/>
              <a:t> </a:t>
            </a:r>
            <a:r>
              <a:rPr lang="en-US" sz="2000" dirty="0" smtClean="0"/>
              <a:t>state subsidies</a:t>
            </a:r>
            <a:endParaRPr lang="en-US" sz="2000"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b="1" dirty="0">
                <a:solidFill>
                  <a:srgbClr val="00B0F0"/>
                </a:solidFill>
              </a:rPr>
              <a:t>Quality assurance </a:t>
            </a:r>
            <a:r>
              <a:rPr lang="en-US" sz="2000" dirty="0"/>
              <a:t>system of services (certification </a:t>
            </a:r>
            <a:r>
              <a:rPr lang="en-US" sz="2000" dirty="0" err="1"/>
              <a:t>syst</a:t>
            </a:r>
            <a:r>
              <a:rPr lang="cs-CZ" sz="2000" dirty="0"/>
              <a:t>e</a:t>
            </a:r>
            <a:r>
              <a:rPr lang="en-US" sz="2000" dirty="0"/>
              <a:t>m)</a:t>
            </a:r>
            <a:endParaRPr lang="cs-CZ" sz="2000" dirty="0"/>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2000" b="1" dirty="0">
                <a:solidFill>
                  <a:srgbClr val="00B0F0"/>
                </a:solidFill>
              </a:rPr>
              <a:t>Monitoring</a:t>
            </a:r>
            <a:r>
              <a:rPr lang="en-US" sz="2000" dirty="0"/>
              <a:t> of drug situation</a:t>
            </a:r>
          </a:p>
          <a:p>
            <a:pPr marL="0" indent="0">
              <a:buNone/>
            </a:pPr>
            <a:endParaRPr lang="cs-CZ" dirty="0"/>
          </a:p>
        </p:txBody>
      </p:sp>
    </p:spTree>
    <p:extLst>
      <p:ext uri="{BB962C8B-B14F-4D97-AF65-F5344CB8AC3E}">
        <p14:creationId xmlns:p14="http://schemas.microsoft.com/office/powerpoint/2010/main" val="3579605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4"/>
          <p:cNvSpPr>
            <a:spLocks noGrp="1"/>
          </p:cNvSpPr>
          <p:nvPr>
            <p:ph type="ftr" sz="quarter" idx="11"/>
          </p:nvPr>
        </p:nvSpPr>
        <p:spPr>
          <a:xfrm>
            <a:off x="152550" y="6492875"/>
            <a:ext cx="4356000" cy="365125"/>
          </a:xfrm>
        </p:spPr>
        <p:txBody>
          <a:bodyPr/>
          <a:lstStyle/>
          <a:p>
            <a:r>
              <a:rPr lang="cs-CZ" dirty="0" smtClean="0"/>
              <a:t>Czech </a:t>
            </a:r>
            <a:r>
              <a:rPr lang="cs-CZ" dirty="0" err="1" smtClean="0"/>
              <a:t>Drug</a:t>
            </a:r>
            <a:r>
              <a:rPr lang="cs-CZ" dirty="0" smtClean="0"/>
              <a:t> </a:t>
            </a:r>
            <a:r>
              <a:rPr lang="cs-CZ" dirty="0" err="1" smtClean="0"/>
              <a:t>Policy</a:t>
            </a:r>
            <a:endParaRPr lang="cs-CZ" dirty="0"/>
          </a:p>
        </p:txBody>
      </p:sp>
      <p:sp>
        <p:nvSpPr>
          <p:cNvPr id="2" name="Nadpis 1"/>
          <p:cNvSpPr>
            <a:spLocks noGrp="1"/>
          </p:cNvSpPr>
          <p:nvPr>
            <p:ph type="title"/>
          </p:nvPr>
        </p:nvSpPr>
        <p:spPr/>
        <p:txBody>
          <a:bodyPr/>
          <a:lstStyle/>
          <a:p>
            <a:pPr>
              <a:lnSpc>
                <a:spcPct val="93000"/>
              </a:lnSpc>
              <a:tabLst>
                <a:tab pos="0" algn="l"/>
                <a:tab pos="446620" algn="l"/>
                <a:tab pos="894834" algn="l"/>
                <a:tab pos="1343041" algn="l"/>
                <a:tab pos="1791251" algn="l"/>
                <a:tab pos="2239460" algn="l"/>
                <a:tab pos="2687660" algn="l"/>
                <a:tab pos="3135871" algn="l"/>
                <a:tab pos="3584083" algn="l"/>
                <a:tab pos="4032288" algn="l"/>
                <a:tab pos="4480498" algn="l"/>
                <a:tab pos="4928710" algn="l"/>
                <a:tab pos="5376915" algn="l"/>
                <a:tab pos="5825123" algn="l"/>
                <a:tab pos="6273332" algn="l"/>
                <a:tab pos="6721541" algn="l"/>
                <a:tab pos="7169748" algn="l"/>
                <a:tab pos="7617957" algn="l"/>
                <a:tab pos="8066163" algn="l"/>
                <a:tab pos="8514369" algn="l"/>
                <a:tab pos="8962578" algn="l"/>
                <a:tab pos="9388617" algn="l"/>
              </a:tabLst>
            </a:pPr>
            <a:r>
              <a:rPr lang="en-GB" sz="2700" dirty="0">
                <a:solidFill>
                  <a:schemeClr val="bg1"/>
                </a:solidFill>
              </a:rPr>
              <a:t>The Association of Drug </a:t>
            </a:r>
            <a:r>
              <a:rPr lang="en-GB" sz="2700" dirty="0" smtClean="0">
                <a:solidFill>
                  <a:schemeClr val="bg1"/>
                </a:solidFill>
              </a:rPr>
              <a:t>NGOs</a:t>
            </a:r>
            <a:endParaRPr lang="en-GB" sz="2700" kern="0" dirty="0">
              <a:solidFill>
                <a:schemeClr val="bg1"/>
              </a:solidFill>
            </a:endParaRPr>
          </a:p>
        </p:txBody>
      </p:sp>
      <p:sp>
        <p:nvSpPr>
          <p:cNvPr id="6" name="Zástupný symbol pro obsah 5"/>
          <p:cNvSpPr>
            <a:spLocks noGrp="1"/>
          </p:cNvSpPr>
          <p:nvPr>
            <p:ph idx="1"/>
          </p:nvPr>
        </p:nvSpPr>
        <p:spPr>
          <a:xfrm>
            <a:off x="604157" y="1665962"/>
            <a:ext cx="8058150" cy="4971602"/>
          </a:xfrm>
        </p:spPr>
        <p:txBody>
          <a:bodyPr>
            <a:normAutofit/>
          </a:bodyPr>
          <a:lstStyle/>
          <a:p>
            <a:pPr algn="ctr">
              <a:lnSpc>
                <a:spcPct val="100000"/>
              </a:lnSpc>
              <a:buFont typeface="Monotype Sorts" pitchFamily="2" charset="2"/>
              <a:buNone/>
              <a:defRPr/>
            </a:pPr>
            <a:r>
              <a:rPr lang="en-GB" sz="1800" kern="0" dirty="0">
                <a:cs typeface="Times New Roman" pitchFamily="18" charset="0"/>
              </a:rPr>
              <a:t>is a voluntary, independent, professional and </a:t>
            </a:r>
            <a:r>
              <a:rPr lang="en-GB" sz="1800" kern="0" dirty="0"/>
              <a:t>apolitical </a:t>
            </a:r>
            <a:r>
              <a:rPr lang="en-GB" sz="1800" kern="0" dirty="0">
                <a:cs typeface="Times New Roman" pitchFamily="18" charset="0"/>
              </a:rPr>
              <a:t>association that serves as </a:t>
            </a:r>
            <a:endParaRPr lang="en-GB" sz="1800" kern="0" dirty="0"/>
          </a:p>
          <a:p>
            <a:pPr lvl="1" algn="ctr">
              <a:lnSpc>
                <a:spcPct val="100000"/>
              </a:lnSpc>
              <a:buFont typeface="Monotype Sorts" pitchFamily="2" charset="2"/>
              <a:buNone/>
              <a:defRPr/>
            </a:pPr>
            <a:r>
              <a:rPr lang="en-GB" sz="1800" b="1" dirty="0">
                <a:solidFill>
                  <a:srgbClr val="00B0F0"/>
                </a:solidFill>
              </a:rPr>
              <a:t>umbrella platform and agency </a:t>
            </a:r>
            <a:r>
              <a:rPr lang="en-GB" sz="1800" kern="0" dirty="0"/>
              <a:t>for / </a:t>
            </a:r>
            <a:r>
              <a:rPr lang="en-GB" sz="1800" kern="0" dirty="0">
                <a:cs typeface="Times New Roman" pitchFamily="18" charset="0"/>
              </a:rPr>
              <a:t>of </a:t>
            </a:r>
            <a:endParaRPr lang="en-GB" sz="1800" kern="0" dirty="0"/>
          </a:p>
          <a:p>
            <a:pPr lvl="1" algn="ctr">
              <a:lnSpc>
                <a:spcPct val="100000"/>
              </a:lnSpc>
              <a:buFont typeface="Monotype Sorts" pitchFamily="2" charset="2"/>
              <a:buNone/>
              <a:defRPr/>
            </a:pPr>
            <a:r>
              <a:rPr lang="en-GB" sz="1800" kern="0" dirty="0" smtClean="0">
                <a:cs typeface="Times New Roman" pitchFamily="18" charset="0"/>
              </a:rPr>
              <a:t>nongovernmental </a:t>
            </a:r>
            <a:r>
              <a:rPr lang="en-GB" sz="1800" kern="0" dirty="0">
                <a:cs typeface="Times New Roman" pitchFamily="18" charset="0"/>
              </a:rPr>
              <a:t>organisations </a:t>
            </a:r>
            <a:r>
              <a:rPr lang="en-GB" sz="1800" kern="0" dirty="0"/>
              <a:t>on the field of</a:t>
            </a:r>
            <a:r>
              <a:rPr lang="en-GB" sz="1800" kern="0" dirty="0">
                <a:cs typeface="Times New Roman" pitchFamily="18" charset="0"/>
              </a:rPr>
              <a:t> </a:t>
            </a:r>
            <a:r>
              <a:rPr lang="cs-CZ" sz="1800" kern="0" dirty="0" err="1" smtClean="0"/>
              <a:t>addictions</a:t>
            </a:r>
            <a:endParaRPr lang="cs-CZ" sz="1800" kern="0" dirty="0" smtClean="0"/>
          </a:p>
          <a:p>
            <a:pPr lvl="1" algn="ctr">
              <a:lnSpc>
                <a:spcPct val="100000"/>
              </a:lnSpc>
              <a:buFont typeface="Monotype Sorts" pitchFamily="2" charset="2"/>
              <a:buNone/>
              <a:defRPr/>
            </a:pPr>
            <a:endParaRPr lang="en-GB" sz="1800" kern="0" dirty="0">
              <a:solidFill>
                <a:schemeClr val="tx2"/>
              </a:solidFill>
            </a:endParaRPr>
          </a:p>
          <a:p>
            <a:pPr>
              <a:lnSpc>
                <a:spcPct val="100000"/>
              </a:lnSpc>
              <a:buFont typeface="Monotype Sorts" pitchFamily="2" charset="2"/>
              <a:buNone/>
              <a:defRPr/>
            </a:pPr>
            <a:r>
              <a:rPr lang="en-GB" sz="2400" b="0" kern="0" dirty="0">
                <a:cs typeface="Times New Roman" pitchFamily="18" charset="0"/>
              </a:rPr>
              <a:t>General </a:t>
            </a:r>
            <a:r>
              <a:rPr lang="cs-CZ" sz="2400" b="0" kern="0" dirty="0">
                <a:cs typeface="Times New Roman" pitchFamily="18" charset="0"/>
              </a:rPr>
              <a:t>a</a:t>
            </a:r>
            <a:r>
              <a:rPr lang="en-GB" sz="2400" b="0" kern="0" dirty="0" err="1" smtClean="0">
                <a:cs typeface="Times New Roman" pitchFamily="18" charset="0"/>
              </a:rPr>
              <a:t>ims</a:t>
            </a:r>
            <a:r>
              <a:rPr lang="cs-CZ" sz="2400" b="0" kern="0" dirty="0" smtClean="0">
                <a:cs typeface="Times New Roman" pitchFamily="18" charset="0"/>
              </a:rPr>
              <a:t>:</a:t>
            </a:r>
            <a:endParaRPr lang="en-GB" sz="2400" b="0" kern="0" dirty="0">
              <a:cs typeface="Times New Roman" pitchFamily="18" charset="0"/>
            </a:endParaRPr>
          </a:p>
          <a:p>
            <a:pPr marL="742011" lvl="1" indent="-342900">
              <a:lnSpc>
                <a:spcPct val="93000"/>
              </a:lnSpc>
              <a:buClr>
                <a:srgbClr val="00B0F0"/>
              </a:buClr>
              <a:buFont typeface="Wingdings" panose="05000000000000000000" pitchFamily="2" charset="2"/>
              <a:buChar char="ü"/>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2200" b="1" kern="0" dirty="0">
                <a:solidFill>
                  <a:srgbClr val="00B0F0"/>
                </a:solidFill>
              </a:rPr>
              <a:t>contribute to improvement of policy planning </a:t>
            </a:r>
            <a:r>
              <a:rPr lang="en-GB" sz="2200" kern="0" dirty="0"/>
              <a:t>and decision making process </a:t>
            </a:r>
            <a:r>
              <a:rPr lang="en-GB" sz="2200" b="1" kern="0" dirty="0">
                <a:solidFill>
                  <a:srgbClr val="00B0F0"/>
                </a:solidFill>
              </a:rPr>
              <a:t>on </a:t>
            </a:r>
            <a:r>
              <a:rPr lang="cs-CZ" sz="2200" b="1" kern="0" dirty="0" err="1">
                <a:solidFill>
                  <a:srgbClr val="00B0F0"/>
                </a:solidFill>
              </a:rPr>
              <a:t>the</a:t>
            </a:r>
            <a:r>
              <a:rPr lang="cs-CZ" sz="2200" b="1" kern="0" dirty="0">
                <a:solidFill>
                  <a:srgbClr val="00B0F0"/>
                </a:solidFill>
              </a:rPr>
              <a:t> </a:t>
            </a:r>
            <a:r>
              <a:rPr lang="cs-CZ" sz="2200" b="1" kern="0" dirty="0" err="1">
                <a:solidFill>
                  <a:srgbClr val="00B0F0"/>
                </a:solidFill>
              </a:rPr>
              <a:t>field</a:t>
            </a:r>
            <a:r>
              <a:rPr lang="cs-CZ" sz="2200" b="1" kern="0" dirty="0">
                <a:solidFill>
                  <a:srgbClr val="00B0F0"/>
                </a:solidFill>
              </a:rPr>
              <a:t> </a:t>
            </a:r>
            <a:r>
              <a:rPr lang="cs-CZ" sz="2200" b="1" kern="0" dirty="0" err="1">
                <a:solidFill>
                  <a:srgbClr val="00B0F0"/>
                </a:solidFill>
              </a:rPr>
              <a:t>of</a:t>
            </a:r>
            <a:r>
              <a:rPr lang="cs-CZ" sz="2200" b="1" kern="0" dirty="0">
                <a:solidFill>
                  <a:srgbClr val="00B0F0"/>
                </a:solidFill>
              </a:rPr>
              <a:t> </a:t>
            </a:r>
            <a:r>
              <a:rPr lang="cs-CZ" sz="2200" b="1" kern="0" dirty="0" err="1" smtClean="0">
                <a:solidFill>
                  <a:srgbClr val="00B0F0"/>
                </a:solidFill>
              </a:rPr>
              <a:t>drug</a:t>
            </a:r>
            <a:r>
              <a:rPr lang="cs-CZ" sz="2200" b="1" kern="0" dirty="0" smtClean="0">
                <a:solidFill>
                  <a:srgbClr val="00B0F0"/>
                </a:solidFill>
              </a:rPr>
              <a:t> </a:t>
            </a:r>
            <a:r>
              <a:rPr lang="cs-CZ" sz="2200" b="1" kern="0" dirty="0" err="1" smtClean="0">
                <a:solidFill>
                  <a:srgbClr val="00B0F0"/>
                </a:solidFill>
              </a:rPr>
              <a:t>policy</a:t>
            </a:r>
            <a:endParaRPr lang="cs-CZ" sz="2200" b="1" kern="0" dirty="0">
              <a:solidFill>
                <a:srgbClr val="00B0F0"/>
              </a:solidFill>
            </a:endParaRPr>
          </a:p>
          <a:p>
            <a:pPr marL="742011" lvl="1" indent="-342900">
              <a:lnSpc>
                <a:spcPct val="93000"/>
              </a:lnSpc>
              <a:buClr>
                <a:srgbClr val="00B0F0"/>
              </a:buClr>
              <a:buFont typeface="Wingdings" panose="05000000000000000000" pitchFamily="2" charset="2"/>
              <a:buChar char="ü"/>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2200" b="1" kern="0" dirty="0">
                <a:solidFill>
                  <a:srgbClr val="00B0F0"/>
                </a:solidFill>
              </a:rPr>
              <a:t>improvement of availability of </a:t>
            </a:r>
            <a:r>
              <a:rPr lang="en-GB" sz="2200" kern="0" dirty="0"/>
              <a:t>relevant drug related </a:t>
            </a:r>
            <a:r>
              <a:rPr lang="en-GB" sz="2200" b="1" kern="0" dirty="0">
                <a:solidFill>
                  <a:srgbClr val="00B0F0"/>
                </a:solidFill>
              </a:rPr>
              <a:t>information</a:t>
            </a:r>
            <a:endParaRPr lang="cs-CZ" sz="2200" b="1" kern="0" dirty="0">
              <a:solidFill>
                <a:srgbClr val="00B0F0"/>
              </a:solidFill>
            </a:endParaRPr>
          </a:p>
          <a:p>
            <a:pPr marL="742011" lvl="1" indent="-342900">
              <a:lnSpc>
                <a:spcPct val="93000"/>
              </a:lnSpc>
              <a:buClr>
                <a:srgbClr val="00B0F0"/>
              </a:buClr>
              <a:buFont typeface="Wingdings" panose="05000000000000000000" pitchFamily="2" charset="2"/>
              <a:buChar char="ü"/>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2200" b="1" kern="0" dirty="0">
                <a:solidFill>
                  <a:srgbClr val="00B0F0"/>
                </a:solidFill>
              </a:rPr>
              <a:t>strengthen national network </a:t>
            </a:r>
            <a:r>
              <a:rPr lang="en-GB" sz="2200" kern="0" dirty="0"/>
              <a:t>of services o</a:t>
            </a:r>
            <a:r>
              <a:rPr lang="cs-CZ" sz="2200" kern="0" dirty="0"/>
              <a:t>n </a:t>
            </a:r>
            <a:r>
              <a:rPr lang="cs-CZ" sz="2200" kern="0" dirty="0" err="1"/>
              <a:t>drug</a:t>
            </a:r>
            <a:r>
              <a:rPr lang="cs-CZ" sz="2200" kern="0" dirty="0"/>
              <a:t> de</a:t>
            </a:r>
            <a:r>
              <a:rPr lang="en-GB" sz="2200" kern="0" dirty="0" err="1"/>
              <a:t>mand</a:t>
            </a:r>
            <a:r>
              <a:rPr lang="en-GB" sz="2200" kern="0" dirty="0"/>
              <a:t> reduction and international networks;</a:t>
            </a:r>
            <a:endParaRPr lang="cs-CZ" sz="2200" kern="0" dirty="0"/>
          </a:p>
          <a:p>
            <a:pPr marL="742011" lvl="1" indent="-342900">
              <a:lnSpc>
                <a:spcPct val="93000"/>
              </a:lnSpc>
              <a:buClr>
                <a:srgbClr val="00B0F0"/>
              </a:buClr>
              <a:buFont typeface="Wingdings" panose="05000000000000000000" pitchFamily="2" charset="2"/>
              <a:buChar char="ü"/>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GB" sz="2200" b="1" kern="0" dirty="0" smtClean="0">
                <a:solidFill>
                  <a:srgbClr val="00B0F0"/>
                </a:solidFill>
              </a:rPr>
              <a:t>lobby </a:t>
            </a:r>
            <a:r>
              <a:rPr lang="en-GB" sz="2200" b="1" kern="0" dirty="0">
                <a:solidFill>
                  <a:srgbClr val="00B0F0"/>
                </a:solidFill>
              </a:rPr>
              <a:t>and promote common interests </a:t>
            </a:r>
            <a:r>
              <a:rPr lang="en-GB" sz="2200" kern="0" dirty="0"/>
              <a:t>on behalf of NGO´s</a:t>
            </a:r>
          </a:p>
          <a:p>
            <a:pPr marL="0" indent="0">
              <a:buNone/>
            </a:pPr>
            <a:endParaRPr lang="cs-CZ" dirty="0"/>
          </a:p>
        </p:txBody>
      </p:sp>
    </p:spTree>
    <p:extLst>
      <p:ext uri="{BB962C8B-B14F-4D97-AF65-F5344CB8AC3E}">
        <p14:creationId xmlns:p14="http://schemas.microsoft.com/office/powerpoint/2010/main" val="1189335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540000" y="1971676"/>
            <a:ext cx="8604000" cy="1771650"/>
          </a:xfrm>
        </p:spPr>
        <p:txBody>
          <a:bodyPr/>
          <a:lstStyle/>
          <a:p>
            <a:r>
              <a:rPr lang="cs-CZ" b="1" dirty="0" smtClean="0"/>
              <a:t>Part </a:t>
            </a:r>
            <a:r>
              <a:rPr lang="cs-CZ" dirty="0" smtClean="0"/>
              <a:t>2: </a:t>
            </a:r>
            <a:r>
              <a:rPr lang="en-US" dirty="0" smtClean="0"/>
              <a:t>Drug policy coordination and the involvement of CS</a:t>
            </a:r>
            <a:endParaRPr lang="en-US" b="1" dirty="0"/>
          </a:p>
        </p:txBody>
      </p:sp>
      <p:sp>
        <p:nvSpPr>
          <p:cNvPr id="2" name="Obdélník 1"/>
          <p:cNvSpPr/>
          <p:nvPr/>
        </p:nvSpPr>
        <p:spPr>
          <a:xfrm>
            <a:off x="196553" y="162370"/>
            <a:ext cx="4871103" cy="13075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Y:\NMS\Manuál publikace\NMS_SRV_CI_Manual\SRV\Logo\EN\secretariat_en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68" y="67800"/>
            <a:ext cx="4954832" cy="153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198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dirty="0" smtClean="0"/>
              <a:t>Czech </a:t>
            </a:r>
            <a:r>
              <a:rPr lang="cs-CZ" dirty="0" err="1" smtClean="0"/>
              <a:t>Drug</a:t>
            </a:r>
            <a:r>
              <a:rPr lang="cs-CZ" dirty="0" smtClean="0"/>
              <a:t> </a:t>
            </a:r>
            <a:r>
              <a:rPr lang="cs-CZ" dirty="0" err="1" smtClean="0"/>
              <a:t>Policy</a:t>
            </a:r>
            <a:endParaRPr lang="cs-CZ" dirty="0"/>
          </a:p>
        </p:txBody>
      </p:sp>
      <p:sp>
        <p:nvSpPr>
          <p:cNvPr id="4" name="Nadpis 3"/>
          <p:cNvSpPr>
            <a:spLocks noGrp="1"/>
          </p:cNvSpPr>
          <p:nvPr>
            <p:ph type="title"/>
          </p:nvPr>
        </p:nvSpPr>
        <p:spPr/>
        <p:txBody>
          <a:bodyPr/>
          <a:lstStyle/>
          <a:p>
            <a:pPr marL="0" indent="0"/>
            <a:r>
              <a:rPr lang="en-US" sz="2700" dirty="0" smtClean="0">
                <a:solidFill>
                  <a:schemeClr val="bg1"/>
                </a:solidFill>
              </a:rPr>
              <a:t>What </a:t>
            </a:r>
            <a:r>
              <a:rPr lang="en-US" sz="2700" dirty="0">
                <a:solidFill>
                  <a:schemeClr val="bg1"/>
                </a:solidFill>
              </a:rPr>
              <a:t>do we understand by civil society</a:t>
            </a:r>
          </a:p>
        </p:txBody>
      </p:sp>
      <p:sp>
        <p:nvSpPr>
          <p:cNvPr id="3" name="Zástupný symbol pro obsah 2"/>
          <p:cNvSpPr>
            <a:spLocks noGrp="1"/>
          </p:cNvSpPr>
          <p:nvPr>
            <p:ph idx="1"/>
          </p:nvPr>
        </p:nvSpPr>
        <p:spPr>
          <a:xfrm>
            <a:off x="514351" y="1638300"/>
            <a:ext cx="8158594" cy="5010150"/>
          </a:xfrm>
        </p:spPr>
        <p:txBody>
          <a:bodyPr>
            <a:noAutofit/>
          </a:bodyPr>
          <a:lstStyle/>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sz="1800" dirty="0" smtClean="0">
                <a:cs typeface="Arial" pitchFamily="34" charset="0"/>
              </a:rPr>
              <a:t>NGOs</a:t>
            </a:r>
            <a:r>
              <a:rPr lang="en-US" sz="1800" dirty="0">
                <a:cs typeface="Arial" pitchFamily="34" charset="0"/>
              </a:rPr>
              <a:t>:</a:t>
            </a: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cs typeface="Arial" pitchFamily="34" charset="0"/>
              </a:rPr>
              <a:t>highly professionalized health and social institutions </a:t>
            </a: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cs typeface="Arial" pitchFamily="34" charset="0"/>
              </a:rPr>
              <a:t>providing professional health and social services for drug users </a:t>
            </a: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cs typeface="Arial" pitchFamily="34" charset="0"/>
              </a:rPr>
              <a:t>have to undergo a process of certification every 4 years in order to get </a:t>
            </a:r>
            <a:r>
              <a:rPr lang="cs-CZ" dirty="0" err="1" smtClean="0">
                <a:cs typeface="Arial" pitchFamily="34" charset="0"/>
              </a:rPr>
              <a:t>funding</a:t>
            </a:r>
            <a:endParaRPr lang="en-US" dirty="0">
              <a:cs typeface="Arial" pitchFamily="34" charset="0"/>
            </a:endParaRPr>
          </a:p>
          <a:p>
            <a:pPr marL="673728" lvl="2">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cs typeface="Arial" pitchFamily="34" charset="0"/>
              </a:rPr>
              <a:t>Usually employ high school educated people with specific </a:t>
            </a:r>
            <a:r>
              <a:rPr lang="en-US" dirty="0" smtClean="0">
                <a:cs typeface="Arial" pitchFamily="34" charset="0"/>
              </a:rPr>
              <a:t>training</a:t>
            </a:r>
            <a:endParaRPr lang="en-US" dirty="0">
              <a:cs typeface="Arial" pitchFamily="34" charset="0"/>
            </a:endParaRPr>
          </a:p>
          <a:p>
            <a:r>
              <a:rPr lang="en-US" sz="1800" dirty="0" smtClean="0">
                <a:cs typeface="Arial" pitchFamily="34" charset="0"/>
              </a:rPr>
              <a:t>Professional </a:t>
            </a:r>
            <a:r>
              <a:rPr lang="en-US" sz="1800" dirty="0">
                <a:cs typeface="Arial" pitchFamily="34" charset="0"/>
              </a:rPr>
              <a:t>organization in the field - </a:t>
            </a:r>
            <a:r>
              <a:rPr lang="en-US" sz="1800" dirty="0"/>
              <a:t>Society for Addictive </a:t>
            </a:r>
            <a:r>
              <a:rPr lang="en-US" sz="1800" dirty="0" smtClean="0"/>
              <a:t>Diseases</a:t>
            </a:r>
            <a:r>
              <a:rPr lang="cs-CZ" sz="1800" dirty="0" smtClean="0"/>
              <a:t>, </a:t>
            </a:r>
            <a:r>
              <a:rPr lang="en-US" sz="1800" dirty="0" smtClean="0">
                <a:cs typeface="Arial" pitchFamily="34" charset="0"/>
              </a:rPr>
              <a:t>Czech </a:t>
            </a:r>
            <a:r>
              <a:rPr lang="en-US" sz="1800" dirty="0">
                <a:cs typeface="Arial" pitchFamily="34" charset="0"/>
              </a:rPr>
              <a:t>Association of </a:t>
            </a:r>
            <a:r>
              <a:rPr lang="cs-CZ" sz="1800" dirty="0" smtClean="0">
                <a:cs typeface="Arial" pitchFamily="34" charset="0"/>
              </a:rPr>
              <a:t>A</a:t>
            </a:r>
            <a:r>
              <a:rPr lang="en-US" sz="1800" dirty="0" err="1" smtClean="0">
                <a:cs typeface="Arial" pitchFamily="34" charset="0"/>
              </a:rPr>
              <a:t>ddictologists</a:t>
            </a:r>
            <a:r>
              <a:rPr lang="cs-CZ" sz="1800" dirty="0" smtClean="0">
                <a:cs typeface="Arial" pitchFamily="34" charset="0"/>
              </a:rPr>
              <a:t>, </a:t>
            </a:r>
            <a:r>
              <a:rPr lang="cs-CZ" sz="1800" dirty="0" err="1" smtClean="0">
                <a:cs typeface="Arial" pitchFamily="34" charset="0"/>
              </a:rPr>
              <a:t>Association</a:t>
            </a:r>
            <a:r>
              <a:rPr lang="cs-CZ" sz="1800" dirty="0" smtClean="0">
                <a:cs typeface="Arial" pitchFamily="34" charset="0"/>
              </a:rPr>
              <a:t> </a:t>
            </a:r>
            <a:r>
              <a:rPr lang="cs-CZ" sz="1800" dirty="0" err="1" smtClean="0">
                <a:cs typeface="Arial" pitchFamily="34" charset="0"/>
              </a:rPr>
              <a:t>of</a:t>
            </a:r>
            <a:r>
              <a:rPr lang="cs-CZ" sz="1800" dirty="0" smtClean="0">
                <a:cs typeface="Arial" pitchFamily="34" charset="0"/>
              </a:rPr>
              <a:t> </a:t>
            </a:r>
            <a:r>
              <a:rPr lang="cs-CZ" sz="1800" dirty="0" err="1" smtClean="0">
                <a:cs typeface="Arial" pitchFamily="34" charset="0"/>
              </a:rPr>
              <a:t>Social</a:t>
            </a:r>
            <a:r>
              <a:rPr lang="cs-CZ" sz="1800" dirty="0" smtClean="0">
                <a:cs typeface="Arial" pitchFamily="34" charset="0"/>
              </a:rPr>
              <a:t> </a:t>
            </a:r>
            <a:r>
              <a:rPr lang="cs-CZ" sz="1800" dirty="0" err="1" smtClean="0">
                <a:cs typeface="Arial" pitchFamily="34" charset="0"/>
              </a:rPr>
              <a:t>Service</a:t>
            </a:r>
            <a:r>
              <a:rPr lang="cs-CZ" sz="1800" dirty="0" smtClean="0">
                <a:cs typeface="Arial" pitchFamily="34" charset="0"/>
              </a:rPr>
              <a:t> </a:t>
            </a:r>
            <a:r>
              <a:rPr lang="cs-CZ" sz="1800" dirty="0" err="1" smtClean="0">
                <a:cs typeface="Arial" pitchFamily="34" charset="0"/>
              </a:rPr>
              <a:t>Providers</a:t>
            </a:r>
            <a:r>
              <a:rPr lang="cs-CZ" sz="1800" dirty="0" smtClean="0">
                <a:cs typeface="Arial" pitchFamily="34" charset="0"/>
              </a:rPr>
              <a:t>, </a:t>
            </a:r>
            <a:r>
              <a:rPr lang="en-US" sz="1800" dirty="0"/>
              <a:t>Professional Society for the </a:t>
            </a:r>
            <a:r>
              <a:rPr lang="en-US" sz="1800" dirty="0" smtClean="0"/>
              <a:t>Prevention</a:t>
            </a:r>
            <a:r>
              <a:rPr lang="cs-CZ" sz="1800" dirty="0" smtClean="0"/>
              <a:t> </a:t>
            </a:r>
            <a:r>
              <a:rPr lang="cs-CZ" sz="1800" dirty="0" err="1" smtClean="0"/>
              <a:t>of</a:t>
            </a:r>
            <a:r>
              <a:rPr lang="cs-CZ" sz="1800" dirty="0" smtClean="0"/>
              <a:t> </a:t>
            </a:r>
            <a:r>
              <a:rPr lang="cs-CZ" sz="1800" dirty="0"/>
              <a:t>Risk </a:t>
            </a:r>
            <a:r>
              <a:rPr lang="cs-CZ" sz="1800" dirty="0" err="1"/>
              <a:t>Behaviour</a:t>
            </a:r>
            <a:r>
              <a:rPr lang="cs-CZ" sz="1800" dirty="0" smtClean="0">
                <a:cs typeface="Arial" pitchFamily="34" charset="0"/>
              </a:rPr>
              <a:t>, </a:t>
            </a:r>
            <a:r>
              <a:rPr lang="en-US" sz="1800" dirty="0" smtClean="0"/>
              <a:t>Association </a:t>
            </a:r>
            <a:r>
              <a:rPr lang="en-US" sz="1800" dirty="0"/>
              <a:t>of Non-governmental </a:t>
            </a:r>
            <a:r>
              <a:rPr lang="en-US" sz="1800" dirty="0" err="1" smtClean="0"/>
              <a:t>Organisations</a:t>
            </a:r>
            <a:r>
              <a:rPr lang="cs-CZ" sz="1800" b="0" dirty="0" smtClean="0"/>
              <a:t>, </a:t>
            </a:r>
            <a:r>
              <a:rPr lang="cs-CZ" sz="1800" b="0" dirty="0" err="1" smtClean="0"/>
              <a:t>Association</a:t>
            </a:r>
            <a:r>
              <a:rPr lang="cs-CZ" sz="1800" b="0" dirty="0" smtClean="0"/>
              <a:t> </a:t>
            </a:r>
            <a:r>
              <a:rPr lang="cs-CZ" sz="1800" b="0" dirty="0" err="1" smtClean="0"/>
              <a:t>of</a:t>
            </a:r>
            <a:r>
              <a:rPr lang="cs-CZ" sz="1800" b="0" dirty="0"/>
              <a:t> </a:t>
            </a:r>
            <a:r>
              <a:rPr lang="en-US" sz="1800" b="0" dirty="0" smtClean="0"/>
              <a:t>Hospitals </a:t>
            </a:r>
            <a:r>
              <a:rPr lang="en-US" sz="1800" b="0" dirty="0"/>
              <a:t>of the Czech Republic, </a:t>
            </a:r>
            <a:r>
              <a:rPr lang="en-US" sz="1800" b="0" dirty="0" smtClean="0"/>
              <a:t>Society </a:t>
            </a:r>
            <a:r>
              <a:rPr lang="en-US" sz="1800" b="0" dirty="0"/>
              <a:t>for the Treatment of Tobacco </a:t>
            </a:r>
            <a:r>
              <a:rPr lang="en-US" sz="1800" b="0" dirty="0" smtClean="0"/>
              <a:t>Dependence</a:t>
            </a:r>
            <a:r>
              <a:rPr lang="cs-CZ" sz="1800" b="0" dirty="0" smtClean="0"/>
              <a:t>, </a:t>
            </a:r>
            <a:r>
              <a:rPr lang="en-US" sz="1800" b="0" dirty="0" smtClean="0"/>
              <a:t>Czech </a:t>
            </a:r>
            <a:r>
              <a:rPr lang="en-US" sz="1800" b="0" dirty="0"/>
              <a:t>Coalition against </a:t>
            </a:r>
            <a:r>
              <a:rPr lang="en-US" sz="1800" b="0" dirty="0" smtClean="0"/>
              <a:t>Tobacco</a:t>
            </a:r>
            <a:r>
              <a:rPr lang="cs-CZ" sz="1800" b="0" dirty="0" smtClean="0"/>
              <a:t>, </a:t>
            </a:r>
            <a:r>
              <a:rPr lang="cs-CZ" sz="1800" dirty="0" err="1" smtClean="0">
                <a:cs typeface="Arial" pitchFamily="34" charset="0"/>
              </a:rPr>
              <a:t>research</a:t>
            </a:r>
            <a:r>
              <a:rPr lang="cs-CZ" sz="1800" dirty="0" smtClean="0">
                <a:cs typeface="Arial" pitchFamily="34" charset="0"/>
              </a:rPr>
              <a:t> </a:t>
            </a:r>
            <a:r>
              <a:rPr lang="cs-CZ" sz="1800" dirty="0" err="1" smtClean="0">
                <a:cs typeface="Arial" pitchFamily="34" charset="0"/>
              </a:rPr>
              <a:t>institutions</a:t>
            </a:r>
            <a:r>
              <a:rPr lang="cs-CZ" sz="1800" dirty="0" smtClean="0">
                <a:cs typeface="Arial" pitchFamily="34" charset="0"/>
              </a:rPr>
              <a:t> </a:t>
            </a:r>
            <a:r>
              <a:rPr lang="cs-CZ" sz="1800" b="0" dirty="0" smtClean="0">
                <a:cs typeface="Arial" pitchFamily="34" charset="0"/>
              </a:rPr>
              <a:t>(</a:t>
            </a:r>
            <a:r>
              <a:rPr lang="cs-CZ" sz="1800" b="0" dirty="0" smtClean="0"/>
              <a:t>Department </a:t>
            </a:r>
            <a:r>
              <a:rPr lang="en-US" sz="1800" b="0" dirty="0" smtClean="0"/>
              <a:t>of </a:t>
            </a:r>
            <a:r>
              <a:rPr lang="en-US" sz="1800" b="0" dirty="0" err="1"/>
              <a:t>Addictology</a:t>
            </a:r>
            <a:r>
              <a:rPr lang="en-US" sz="1800" b="0" dirty="0"/>
              <a:t> </a:t>
            </a:r>
            <a:r>
              <a:rPr lang="cs-CZ" sz="1800" b="0" dirty="0" smtClean="0"/>
              <a:t>- </a:t>
            </a:r>
            <a:r>
              <a:rPr lang="en-US" sz="1800" b="0" dirty="0" smtClean="0"/>
              <a:t>Charles University</a:t>
            </a:r>
            <a:r>
              <a:rPr lang="cs-CZ" sz="1800" b="0" dirty="0" smtClean="0"/>
              <a:t>, </a:t>
            </a:r>
            <a:r>
              <a:rPr lang="en-US" sz="1800" b="0" dirty="0" smtClean="0"/>
              <a:t>National </a:t>
            </a:r>
            <a:r>
              <a:rPr lang="en-US" sz="1800" b="0" dirty="0"/>
              <a:t>Institute of Mental </a:t>
            </a:r>
            <a:r>
              <a:rPr lang="en-US" sz="1800" b="0" dirty="0" smtClean="0"/>
              <a:t>Health</a:t>
            </a:r>
            <a:r>
              <a:rPr lang="cs-CZ" sz="1800" b="0" dirty="0" smtClean="0"/>
              <a:t>)</a:t>
            </a:r>
          </a:p>
          <a:p>
            <a:r>
              <a:rPr lang="cs-CZ" sz="1800" dirty="0" smtClean="0">
                <a:cs typeface="Arial" pitchFamily="34" charset="0"/>
              </a:rPr>
              <a:t>P</a:t>
            </a:r>
            <a:r>
              <a:rPr lang="en-US" sz="1800" dirty="0" err="1" smtClean="0">
                <a:cs typeface="Arial" pitchFamily="34" charset="0"/>
              </a:rPr>
              <a:t>atient</a:t>
            </a:r>
            <a:r>
              <a:rPr lang="en-US" sz="1800" dirty="0" smtClean="0">
                <a:cs typeface="Arial" pitchFamily="34" charset="0"/>
              </a:rPr>
              <a:t>/client </a:t>
            </a:r>
            <a:r>
              <a:rPr lang="en-US" sz="1800" dirty="0">
                <a:cs typeface="Arial" pitchFamily="34" charset="0"/>
              </a:rPr>
              <a:t>organization in drug policy </a:t>
            </a:r>
            <a:r>
              <a:rPr lang="cs-CZ" sz="1800" dirty="0" smtClean="0">
                <a:cs typeface="Arial" pitchFamily="34" charset="0"/>
              </a:rPr>
              <a:t>– </a:t>
            </a:r>
            <a:r>
              <a:rPr lang="cs-CZ" sz="1800" dirty="0" err="1"/>
              <a:t>Alcoholics</a:t>
            </a:r>
            <a:r>
              <a:rPr lang="cs-CZ" sz="1800" dirty="0"/>
              <a:t> </a:t>
            </a:r>
            <a:r>
              <a:rPr lang="cs-CZ" sz="1800" dirty="0" err="1" smtClean="0"/>
              <a:t>Anonymous</a:t>
            </a:r>
            <a:r>
              <a:rPr lang="cs-CZ" sz="1800" dirty="0" smtClean="0"/>
              <a:t>, </a:t>
            </a:r>
            <a:r>
              <a:rPr lang="cs-CZ" sz="1800" dirty="0" err="1" smtClean="0"/>
              <a:t>Recovery</a:t>
            </a:r>
            <a:endParaRPr lang="en-US" sz="1800" b="0" dirty="0"/>
          </a:p>
        </p:txBody>
      </p:sp>
    </p:spTree>
    <p:extLst>
      <p:ext uri="{BB962C8B-B14F-4D97-AF65-F5344CB8AC3E}">
        <p14:creationId xmlns:p14="http://schemas.microsoft.com/office/powerpoint/2010/main" val="302462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dirty="0" smtClean="0"/>
              <a:t>Czech </a:t>
            </a:r>
            <a:r>
              <a:rPr lang="cs-CZ" dirty="0" err="1" smtClean="0"/>
              <a:t>Drug</a:t>
            </a:r>
            <a:r>
              <a:rPr lang="cs-CZ" dirty="0" smtClean="0"/>
              <a:t> </a:t>
            </a:r>
            <a:r>
              <a:rPr lang="cs-CZ" dirty="0" err="1" smtClean="0"/>
              <a:t>Policy</a:t>
            </a:r>
            <a:endParaRPr lang="cs-CZ" dirty="0"/>
          </a:p>
        </p:txBody>
      </p:sp>
      <p:sp>
        <p:nvSpPr>
          <p:cNvPr id="4" name="Nadpis 3"/>
          <p:cNvSpPr>
            <a:spLocks noGrp="1"/>
          </p:cNvSpPr>
          <p:nvPr>
            <p:ph type="title"/>
          </p:nvPr>
        </p:nvSpPr>
        <p:spPr/>
        <p:txBody>
          <a:bodyPr/>
          <a:lstStyle/>
          <a:p>
            <a:pPr marL="0" indent="0"/>
            <a:r>
              <a:rPr lang="en-US" sz="2700" dirty="0">
                <a:solidFill>
                  <a:schemeClr val="bg1"/>
                </a:solidFill>
              </a:rPr>
              <a:t>Involvement of CS into coordination mechanisms</a:t>
            </a:r>
          </a:p>
        </p:txBody>
      </p:sp>
      <p:sp>
        <p:nvSpPr>
          <p:cNvPr id="3" name="Zástupný symbol pro obsah 2"/>
          <p:cNvSpPr>
            <a:spLocks noGrp="1"/>
          </p:cNvSpPr>
          <p:nvPr>
            <p:ph idx="1"/>
          </p:nvPr>
        </p:nvSpPr>
        <p:spPr>
          <a:xfrm>
            <a:off x="628649" y="1825625"/>
            <a:ext cx="8044295" cy="4530726"/>
          </a:xfrm>
        </p:spPr>
        <p:txBody>
          <a:bodyPr>
            <a:normAutofit/>
          </a:bodyPr>
          <a:lstStyle/>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cs typeface="Arial" pitchFamily="34" charset="0"/>
              </a:rPr>
              <a:t>Participation of CS is </a:t>
            </a:r>
            <a:r>
              <a:rPr lang="cs-CZ" dirty="0" smtClean="0">
                <a:cs typeface="Arial" pitchFamily="34" charset="0"/>
              </a:rPr>
              <a:t>a </a:t>
            </a:r>
            <a:r>
              <a:rPr lang="en-US" dirty="0" smtClean="0">
                <a:cs typeface="Arial" pitchFamily="34" charset="0"/>
              </a:rPr>
              <a:t>key </a:t>
            </a:r>
            <a:r>
              <a:rPr lang="cs-CZ" dirty="0" err="1" smtClean="0">
                <a:cs typeface="Arial" pitchFamily="34" charset="0"/>
              </a:rPr>
              <a:t>aspect</a:t>
            </a:r>
            <a:r>
              <a:rPr lang="en-US" dirty="0" smtClean="0">
                <a:cs typeface="Arial" pitchFamily="34" charset="0"/>
              </a:rPr>
              <a:t> </a:t>
            </a:r>
            <a:r>
              <a:rPr lang="en-US" dirty="0">
                <a:cs typeface="Arial" pitchFamily="34" charset="0"/>
              </a:rPr>
              <a:t>of </a:t>
            </a:r>
            <a:r>
              <a:rPr lang="en-US" dirty="0" smtClean="0">
                <a:cs typeface="Arial" pitchFamily="34" charset="0"/>
              </a:rPr>
              <a:t>drug </a:t>
            </a:r>
            <a:r>
              <a:rPr lang="en-US" dirty="0">
                <a:cs typeface="Arial" pitchFamily="34" charset="0"/>
              </a:rPr>
              <a:t>policy (defined in the National Strategy</a:t>
            </a:r>
            <a:r>
              <a:rPr lang="en-US" dirty="0" smtClean="0">
                <a:cs typeface="Arial" pitchFamily="34" charset="0"/>
              </a:rPr>
              <a:t>)</a:t>
            </a:r>
            <a:endParaRPr lang="cs-CZ" dirty="0" smtClean="0">
              <a:cs typeface="Arial" pitchFamily="34" charset="0"/>
            </a:endParaRPr>
          </a:p>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cs typeface="Arial" pitchFamily="34" charset="0"/>
              </a:rPr>
              <a:t>Become members of GCDPC</a:t>
            </a:r>
            <a:r>
              <a:rPr lang="cs-CZ" dirty="0">
                <a:cs typeface="Arial" pitchFamily="34" charset="0"/>
              </a:rPr>
              <a:t> </a:t>
            </a:r>
            <a:r>
              <a:rPr lang="cs-CZ" dirty="0" err="1">
                <a:cs typeface="Arial" pitchFamily="34" charset="0"/>
              </a:rPr>
              <a:t>since</a:t>
            </a:r>
            <a:r>
              <a:rPr lang="cs-CZ" dirty="0">
                <a:cs typeface="Arial" pitchFamily="34" charset="0"/>
              </a:rPr>
              <a:t> </a:t>
            </a:r>
            <a:r>
              <a:rPr lang="cs-CZ" dirty="0" smtClean="0">
                <a:cs typeface="Arial" pitchFamily="34" charset="0"/>
              </a:rPr>
              <a:t>2007</a:t>
            </a:r>
            <a:endParaRPr lang="en-US" dirty="0">
              <a:cs typeface="Arial" pitchFamily="34" charset="0"/>
            </a:endParaRPr>
          </a:p>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a:cs typeface="Arial" pitchFamily="34" charset="0"/>
              </a:rPr>
              <a:t>CS is invited to be part of working groups </a:t>
            </a:r>
            <a:r>
              <a:rPr lang="cs-CZ" dirty="0" smtClean="0">
                <a:cs typeface="Arial" pitchFamily="34" charset="0"/>
              </a:rPr>
              <a:t>and </a:t>
            </a:r>
            <a:r>
              <a:rPr lang="cs-CZ" dirty="0" err="1" smtClean="0">
                <a:cs typeface="Arial" pitchFamily="34" charset="0"/>
              </a:rPr>
              <a:t>committees</a:t>
            </a:r>
            <a:r>
              <a:rPr lang="cs-CZ" dirty="0" smtClean="0">
                <a:cs typeface="Arial" pitchFamily="34" charset="0"/>
              </a:rPr>
              <a:t> </a:t>
            </a:r>
            <a:r>
              <a:rPr lang="en-US" dirty="0" smtClean="0">
                <a:cs typeface="Arial" pitchFamily="34" charset="0"/>
              </a:rPr>
              <a:t>on </a:t>
            </a:r>
            <a:r>
              <a:rPr lang="en-US" b="1" dirty="0">
                <a:solidFill>
                  <a:srgbClr val="00B0F0"/>
                </a:solidFill>
                <a:cs typeface="Arial" pitchFamily="34" charset="0"/>
              </a:rPr>
              <a:t>national</a:t>
            </a:r>
            <a:r>
              <a:rPr lang="en-US" dirty="0">
                <a:cs typeface="Arial" pitchFamily="34" charset="0"/>
              </a:rPr>
              <a:t> and </a:t>
            </a:r>
            <a:r>
              <a:rPr lang="en-US" b="1" dirty="0">
                <a:solidFill>
                  <a:srgbClr val="00B0F0"/>
                </a:solidFill>
                <a:cs typeface="Arial" pitchFamily="34" charset="0"/>
              </a:rPr>
              <a:t>local</a:t>
            </a:r>
            <a:r>
              <a:rPr lang="en-US" dirty="0">
                <a:cs typeface="Arial" pitchFamily="34" charset="0"/>
              </a:rPr>
              <a:t> level</a:t>
            </a:r>
          </a:p>
          <a:p>
            <a:pPr lvl="1">
              <a:spcBef>
                <a:spcPts val="1000"/>
              </a:spcBef>
              <a:buClr>
                <a:srgbClr val="FF9900"/>
              </a:buClr>
              <a:tabLst>
                <a:tab pos="0" algn="l"/>
                <a:tab pos="441873" algn="l"/>
                <a:tab pos="890082" algn="l"/>
                <a:tab pos="1338289" algn="l"/>
                <a:tab pos="1786499" algn="l"/>
                <a:tab pos="2234719" algn="l"/>
                <a:tab pos="2682912" algn="l"/>
                <a:tab pos="3131121" algn="l"/>
                <a:tab pos="3579332" algn="l"/>
                <a:tab pos="4027539" algn="l"/>
                <a:tab pos="4475747" algn="l"/>
                <a:tab pos="4923958" algn="l"/>
                <a:tab pos="5376915" algn="l"/>
                <a:tab pos="5820373" algn="l"/>
                <a:tab pos="6268579" algn="l"/>
                <a:tab pos="6716790" algn="l"/>
                <a:tab pos="7164996" algn="l"/>
                <a:tab pos="7613207" algn="l"/>
                <a:tab pos="8061412" algn="l"/>
                <a:tab pos="8509622" algn="l"/>
                <a:tab pos="8957826" algn="l"/>
                <a:tab pos="9383866" algn="l"/>
                <a:tab pos="9407621" algn="l"/>
                <a:tab pos="9855831" algn="l"/>
                <a:tab pos="10304040" algn="l"/>
                <a:tab pos="10753833" algn="l"/>
                <a:tab pos="10755413" algn="l"/>
              </a:tabLst>
              <a:defRPr/>
            </a:pPr>
            <a:r>
              <a:rPr lang="en-US" dirty="0" smtClean="0">
                <a:cs typeface="Arial" pitchFamily="34" charset="0"/>
              </a:rPr>
              <a:t>Special </a:t>
            </a:r>
            <a:r>
              <a:rPr lang="en-US" dirty="0">
                <a:cs typeface="Arial" pitchFamily="34" charset="0"/>
              </a:rPr>
              <a:t>working group </a:t>
            </a:r>
            <a:r>
              <a:rPr lang="en-US" b="1" dirty="0" smtClean="0">
                <a:solidFill>
                  <a:srgbClr val="00B0F0"/>
                </a:solidFill>
                <a:cs typeface="Arial" pitchFamily="34" charset="0"/>
              </a:rPr>
              <a:t>A</a:t>
            </a:r>
            <a:r>
              <a:rPr lang="cs-CZ" b="1" dirty="0" smtClean="0">
                <a:solidFill>
                  <a:srgbClr val="00B0F0"/>
                </a:solidFill>
                <a:cs typeface="Arial" pitchFamily="34" charset="0"/>
              </a:rPr>
              <a:t>d</a:t>
            </a:r>
            <a:r>
              <a:rPr lang="en-US" b="1" dirty="0" err="1" smtClean="0">
                <a:solidFill>
                  <a:srgbClr val="00B0F0"/>
                </a:solidFill>
                <a:cs typeface="Arial" pitchFamily="34" charset="0"/>
              </a:rPr>
              <a:t>dictological</a:t>
            </a:r>
            <a:r>
              <a:rPr lang="en-US" b="1" dirty="0" smtClean="0">
                <a:solidFill>
                  <a:srgbClr val="00B0F0"/>
                </a:solidFill>
                <a:cs typeface="Arial" pitchFamily="34" charset="0"/>
              </a:rPr>
              <a:t> </a:t>
            </a:r>
            <a:r>
              <a:rPr lang="en-US" b="1" dirty="0">
                <a:solidFill>
                  <a:srgbClr val="00B0F0"/>
                </a:solidFill>
                <a:cs typeface="Arial" pitchFamily="34" charset="0"/>
              </a:rPr>
              <a:t>forum </a:t>
            </a:r>
            <a:r>
              <a:rPr lang="en-US" dirty="0">
                <a:cs typeface="Arial" pitchFamily="34" charset="0"/>
              </a:rPr>
              <a:t>established in 2015 – open forum for professional organization and CS with the aim to meet regularly with the secretariat of the GCDPC and national </a:t>
            </a:r>
            <a:r>
              <a:rPr lang="cs-CZ" dirty="0" err="1" smtClean="0">
                <a:cs typeface="Arial" pitchFamily="34" charset="0"/>
              </a:rPr>
              <a:t>drug</a:t>
            </a:r>
            <a:r>
              <a:rPr lang="cs-CZ" dirty="0" smtClean="0">
                <a:cs typeface="Arial" pitchFamily="34" charset="0"/>
              </a:rPr>
              <a:t> </a:t>
            </a:r>
            <a:r>
              <a:rPr lang="en-US" dirty="0" smtClean="0">
                <a:cs typeface="Arial" pitchFamily="34" charset="0"/>
              </a:rPr>
              <a:t>coordinator </a:t>
            </a:r>
            <a:r>
              <a:rPr lang="en-US" dirty="0">
                <a:cs typeface="Arial" pitchFamily="34" charset="0"/>
              </a:rPr>
              <a:t>every </a:t>
            </a:r>
            <a:r>
              <a:rPr lang="cs-CZ" dirty="0" smtClean="0">
                <a:cs typeface="Arial" pitchFamily="34" charset="0"/>
              </a:rPr>
              <a:t>1-</a:t>
            </a:r>
            <a:r>
              <a:rPr lang="en-US" dirty="0" smtClean="0">
                <a:cs typeface="Arial" pitchFamily="34" charset="0"/>
              </a:rPr>
              <a:t>2 month</a:t>
            </a:r>
            <a:r>
              <a:rPr lang="cs-CZ" dirty="0" smtClean="0">
                <a:cs typeface="Arial" pitchFamily="34" charset="0"/>
              </a:rPr>
              <a:t>s, ad hoc </a:t>
            </a:r>
            <a:r>
              <a:rPr lang="cs-CZ" dirty="0" err="1" smtClean="0">
                <a:cs typeface="Arial" pitchFamily="34" charset="0"/>
              </a:rPr>
              <a:t>meetings</a:t>
            </a:r>
            <a:r>
              <a:rPr lang="cs-CZ" dirty="0" smtClean="0">
                <a:cs typeface="Arial" pitchFamily="34" charset="0"/>
              </a:rPr>
              <a:t> </a:t>
            </a:r>
            <a:r>
              <a:rPr lang="cs-CZ" dirty="0" err="1" smtClean="0">
                <a:cs typeface="Arial" pitchFamily="34" charset="0"/>
              </a:rPr>
              <a:t>during</a:t>
            </a:r>
            <a:r>
              <a:rPr lang="cs-CZ" dirty="0" smtClean="0">
                <a:cs typeface="Arial" pitchFamily="34" charset="0"/>
              </a:rPr>
              <a:t> </a:t>
            </a:r>
            <a:r>
              <a:rPr lang="cs-CZ" dirty="0" err="1" smtClean="0">
                <a:cs typeface="Arial" pitchFamily="34" charset="0"/>
              </a:rPr>
              <a:t>crisis</a:t>
            </a:r>
            <a:r>
              <a:rPr lang="cs-CZ" dirty="0" smtClean="0">
                <a:cs typeface="Arial" pitchFamily="34" charset="0"/>
              </a:rPr>
              <a:t> (eg. Covid-19 </a:t>
            </a:r>
            <a:r>
              <a:rPr lang="cs-CZ" dirty="0" err="1" smtClean="0">
                <a:cs typeface="Arial" pitchFamily="34" charset="0"/>
              </a:rPr>
              <a:t>pandemic</a:t>
            </a:r>
            <a:r>
              <a:rPr lang="cs-CZ" dirty="0" smtClean="0">
                <a:cs typeface="Arial" pitchFamily="34" charset="0"/>
              </a:rPr>
              <a:t>, </a:t>
            </a:r>
            <a:r>
              <a:rPr lang="cs-CZ" dirty="0" err="1" smtClean="0">
                <a:cs typeface="Arial" pitchFamily="34" charset="0"/>
              </a:rPr>
              <a:t>refugees</a:t>
            </a:r>
            <a:r>
              <a:rPr lang="cs-CZ" dirty="0" smtClean="0">
                <a:cs typeface="Arial" pitchFamily="34" charset="0"/>
              </a:rPr>
              <a:t> </a:t>
            </a:r>
            <a:r>
              <a:rPr lang="cs-CZ" dirty="0" err="1" smtClean="0">
                <a:cs typeface="Arial" pitchFamily="34" charset="0"/>
              </a:rPr>
              <a:t>from</a:t>
            </a:r>
            <a:r>
              <a:rPr lang="cs-CZ" dirty="0" smtClean="0">
                <a:cs typeface="Arial" pitchFamily="34" charset="0"/>
              </a:rPr>
              <a:t> </a:t>
            </a:r>
            <a:r>
              <a:rPr lang="cs-CZ" dirty="0" err="1" smtClean="0">
                <a:cs typeface="Arial" pitchFamily="34" charset="0"/>
              </a:rPr>
              <a:t>Ukraine</a:t>
            </a:r>
            <a:r>
              <a:rPr lang="cs-CZ" dirty="0" smtClean="0">
                <a:cs typeface="Arial" pitchFamily="34" charset="0"/>
              </a:rPr>
              <a:t>)</a:t>
            </a:r>
            <a:endParaRPr lang="en-US" dirty="0">
              <a:cs typeface="Arial" pitchFamily="34" charset="0"/>
            </a:endParaRPr>
          </a:p>
          <a:p>
            <a:pPr marL="0" indent="0">
              <a:buNone/>
            </a:pPr>
            <a:endParaRPr lang="en-US" sz="2000" b="0" dirty="0"/>
          </a:p>
        </p:txBody>
      </p:sp>
    </p:spTree>
    <p:extLst>
      <p:ext uri="{BB962C8B-B14F-4D97-AF65-F5344CB8AC3E}">
        <p14:creationId xmlns:p14="http://schemas.microsoft.com/office/powerpoint/2010/main" val="471412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b="1" dirty="0" smtClean="0"/>
              <a:t>Part 3: </a:t>
            </a:r>
            <a:r>
              <a:rPr lang="cs-CZ" b="1" dirty="0" err="1" smtClean="0"/>
              <a:t>Challenges</a:t>
            </a:r>
            <a:r>
              <a:rPr lang="cs-CZ" b="1" dirty="0" smtClean="0"/>
              <a:t> and </a:t>
            </a:r>
            <a:r>
              <a:rPr lang="cs-CZ" b="1" dirty="0" err="1" smtClean="0"/>
              <a:t>critical</a:t>
            </a:r>
            <a:r>
              <a:rPr lang="cs-CZ" b="1" dirty="0" smtClean="0"/>
              <a:t> </a:t>
            </a:r>
            <a:r>
              <a:rPr lang="cs-CZ" b="1" dirty="0" err="1" smtClean="0"/>
              <a:t>aspects</a:t>
            </a:r>
            <a:endParaRPr lang="en-US" b="1" dirty="0"/>
          </a:p>
        </p:txBody>
      </p:sp>
      <p:sp>
        <p:nvSpPr>
          <p:cNvPr id="2" name="Obdélník 1"/>
          <p:cNvSpPr/>
          <p:nvPr/>
        </p:nvSpPr>
        <p:spPr>
          <a:xfrm>
            <a:off x="230736" y="316194"/>
            <a:ext cx="4965107" cy="13075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Y:\NMS\Manuál publikace\NMS_SRV_CI_Manual\SRV\Logo\EN\secretariat_en_RG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68" y="67800"/>
            <a:ext cx="4954832" cy="153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1900419"/>
      </p:ext>
    </p:extLst>
  </p:cSld>
  <p:clrMapOvr>
    <a:masterClrMapping/>
  </p:clrMapOvr>
</p:sld>
</file>

<file path=ppt/theme/theme1.xml><?xml version="1.0" encoding="utf-8"?>
<a:theme xmlns:a="http://schemas.openxmlformats.org/drawingml/2006/main" name="sRVKPP_prezentace_modra">
  <a:themeElements>
    <a:clrScheme name="NMS_modra">
      <a:dk1>
        <a:sysClr val="windowText" lastClr="000000"/>
      </a:dk1>
      <a:lt1>
        <a:sysClr val="window" lastClr="FFFFFF"/>
      </a:lt1>
      <a:dk2>
        <a:srgbClr val="2A8FCE"/>
      </a:dk2>
      <a:lt2>
        <a:srgbClr val="E7E6E6"/>
      </a:lt2>
      <a:accent1>
        <a:srgbClr val="2A8FCE"/>
      </a:accent1>
      <a:accent2>
        <a:srgbClr val="808080"/>
      </a:accent2>
      <a:accent3>
        <a:srgbClr val="6EAAE6"/>
      </a:accent3>
      <a:accent4>
        <a:srgbClr val="1F72B4"/>
      </a:accent4>
      <a:accent5>
        <a:srgbClr val="14396A"/>
      </a:accent5>
      <a:accent6>
        <a:srgbClr val="C8E1FF"/>
      </a:accent6>
      <a:hlink>
        <a:srgbClr val="0563C1"/>
      </a:hlink>
      <a:folHlink>
        <a:srgbClr val="954F72"/>
      </a:folHlink>
    </a:clrScheme>
    <a:fontScheme name="Moti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MS_prezentace_modra.potx" id="{87E4A23E-2B02-4354-A610-B5C555E88126}" vid="{067E5B4F-D9D4-4CF7-A2E6-26410BA04FA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sRVKPP_prezentace_modra</Template>
  <TotalTime>883</TotalTime>
  <Words>1614</Words>
  <Application>Microsoft Office PowerPoint</Application>
  <PresentationFormat>Předvádění na obrazovce (4:3)</PresentationFormat>
  <Paragraphs>110</Paragraphs>
  <Slides>13</Slides>
  <Notes>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Calibri</vt:lpstr>
      <vt:lpstr>Monotype Sorts</vt:lpstr>
      <vt:lpstr>Segoe UI</vt:lpstr>
      <vt:lpstr>Times New Roman</vt:lpstr>
      <vt:lpstr>Wingdings</vt:lpstr>
      <vt:lpstr>sRVKPP_prezentace_modra</vt:lpstr>
      <vt:lpstr>Collaboration with civil society and governments in drug policies in the Czech Republic</vt:lpstr>
      <vt:lpstr>Structure</vt:lpstr>
      <vt:lpstr>Part 1: Who we are?</vt:lpstr>
      <vt:lpstr>Governmental Council for Drug Policy Coordination (GCDPC)</vt:lpstr>
      <vt:lpstr>The Association of Drug NGOs</vt:lpstr>
      <vt:lpstr>Part 2: Drug policy coordination and the involvement of CS</vt:lpstr>
      <vt:lpstr>What do we understand by civil society</vt:lpstr>
      <vt:lpstr>Involvement of CS into coordination mechanisms</vt:lpstr>
      <vt:lpstr>Part 3: Challenges and critical aspects</vt:lpstr>
      <vt:lpstr>What have we learned?</vt:lpstr>
      <vt:lpstr>What have we learned?</vt:lpstr>
      <vt:lpstr>Conclusion</vt:lpstr>
      <vt:lpstr>Thank you for your attention </vt:lpstr>
    </vt:vector>
  </TitlesOfParts>
  <Company>Úřad vlády ČR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Czech Drug Policy</dc:title>
  <dc:creator>Černíková Tereza</dc:creator>
  <cp:lastModifiedBy>Horáčková Kateřina</cp:lastModifiedBy>
  <cp:revision>104</cp:revision>
  <cp:lastPrinted>2019-10-07T11:45:26Z</cp:lastPrinted>
  <dcterms:created xsi:type="dcterms:W3CDTF">2019-10-04T15:37:04Z</dcterms:created>
  <dcterms:modified xsi:type="dcterms:W3CDTF">2022-03-07T07:19:00Z</dcterms:modified>
</cp:coreProperties>
</file>