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02" saveSubsetFonts="1" autoCompressPictures="0">
  <p:sldMasterIdLst>
    <p:sldMasterId id="2147483660" r:id="rId1"/>
  </p:sldMasterIdLst>
  <p:notesMasterIdLst>
    <p:notesMasterId r:id="rId33"/>
  </p:notesMasterIdLst>
  <p:sldIdLst>
    <p:sldId id="266" r:id="rId2"/>
    <p:sldId id="265" r:id="rId3"/>
    <p:sldId id="271" r:id="rId4"/>
    <p:sldId id="267" r:id="rId5"/>
    <p:sldId id="268" r:id="rId6"/>
    <p:sldId id="272" r:id="rId7"/>
    <p:sldId id="270" r:id="rId8"/>
    <p:sldId id="269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9"/>
    <p:restoredTop sz="94682"/>
  </p:normalViewPr>
  <p:slideViewPr>
    <p:cSldViewPr snapToGrid="0" snapToObjects="1"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nvfileserver1\DATA03\DRS\docs\HIV-AIDS\CND%202017\Intersessional%20Jan2017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42464728702399"/>
          <c:y val="6.13187195334461E-2"/>
          <c:w val="0.83659577614251202"/>
          <c:h val="0.83193655905908404"/>
        </c:manualLayout>
      </c:layout>
      <c:lineChart>
        <c:grouping val="standard"/>
        <c:varyColors val="0"/>
        <c:ser>
          <c:idx val="0"/>
          <c:order val="0"/>
          <c:tx>
            <c:strRef>
              <c:f>'new infections'!$C$12</c:f>
              <c:strCache>
                <c:ptCount val="1"/>
                <c:pt idx="0">
                  <c:v>number of new HIV infections among PWUD (thousands)</c:v>
                </c:pt>
              </c:strCache>
            </c:strRef>
          </c:tx>
          <c:spPr>
            <a:ln w="57150" cmpd="sng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'new infections'!$D$11:$H$11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'new infections'!$D$12:$H$12</c:f>
              <c:numCache>
                <c:formatCode>General</c:formatCode>
                <c:ptCount val="5"/>
                <c:pt idx="0">
                  <c:v>114</c:v>
                </c:pt>
                <c:pt idx="1">
                  <c:v>152</c:v>
                </c:pt>
                <c:pt idx="2">
                  <c:v>28.5</c:v>
                </c:pt>
                <c:pt idx="3">
                  <c:v>21.85</c:v>
                </c:pt>
                <c:pt idx="4">
                  <c:v>15.2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3A1-6045-82A2-EC889A325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602944"/>
        <c:axId val="161657920"/>
      </c:lineChart>
      <c:dateAx>
        <c:axId val="1876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1657920"/>
        <c:crosses val="autoZero"/>
        <c:auto val="0"/>
        <c:lblOffset val="100"/>
        <c:baseTimeUnit val="days"/>
        <c:majorUnit val="5"/>
        <c:majorTimeUnit val="days"/>
      </c:dateAx>
      <c:valAx>
        <c:axId val="161657920"/>
        <c:scaling>
          <c:orientation val="minMax"/>
          <c:max val="18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200"/>
                </a:pPr>
                <a:r>
                  <a:rPr lang="ru-RU" sz="2200" dirty="0" smtClean="0"/>
                  <a:t>Число новых случаев ВИЧ-инфекции среди </a:t>
                </a:r>
                <a:r>
                  <a:rPr lang="ru-RU" sz="2200" dirty="0" err="1" smtClean="0"/>
                  <a:t>ЛУИН</a:t>
                </a:r>
                <a:r>
                  <a:rPr lang="ru-RU" sz="2200" dirty="0" smtClean="0"/>
                  <a:t> (в тысячах)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10038638577975E-3"/>
              <c:y val="0.1356731314760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7602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0.4912</cdr:x>
      <cdr:y>0.19412</cdr:y>
    </cdr:from>
    <cdr:to>
      <cdr:x>0.69787</cdr:x>
      <cdr:y>0.66817</cdr:y>
    </cdr:to>
    <cdr:sp macro="" textlink="">
      <cdr:nvSpPr>
        <cdr:cNvPr id="3" name="Oval Callout 2">
          <a:extLst xmlns:a="http://schemas.openxmlformats.org/drawingml/2006/main">
            <a:ext uri="{FF2B5EF4-FFF2-40B4-BE49-F238E27FC236}">
              <a16:creationId xmlns:a16="http://schemas.microsoft.com/office/drawing/2014/main" xmlns="" id="{46B29B71-0B39-854E-B2D0-69A829B13B2D}"/>
            </a:ext>
          </a:extLst>
        </cdr:cNvPr>
        <cdr:cNvSpPr/>
      </cdr:nvSpPr>
      <cdr:spPr>
        <a:xfrm xmlns:a="http://schemas.openxmlformats.org/drawingml/2006/main">
          <a:off x="5549875" y="929445"/>
          <a:ext cx="2334985" cy="2269672"/>
        </a:xfrm>
        <a:prstGeom xmlns:a="http://schemas.openxmlformats.org/drawingml/2006/main" prst="wedgeEllipseCallout">
          <a:avLst>
            <a:gd name="adj1" fmla="val -23372"/>
            <a:gd name="adj2" fmla="val 70921"/>
          </a:avLst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fr-FR" sz="1800" b="1" dirty="0">
            <a:solidFill>
              <a:schemeClr val="tx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>
                  <a:lumMod val="50000"/>
                </a:schemeClr>
              </a:solidFill>
            </a:rPr>
            <a:t>Сокращение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tx1">
                  <a:lumMod val="50000"/>
                </a:schemeClr>
              </a:solidFill>
            </a:rPr>
            <a:t>на </a:t>
          </a:r>
          <a:r>
            <a:rPr lang="fr-FR" sz="1600" b="1" dirty="0" smtClean="0">
              <a:solidFill>
                <a:schemeClr val="tx1">
                  <a:lumMod val="50000"/>
                </a:schemeClr>
              </a:solidFill>
            </a:rPr>
            <a:t>75%</a:t>
          </a:r>
          <a:endParaRPr lang="fr-FR" sz="1800" b="1" dirty="0">
            <a:solidFill>
              <a:schemeClr val="tx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0.7791</cdr:x>
      <cdr:y>0.16108</cdr:y>
    </cdr:from>
    <cdr:to>
      <cdr:x>1</cdr:x>
      <cdr:y>0.61096</cdr:y>
    </cdr:to>
    <cdr:sp macro="" textlink="">
      <cdr:nvSpPr>
        <cdr:cNvPr id="4" name="Oval Callout 3">
          <a:extLst xmlns:a="http://schemas.openxmlformats.org/drawingml/2006/main">
            <a:ext uri="{FF2B5EF4-FFF2-40B4-BE49-F238E27FC236}">
              <a16:creationId xmlns:a16="http://schemas.microsoft.com/office/drawing/2014/main" xmlns="" id="{E63E00FD-4CAC-E64A-A538-BDF6CC819119}"/>
            </a:ext>
          </a:extLst>
        </cdr:cNvPr>
        <cdr:cNvSpPr/>
      </cdr:nvSpPr>
      <cdr:spPr>
        <a:xfrm xmlns:a="http://schemas.openxmlformats.org/drawingml/2006/main">
          <a:off x="8379516" y="725971"/>
          <a:ext cx="2375797" cy="2027582"/>
        </a:xfrm>
        <a:prstGeom xmlns:a="http://schemas.openxmlformats.org/drawingml/2006/main" prst="wedgeEllipseCallout">
          <a:avLst>
            <a:gd name="adj1" fmla="val 25248"/>
            <a:gd name="adj2" fmla="val 98259"/>
          </a:avLst>
        </a:prstGeom>
        <a:solidFill xmlns:a="http://schemas.openxmlformats.org/drawingml/2006/main">
          <a:srgbClr val="92D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Сокращение на 90%</a:t>
          </a:r>
          <a:endParaRPr lang="fr-FR" sz="1800" b="1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fr-FR" sz="1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800" b="1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ЦУР</a:t>
          </a:r>
          <a:r>
            <a:rPr lang="ru-RU" sz="1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1800" b="1" dirty="0" err="1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ССГАООН</a:t>
          </a:r>
          <a:r>
            <a:rPr lang="fr-FR" sz="18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fr-FR" sz="1800" b="1" dirty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0.11179</cdr:x>
      <cdr:y>0</cdr:y>
    </cdr:from>
    <cdr:to>
      <cdr:x>0.31799</cdr:x>
      <cdr:y>0.25551</cdr:y>
    </cdr:to>
    <cdr:sp macro="" textlink="">
      <cdr:nvSpPr>
        <cdr:cNvPr id="5" name="Oval Callout 4">
          <a:extLst xmlns:a="http://schemas.openxmlformats.org/drawingml/2006/main">
            <a:ext uri="{FF2B5EF4-FFF2-40B4-BE49-F238E27FC236}">
              <a16:creationId xmlns:a16="http://schemas.microsoft.com/office/drawing/2014/main" xmlns="" id="{697711B0-E433-9E47-B7C4-CA52F149A650}"/>
            </a:ext>
          </a:extLst>
        </cdr:cNvPr>
        <cdr:cNvSpPr/>
      </cdr:nvSpPr>
      <cdr:spPr>
        <a:xfrm xmlns:a="http://schemas.openxmlformats.org/drawingml/2006/main">
          <a:off x="1263061" y="0"/>
          <a:ext cx="2329753" cy="1223359"/>
        </a:xfrm>
        <a:prstGeom xmlns:a="http://schemas.openxmlformats.org/drawingml/2006/main" prst="wedgeEllipseCallout">
          <a:avLst>
            <a:gd name="adj1" fmla="val 62106"/>
            <a:gd name="adj2" fmla="val 33869"/>
          </a:avLst>
        </a:prstGeom>
        <a:solidFill xmlns:a="http://schemas.openxmlformats.org/drawingml/2006/main">
          <a:schemeClr val="accent4"/>
        </a:solidFill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конце 2015 года мы были здесь: </a:t>
          </a:r>
          <a:r>
            <a:rPr lang="fr-FR" sz="16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+33</a:t>
          </a:r>
          <a:r>
            <a:rPr lang="fr-FR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2CD0B-5B8B-F545-8905-DC335AC7BFD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876A9-7F98-0645-ADD9-9DDF3E2EB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82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5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A28E1A-15C0-B342-AD46-97D2F3FFB53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52F9E-169B-CD44-A757-9E331180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1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A28E1A-15C0-B342-AD46-97D2F3FFB53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52F9E-169B-CD44-A757-9E331180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0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5325" y="512763"/>
            <a:ext cx="10764838" cy="13255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47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04185" y="1838326"/>
            <a:ext cx="10755978" cy="45069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bg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60163" y="0"/>
            <a:ext cx="731837" cy="512763"/>
          </a:xfrm>
          <a:prstGeom prst="rect">
            <a:avLst/>
          </a:prstGeom>
        </p:spPr>
        <p:txBody>
          <a:bodyPr vert="horz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1600" kern="1200" baseline="0">
                <a:solidFill>
                  <a:schemeClr val="bg1"/>
                </a:solidFill>
                <a:latin typeface="Century Schoolbook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F141E5-5205-274F-A3F2-C49D43872B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A28E1A-15C0-B342-AD46-97D2F3FFB53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52F9E-169B-CD44-A757-9E331180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8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A28E1A-15C0-B342-AD46-97D2F3FFB53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52F9E-169B-CD44-A757-9E331180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3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A28E1A-15C0-B342-AD46-97D2F3FFB53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52F9E-169B-CD44-A757-9E331180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5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A28E1A-15C0-B342-AD46-97D2F3FFB53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52F9E-169B-CD44-A757-9E331180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4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A28E1A-15C0-B342-AD46-97D2F3FFB53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52F9E-169B-CD44-A757-9E331180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8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A28E1A-15C0-B342-AD46-97D2F3FFB53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52F9E-169B-CD44-A757-9E331180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3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A28E1A-15C0-B342-AD46-97D2F3FFB53E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E52F9E-169B-CD44-A757-9E331180E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0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512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95325" y="512763"/>
            <a:ext cx="10764838" cy="132556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latinLnBrk="0" hangingPunct="1">
              <a:lnSpc>
                <a:spcPts val="4700"/>
              </a:lnSpc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409" y="6432667"/>
            <a:ext cx="2443754" cy="35111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345238"/>
            <a:ext cx="122699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49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1380" y="497264"/>
            <a:ext cx="1076483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Injecting Drug User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Implementation Tool (IDUIT)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Учебный семинар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panose="02040604050505020304"/>
                <a:ea typeface="+mj-ea"/>
                <a:cs typeface="+mj-cs"/>
              </a:rPr>
              <a:t>День третий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"/>
          <a:stretch/>
        </p:blipFill>
        <p:spPr>
          <a:xfrm>
            <a:off x="8210857" y="633802"/>
            <a:ext cx="3394562" cy="4832253"/>
          </a:xfrm>
          <a:prstGeom prst="rect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0" y="3636336"/>
            <a:ext cx="2214164" cy="23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9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38868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74389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1365" y="1414133"/>
            <a:ext cx="6523250" cy="1329067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1" indent="0" algn="ctr">
              <a:spcAft>
                <a:spcPts val="1000"/>
              </a:spcAft>
              <a:buClr>
                <a:schemeClr val="bg2"/>
              </a:buClr>
              <a:buNone/>
            </a:pPr>
            <a:r>
              <a:rPr lang="ru-RU" sz="3200" b="1" dirty="0" smtClean="0">
                <a:solidFill>
                  <a:schemeClr val="bg2"/>
                </a:solidFill>
                <a:latin typeface="+mn-lt"/>
              </a:rPr>
              <a:t>Диалог с разработчиками политики</a:t>
            </a:r>
            <a:endParaRPr lang="en-US" sz="3200" b="1" dirty="0">
              <a:solidFill>
                <a:schemeClr val="bg2"/>
              </a:solidFill>
              <a:latin typeface="+mn-lt"/>
            </a:endParaRPr>
          </a:p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389163-EB59-E040-BF59-B22AD2D0A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435" y="512762"/>
            <a:ext cx="4665548" cy="5739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30C185-E786-8A40-8A02-D9332C519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89" y="3617604"/>
            <a:ext cx="2013415" cy="23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38868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>
                <a:solidFill>
                  <a:schemeClr val="bg2"/>
                </a:solidFill>
              </a:rPr>
              <a:t>Цели диалога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185" y="1444022"/>
            <a:ext cx="10502531" cy="4448290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360000" lvl="1">
              <a:spcAft>
                <a:spcPts val="1000"/>
              </a:spcAft>
              <a:buClr>
                <a:schemeClr val="bg2"/>
              </a:buClr>
              <a:tabLst>
                <a:tab pos="719138" algn="l"/>
              </a:tabLst>
            </a:pPr>
            <a:r>
              <a:rPr lang="ru-RU" sz="2000" dirty="0"/>
              <a:t>Заострить внимание на глобальных и национальных обязательствах по профилактике и лечению ВИЧ и ВГС среди </a:t>
            </a:r>
            <a:r>
              <a:rPr lang="ru-RU" sz="2000" dirty="0" smtClean="0"/>
              <a:t>людей, употребляющих инъекционные наркотики.</a:t>
            </a:r>
            <a:endParaRPr lang="ru-RU" sz="2000" dirty="0"/>
          </a:p>
          <a:p>
            <a:pPr marL="360000" lvl="1">
              <a:spcAft>
                <a:spcPts val="1000"/>
              </a:spcAft>
              <a:buClr>
                <a:schemeClr val="bg2"/>
              </a:buClr>
              <a:tabLst>
                <a:tab pos="719138" algn="l"/>
              </a:tabLst>
            </a:pPr>
            <a:r>
              <a:rPr lang="ru-RU" sz="2000" dirty="0" smtClean="0"/>
              <a:t>Ознакомить </a:t>
            </a:r>
            <a:r>
              <a:rPr lang="ru-RU" sz="2000" dirty="0"/>
              <a:t>разработчиков политик, поставщиков услуг и других </a:t>
            </a:r>
            <a:r>
              <a:rPr lang="ru-RU" sz="2000" dirty="0" smtClean="0"/>
              <a:t>участников с </a:t>
            </a:r>
            <a:r>
              <a:rPr lang="ru-RU" sz="2000" dirty="0" err="1"/>
              <a:t>IDUIT</a:t>
            </a:r>
            <a:endParaRPr lang="ru-RU" sz="2000" dirty="0"/>
          </a:p>
          <a:p>
            <a:pPr marL="360000" lvl="1">
              <a:spcAft>
                <a:spcPts val="1000"/>
              </a:spcAft>
              <a:buClr>
                <a:schemeClr val="bg2"/>
              </a:buClr>
              <a:tabLst>
                <a:tab pos="719138" algn="l"/>
              </a:tabLst>
            </a:pPr>
            <a:r>
              <a:rPr lang="ru-RU" sz="2000" dirty="0" smtClean="0"/>
              <a:t>Предоставить </a:t>
            </a:r>
            <a:r>
              <a:rPr lang="ru-RU" sz="2000" dirty="0"/>
              <a:t>возможность поделиться знаниями и вступить во взаимодействие вокруг усиления поддержки развитию </a:t>
            </a:r>
            <a:r>
              <a:rPr lang="ru-RU" sz="2000" dirty="0" smtClean="0"/>
              <a:t>программ </a:t>
            </a:r>
            <a:r>
              <a:rPr lang="ru-RU" sz="2000" dirty="0"/>
              <a:t>оказания рекомендованных услуг по ВИЧ и ВГС с участием </a:t>
            </a:r>
            <a:r>
              <a:rPr lang="ru-RU" sz="2000" dirty="0"/>
              <a:t>людей, употребляющих инъекционные наркотики.</a:t>
            </a:r>
            <a:endParaRPr lang="ru-RU" sz="2000" dirty="0"/>
          </a:p>
          <a:p>
            <a:pPr marL="360000" lvl="1">
              <a:spcAft>
                <a:spcPts val="1000"/>
              </a:spcAft>
              <a:buClr>
                <a:schemeClr val="bg2"/>
              </a:buClr>
              <a:tabLst>
                <a:tab pos="719138" algn="l"/>
              </a:tabLst>
            </a:pPr>
            <a:r>
              <a:rPr lang="ru-RU" sz="2000" dirty="0" smtClean="0"/>
              <a:t>Предоставить </a:t>
            </a:r>
            <a:r>
              <a:rPr lang="ru-RU" sz="2000" dirty="0"/>
              <a:t>возможность общения  </a:t>
            </a:r>
          </a:p>
          <a:p>
            <a:pPr marL="360000" lvl="1">
              <a:spcAft>
                <a:spcPts val="1000"/>
              </a:spcAft>
              <a:buClr>
                <a:schemeClr val="bg2"/>
              </a:buClr>
              <a:tabLst>
                <a:tab pos="719138" algn="l"/>
              </a:tabLst>
            </a:pPr>
            <a:r>
              <a:rPr lang="ru-RU" sz="2000" dirty="0" smtClean="0"/>
              <a:t>Особо </a:t>
            </a:r>
            <a:r>
              <a:rPr lang="ru-RU" sz="2000" dirty="0"/>
              <a:t>выделить важнейшую роль, которую </a:t>
            </a:r>
            <a:r>
              <a:rPr lang="ru-RU" sz="2000" dirty="0" smtClean="0"/>
              <a:t>люди, употребляющие </a:t>
            </a:r>
            <a:r>
              <a:rPr lang="ru-RU" sz="2000" dirty="0"/>
              <a:t>инъекционные наркотики играют </a:t>
            </a:r>
            <a:r>
              <a:rPr lang="ru-RU" sz="2000" dirty="0"/>
              <a:t>в реализации эффективных программ борьбы с ВИЧ, направленных на них самих.</a:t>
            </a:r>
          </a:p>
          <a:p>
            <a:endParaRPr lang="en-US" dirty="0"/>
          </a:p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38868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>
                <a:solidFill>
                  <a:schemeClr val="bg2"/>
                </a:solidFill>
              </a:rPr>
              <a:t>Повестка встречи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185" y="1740239"/>
            <a:ext cx="10502531" cy="4511708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360000" lvl="1" fontAlgn="t">
              <a:spcAft>
                <a:spcPts val="1000"/>
              </a:spcAft>
              <a:buClr>
                <a:schemeClr val="bg2"/>
              </a:buClr>
              <a:tabLst>
                <a:tab pos="719138" algn="l"/>
              </a:tabLst>
            </a:pPr>
            <a:r>
              <a:rPr lang="ru-RU" sz="2000" dirty="0"/>
              <a:t>Приветственное слово, представление участников и обзор </a:t>
            </a:r>
            <a:r>
              <a:rPr lang="en-US" sz="2000" dirty="0" err="1" smtClean="0"/>
              <a:t>IDUIT</a:t>
            </a:r>
            <a:endParaRPr lang="en-US" sz="2000" dirty="0"/>
          </a:p>
          <a:p>
            <a:pPr marL="360000" lvl="1" fontAlgn="t">
              <a:spcAft>
                <a:spcPts val="1000"/>
              </a:spcAft>
              <a:buClr>
                <a:schemeClr val="bg2"/>
              </a:buClr>
              <a:tabLst>
                <a:tab pos="719138" algn="l"/>
              </a:tabLst>
            </a:pPr>
            <a:r>
              <a:rPr lang="ru-RU" sz="2000" dirty="0"/>
              <a:t>Обзор контекста локальной </a:t>
            </a:r>
            <a:r>
              <a:rPr lang="ru-RU" sz="2000" dirty="0" smtClean="0"/>
              <a:t>политики</a:t>
            </a:r>
            <a:endParaRPr lang="en-US" sz="2000" dirty="0"/>
          </a:p>
          <a:p>
            <a:pPr marL="360000" lvl="1" fontAlgn="t">
              <a:spcAft>
                <a:spcPts val="1000"/>
              </a:spcAft>
              <a:buClr>
                <a:schemeClr val="bg2"/>
              </a:buClr>
              <a:tabLst>
                <a:tab pos="719138" algn="l"/>
              </a:tabLst>
            </a:pPr>
            <a:r>
              <a:rPr lang="ru-RU" sz="2000" dirty="0"/>
              <a:t>Обзор существующих программ </a:t>
            </a:r>
            <a:r>
              <a:rPr lang="ru-RU" sz="2000" dirty="0" smtClean="0"/>
              <a:t>по </a:t>
            </a:r>
            <a:r>
              <a:rPr lang="ru-RU" sz="2000" dirty="0"/>
              <a:t>ВИЧ </a:t>
            </a:r>
            <a:r>
              <a:rPr lang="ru-RU" sz="2000" dirty="0" smtClean="0"/>
              <a:t>и ВГС для людей, употребляющих инъекционные наркотики</a:t>
            </a:r>
          </a:p>
          <a:p>
            <a:pPr marL="360000" lvl="1" fontAlgn="t">
              <a:spcAft>
                <a:spcPts val="1000"/>
              </a:spcAft>
              <a:buClr>
                <a:schemeClr val="bg2"/>
              </a:buClr>
              <a:tabLst>
                <a:tab pos="719138" algn="l"/>
              </a:tabLst>
            </a:pPr>
            <a:r>
              <a:rPr lang="ru-RU" sz="2000" dirty="0" smtClean="0"/>
              <a:t>Направленный диалог</a:t>
            </a:r>
            <a:r>
              <a:rPr lang="en-US" sz="2000" dirty="0" smtClean="0"/>
              <a:t>: </a:t>
            </a:r>
            <a:r>
              <a:rPr lang="ru-RU" sz="2000" dirty="0"/>
              <a:t>совершенствование программ и политики</a:t>
            </a:r>
            <a:endParaRPr lang="en-US" sz="2000" dirty="0"/>
          </a:p>
          <a:p>
            <a:pPr marL="360000" lvl="1" fontAlgn="t">
              <a:spcAft>
                <a:spcPts val="1000"/>
              </a:spcAft>
              <a:buClr>
                <a:schemeClr val="bg2"/>
              </a:buClr>
              <a:tabLst>
                <a:tab pos="719138" algn="l"/>
              </a:tabLst>
            </a:pPr>
            <a:r>
              <a:rPr lang="ru-RU" sz="2000" dirty="0" smtClean="0"/>
              <a:t>Путь вперед</a:t>
            </a:r>
            <a:endParaRPr lang="en-US" sz="2000" dirty="0"/>
          </a:p>
          <a:p>
            <a:pPr marL="360000" lvl="1" fontAlgn="t">
              <a:spcAft>
                <a:spcPts val="1000"/>
              </a:spcAft>
              <a:buClr>
                <a:schemeClr val="bg2"/>
              </a:buClr>
              <a:tabLst>
                <a:tab pos="719138" algn="l"/>
              </a:tabLst>
            </a:pPr>
            <a:r>
              <a:rPr lang="ru-RU" sz="2000" dirty="0" smtClean="0"/>
              <a:t>Завершение обсуждения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857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1650" y="718046"/>
            <a:ext cx="969099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74389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8585C5-D906-354C-BC6E-F0034C0F5408}"/>
              </a:ext>
            </a:extLst>
          </p:cNvPr>
          <p:cNvSpPr/>
          <p:nvPr/>
        </p:nvSpPr>
        <p:spPr>
          <a:xfrm>
            <a:off x="294427" y="718046"/>
            <a:ext cx="10358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3000" b="1" dirty="0">
                <a:solidFill>
                  <a:schemeClr val="bg2"/>
                </a:solidFill>
              </a:rPr>
              <a:t>Повестка дня в области устойчивого развития на период до 2030 года</a:t>
            </a:r>
            <a:endParaRPr lang="en-GB" sz="30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3006" y="2016249"/>
            <a:ext cx="2861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400" dirty="0" smtClean="0">
                <a:solidFill>
                  <a:schemeClr val="bg1"/>
                </a:solidFill>
                <a:latin typeface="Helvetica Neue"/>
              </a:rPr>
              <a:t>Покончить </a:t>
            </a:r>
            <a:r>
              <a:rPr lang="ru-RU" sz="1400" dirty="0">
                <a:solidFill>
                  <a:schemeClr val="bg1"/>
                </a:solidFill>
                <a:latin typeface="Helvetica Neue"/>
              </a:rPr>
              <a:t>со СПИДом и </a:t>
            </a:r>
            <a:r>
              <a:rPr lang="ru-RU" sz="1400" dirty="0" smtClean="0">
                <a:solidFill>
                  <a:schemeClr val="bg1"/>
                </a:solidFill>
                <a:latin typeface="Helvetica Neue"/>
              </a:rPr>
              <a:t>туберкулезом, бороться </a:t>
            </a:r>
            <a:r>
              <a:rPr lang="ru-RU" sz="1400" dirty="0">
                <a:solidFill>
                  <a:schemeClr val="bg1"/>
                </a:solidFill>
                <a:latin typeface="Helvetica Neue"/>
              </a:rPr>
              <a:t>с гепатитом ... и обеспечить всеобщий охват услугами здравоохранения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18524" y="3340569"/>
            <a:ext cx="19109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Расширить прав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возможностей всех женщин и девочек, в том числе в тюрьмах и других закрытых учреждениях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9737859" y="3444144"/>
            <a:ext cx="22765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Уменьшить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неравенство, устранить дискриминационные законы и политику и продвигать политику социальной защиты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0467" y="5038851"/>
            <a:ext cx="241262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6699"/>
                </a:solidFill>
                <a:latin typeface="Helvetica Neue"/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Содействовать </a:t>
            </a:r>
            <a:r>
              <a:rPr lang="ru-RU" sz="1400" dirty="0">
                <a:solidFill>
                  <a:schemeClr val="bg1"/>
                </a:solidFill>
              </a:rPr>
              <a:t>верховенству права, обеспечению равного доступа к правосудию и развитию эффективных, подотчетных и прозрачных институтов на всех уровнях.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79749" y="5124902"/>
            <a:ext cx="186295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6699"/>
                </a:solidFill>
                <a:latin typeface="Helvetica Neue"/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Децентрализовать </a:t>
            </a:r>
            <a:r>
              <a:rPr lang="ru-RU" sz="1400" dirty="0">
                <a:solidFill>
                  <a:schemeClr val="bg1"/>
                </a:solidFill>
              </a:rPr>
              <a:t>и </a:t>
            </a:r>
            <a:r>
              <a:rPr lang="ru-RU" sz="1400" dirty="0" smtClean="0">
                <a:solidFill>
                  <a:schemeClr val="bg1"/>
                </a:solidFill>
              </a:rPr>
              <a:t>усилить интеграцию </a:t>
            </a:r>
            <a:r>
              <a:rPr lang="ru-RU" sz="1400" dirty="0">
                <a:solidFill>
                  <a:schemeClr val="bg1"/>
                </a:solidFill>
              </a:rPr>
              <a:t>услуг, связанных с ВИЧ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149" y="2183569"/>
            <a:ext cx="1071375" cy="1098376"/>
          </a:xfrm>
          <a:prstGeom prst="rect">
            <a:avLst/>
          </a:prstGeom>
        </p:spPr>
      </p:pic>
      <p:grpSp>
        <p:nvGrpSpPr>
          <p:cNvPr id="13" name="Group 3"/>
          <p:cNvGrpSpPr/>
          <p:nvPr/>
        </p:nvGrpSpPr>
        <p:grpSpPr>
          <a:xfrm>
            <a:off x="2296255" y="1529625"/>
            <a:ext cx="7264063" cy="4315264"/>
            <a:chOff x="179512" y="1248318"/>
            <a:chExt cx="8612831" cy="4515728"/>
          </a:xfrm>
        </p:grpSpPr>
        <p:sp>
          <p:nvSpPr>
            <p:cNvPr id="14" name="Rectangle 39"/>
            <p:cNvSpPr/>
            <p:nvPr/>
          </p:nvSpPr>
          <p:spPr>
            <a:xfrm>
              <a:off x="1528345" y="4393605"/>
              <a:ext cx="3331764" cy="1370441"/>
            </a:xfrm>
            <a:prstGeom prst="rect">
              <a:avLst/>
            </a:prstGeom>
            <a:solidFill>
              <a:srgbClr val="3B6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GB" sz="1400" dirty="0">
                <a:solidFill>
                  <a:srgbClr val="0070C0"/>
                </a:solidFill>
                <a:latin typeface="Helvetica" pitchFamily="34" charset="0"/>
              </a:endParaRPr>
            </a:p>
          </p:txBody>
        </p:sp>
        <p:sp>
          <p:nvSpPr>
            <p:cNvPr id="15" name="Rectangle 44"/>
            <p:cNvSpPr/>
            <p:nvPr/>
          </p:nvSpPr>
          <p:spPr>
            <a:xfrm>
              <a:off x="6019813" y="4363544"/>
              <a:ext cx="2772530" cy="1237565"/>
            </a:xfrm>
            <a:prstGeom prst="rect">
              <a:avLst/>
            </a:prstGeom>
            <a:solidFill>
              <a:srgbClr val="2846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GB" sz="1400" dirty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grpSp>
          <p:nvGrpSpPr>
            <p:cNvPr id="16" name="Group 52"/>
            <p:cNvGrpSpPr/>
            <p:nvPr/>
          </p:nvGrpSpPr>
          <p:grpSpPr>
            <a:xfrm>
              <a:off x="179512" y="1248318"/>
              <a:ext cx="8612831" cy="4515728"/>
              <a:chOff x="179512" y="1446613"/>
              <a:chExt cx="8612831" cy="4515728"/>
            </a:xfrm>
          </p:grpSpPr>
          <p:sp>
            <p:nvSpPr>
              <p:cNvPr id="21" name="Rectangle 37"/>
              <p:cNvSpPr/>
              <p:nvPr/>
            </p:nvSpPr>
            <p:spPr>
              <a:xfrm>
                <a:off x="5970053" y="2813509"/>
                <a:ext cx="2822290" cy="1630574"/>
              </a:xfrm>
              <a:prstGeom prst="rect">
                <a:avLst/>
              </a:prstGeom>
              <a:solidFill>
                <a:srgbClr val="DE00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endParaRPr lang="en-GB" sz="1400" dirty="0">
                  <a:solidFill>
                    <a:schemeClr val="bg1"/>
                  </a:solidFill>
                  <a:latin typeface="Helvetica Neue"/>
                </a:endParaRPr>
              </a:p>
            </p:txBody>
          </p:sp>
          <p:grpSp>
            <p:nvGrpSpPr>
              <p:cNvPr id="22" name="Group 22"/>
              <p:cNvGrpSpPr/>
              <p:nvPr/>
            </p:nvGrpSpPr>
            <p:grpSpPr>
              <a:xfrm>
                <a:off x="179512" y="1725879"/>
                <a:ext cx="3786400" cy="1264650"/>
                <a:chOff x="577006" y="2509287"/>
                <a:chExt cx="4644112" cy="1610299"/>
              </a:xfrm>
            </p:grpSpPr>
            <p:pic>
              <p:nvPicPr>
                <p:cNvPr id="36" name="Picture 17"/>
                <p:cNvPicPr preferRelativeResize="0">
                  <a:picLocks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25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89196" y="2509287"/>
                  <a:ext cx="1231922" cy="1251415"/>
                </a:xfrm>
                <a:prstGeom prst="rect">
                  <a:avLst/>
                </a:prstGeom>
              </p:spPr>
            </p:pic>
            <p:sp>
              <p:nvSpPr>
                <p:cNvPr id="37" name="TextBox 36"/>
                <p:cNvSpPr txBox="1"/>
                <p:nvPr/>
              </p:nvSpPr>
              <p:spPr>
                <a:xfrm>
                  <a:off x="577006" y="3806069"/>
                  <a:ext cx="1589754" cy="31351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lang="en-GB" sz="1600" dirty="0">
                    <a:solidFill>
                      <a:srgbClr val="006699"/>
                    </a:solidFill>
                    <a:latin typeface="Helvetica Neue"/>
                  </a:endParaRPr>
                </a:p>
              </p:txBody>
            </p:sp>
          </p:grpSp>
          <p:sp>
            <p:nvSpPr>
              <p:cNvPr id="23" name="Rectangle 9"/>
              <p:cNvSpPr/>
              <p:nvPr/>
            </p:nvSpPr>
            <p:spPr>
              <a:xfrm>
                <a:off x="4080881" y="1481552"/>
                <a:ext cx="3934516" cy="1317845"/>
              </a:xfrm>
              <a:prstGeom prst="rect">
                <a:avLst/>
              </a:prstGeom>
              <a:solidFill>
                <a:srgbClr val="1CA0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endParaRPr lang="en-GB" sz="1400" dirty="0">
                  <a:solidFill>
                    <a:schemeClr val="bg1"/>
                  </a:solidFill>
                  <a:latin typeface="Helvetica Neue"/>
                </a:endParaRPr>
              </a:p>
            </p:txBody>
          </p:sp>
          <p:pic>
            <p:nvPicPr>
              <p:cNvPr id="24" name="Picture 23"/>
              <p:cNvPicPr preferRelativeResize="0">
                <a:picLocks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367" y="3195247"/>
                <a:ext cx="1004194" cy="982973"/>
              </a:xfrm>
              <a:prstGeom prst="rect">
                <a:avLst/>
              </a:prstGeom>
            </p:spPr>
          </p:pic>
          <p:pic>
            <p:nvPicPr>
              <p:cNvPr id="25" name="Picture 28"/>
              <p:cNvPicPr preferRelativeResize="0"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0109" y="3115611"/>
                <a:ext cx="1004400" cy="982800"/>
              </a:xfrm>
              <a:prstGeom prst="rect">
                <a:avLst/>
              </a:prstGeom>
            </p:spPr>
          </p:pic>
          <p:pic>
            <p:nvPicPr>
              <p:cNvPr id="26" name="Picture 30"/>
              <p:cNvPicPr preferRelativeResize="0">
                <a:picLocks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922" y="4689220"/>
                <a:ext cx="1004400" cy="982800"/>
              </a:xfrm>
              <a:prstGeom prst="rect">
                <a:avLst/>
              </a:prstGeom>
            </p:spPr>
          </p:pic>
          <p:sp>
            <p:nvSpPr>
              <p:cNvPr id="27" name="Rectangle 33"/>
              <p:cNvSpPr/>
              <p:nvPr/>
            </p:nvSpPr>
            <p:spPr>
              <a:xfrm>
                <a:off x="1666676" y="2867418"/>
                <a:ext cx="2772530" cy="1577124"/>
              </a:xfrm>
              <a:prstGeom prst="rect">
                <a:avLst/>
              </a:prstGeom>
              <a:solidFill>
                <a:srgbClr val="F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endParaRPr lang="en-GB" sz="1400" dirty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439205" y="1446613"/>
                <a:ext cx="3392949" cy="1223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ru-RU" sz="1400" dirty="0" smtClean="0">
                    <a:solidFill>
                      <a:schemeClr val="bg1"/>
                    </a:solidFill>
                    <a:latin typeface="Helvetica Neue"/>
                  </a:rPr>
                  <a:t>Покончить </a:t>
                </a:r>
                <a:r>
                  <a:rPr lang="ru-RU" sz="1400" dirty="0">
                    <a:solidFill>
                      <a:schemeClr val="bg1"/>
                    </a:solidFill>
                    <a:latin typeface="Helvetica Neue"/>
                  </a:rPr>
                  <a:t>со СПИДом и </a:t>
                </a:r>
                <a:r>
                  <a:rPr lang="ru-RU" sz="1400" dirty="0" smtClean="0">
                    <a:solidFill>
                      <a:schemeClr val="bg1"/>
                    </a:solidFill>
                    <a:latin typeface="Helvetica Neue"/>
                  </a:rPr>
                  <a:t>туберкулезом, бороться </a:t>
                </a:r>
                <a:r>
                  <a:rPr lang="ru-RU" sz="1400" dirty="0">
                    <a:solidFill>
                      <a:schemeClr val="bg1"/>
                    </a:solidFill>
                    <a:latin typeface="Helvetica Neue"/>
                  </a:rPr>
                  <a:t>с гепатитом ... и обеспечить всеобщий охват услугами здравоохранения</a:t>
                </a:r>
                <a:endParaRPr lang="en-GB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038824" y="2832454"/>
                <a:ext cx="2265717" cy="167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ru-RU" sz="1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Расширить прав</a:t>
                </a:r>
                <a:r>
                  <a:rPr lang="ru-R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1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возможностей всех женщин и девочек, в том числе в тюрьмах и других закрытых учреждениях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0" name="Picture 43"/>
              <p:cNvPicPr preferRelativeResize="0">
                <a:picLocks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35" r="18570"/>
              <a:stretch/>
            </p:blipFill>
            <p:spPr>
              <a:xfrm>
                <a:off x="4917390" y="4689220"/>
                <a:ext cx="1004400" cy="982800"/>
              </a:xfrm>
              <a:prstGeom prst="rect">
                <a:avLst/>
              </a:prstGeom>
            </p:spPr>
          </p:pic>
          <p:sp>
            <p:nvSpPr>
              <p:cNvPr id="31" name="Rectangle 15"/>
              <p:cNvSpPr/>
              <p:nvPr/>
            </p:nvSpPr>
            <p:spPr>
              <a:xfrm>
                <a:off x="6093050" y="2940840"/>
                <a:ext cx="2699292" cy="1449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Уменьшить </a:t>
                </a:r>
                <a:r>
                  <a:rPr lang="ru-RU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неравенство, устранить дискриминационные законы и политику и продвигать политику социальной защиты</a:t>
                </a:r>
                <a:endPara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886990" y="4609629"/>
                <a:ext cx="2860588" cy="13527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600">
                    <a:solidFill>
                      <a:srgbClr val="006699"/>
                    </a:solidFill>
                    <a:latin typeface="Helvetica Neue"/>
                  </a:defRPr>
                </a:lvl1pPr>
              </a:lstStyle>
              <a:p>
                <a:r>
                  <a:rPr lang="ru-RU" sz="1400" dirty="0" smtClean="0">
                    <a:solidFill>
                      <a:schemeClr val="bg1"/>
                    </a:solidFill>
                  </a:rPr>
                  <a:t>Содействовать </a:t>
                </a:r>
                <a:r>
                  <a:rPr lang="ru-RU" sz="1400" dirty="0">
                    <a:solidFill>
                      <a:schemeClr val="bg1"/>
                    </a:solidFill>
                  </a:rPr>
                  <a:t>верховенству права, обеспечению равного доступа к правосудию и развитию эффективных, подотчетных и прозрачных институтов на всех уровнях.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379854" y="4699677"/>
                <a:ext cx="2208858" cy="9018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>
                  <a:defRPr sz="1600">
                    <a:solidFill>
                      <a:srgbClr val="006699"/>
                    </a:solidFill>
                    <a:latin typeface="Helvetica Neue"/>
                  </a:defRPr>
                </a:lvl1pPr>
              </a:lstStyle>
              <a:p>
                <a:r>
                  <a:rPr lang="ru-RU" sz="1400" dirty="0" smtClean="0">
                    <a:solidFill>
                      <a:schemeClr val="bg1"/>
                    </a:solidFill>
                  </a:rPr>
                  <a:t>Децентрализовать </a:t>
                </a:r>
                <a:r>
                  <a:rPr lang="ru-RU" sz="1400" dirty="0">
                    <a:solidFill>
                      <a:schemeClr val="bg1"/>
                    </a:solidFill>
                  </a:rPr>
                  <a:t>и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усилить интеграцию </a:t>
                </a:r>
                <a:r>
                  <a:rPr lang="ru-RU" sz="1400" dirty="0">
                    <a:solidFill>
                      <a:schemeClr val="bg1"/>
                    </a:solidFill>
                  </a:rPr>
                  <a:t>услуг, связанных с ВИЧ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Isosceles Triangle 36"/>
              <p:cNvSpPr/>
              <p:nvPr/>
            </p:nvSpPr>
            <p:spPr>
              <a:xfrm rot="16200000">
                <a:off x="3770711" y="1950464"/>
                <a:ext cx="390401" cy="380018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8" name="Isosceles Triangle 27"/>
            <p:cNvSpPr/>
            <p:nvPr/>
          </p:nvSpPr>
          <p:spPr>
            <a:xfrm rot="16200000">
              <a:off x="1378478" y="3256685"/>
              <a:ext cx="390401" cy="380018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Isosceles Triangle 31"/>
            <p:cNvSpPr/>
            <p:nvPr/>
          </p:nvSpPr>
          <p:spPr>
            <a:xfrm rot="16200000">
              <a:off x="5687344" y="3256685"/>
              <a:ext cx="390401" cy="380018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Isosceles Triangle 32"/>
            <p:cNvSpPr/>
            <p:nvPr/>
          </p:nvSpPr>
          <p:spPr>
            <a:xfrm rot="16200000">
              <a:off x="1269005" y="4736826"/>
              <a:ext cx="390401" cy="380018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8008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659249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800" dirty="0">
                <a:solidFill>
                  <a:schemeClr val="bg2"/>
                </a:solidFill>
              </a:rPr>
              <a:t>Ускоренная стратегия борьбы со СПИДом среди людей, употребляющих инъекционные наркотики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185" y="1472409"/>
            <a:ext cx="4684243" cy="487940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360000" lvl="1" fontAlgn="t">
              <a:lnSpc>
                <a:spcPct val="100000"/>
              </a:lnSpc>
              <a:spcAft>
                <a:spcPts val="0"/>
              </a:spcAft>
              <a:buClr>
                <a:schemeClr val="bg2"/>
              </a:buClr>
              <a:tabLst>
                <a:tab pos="719138" algn="l"/>
              </a:tabLst>
            </a:pPr>
            <a:r>
              <a:rPr lang="ru-RU" sz="2000" dirty="0" err="1" smtClean="0"/>
              <a:t>ЮНЭЙДС</a:t>
            </a:r>
            <a:r>
              <a:rPr lang="ru-RU" sz="2000" dirty="0" smtClean="0"/>
              <a:t> </a:t>
            </a:r>
            <a:r>
              <a:rPr lang="ru-RU" sz="2000" dirty="0"/>
              <a:t>имеет ускоренную стратегию, </a:t>
            </a:r>
            <a:r>
              <a:rPr lang="ru-RU" sz="2000" dirty="0" smtClean="0"/>
              <a:t>определяющую процент </a:t>
            </a:r>
            <a:r>
              <a:rPr lang="ru-RU" sz="2000" dirty="0"/>
              <a:t>людей, употребляющих инъекционные наркотики, </a:t>
            </a:r>
            <a:r>
              <a:rPr lang="ru-RU" sz="2000" dirty="0"/>
              <a:t>которые должны </a:t>
            </a:r>
            <a:r>
              <a:rPr lang="ru-RU" sz="2000" dirty="0" smtClean="0"/>
              <a:t>получить доступ </a:t>
            </a:r>
            <a:r>
              <a:rPr lang="ru-RU" sz="2000" dirty="0"/>
              <a:t>к определенным услугам к 2021 году</a:t>
            </a:r>
            <a:r>
              <a:rPr lang="en-US" sz="2000" dirty="0" smtClean="0"/>
              <a:t>.</a:t>
            </a:r>
            <a:endParaRPr lang="en-US" sz="2000" dirty="0"/>
          </a:p>
          <a:p>
            <a:pPr marL="360000" lvl="1" fontAlgn="t">
              <a:lnSpc>
                <a:spcPct val="100000"/>
              </a:lnSpc>
              <a:spcAft>
                <a:spcPts val="0"/>
              </a:spcAft>
              <a:buClr>
                <a:schemeClr val="bg2"/>
              </a:buClr>
              <a:tabLst>
                <a:tab pos="719138" algn="l"/>
              </a:tabLst>
            </a:pPr>
            <a:endParaRPr lang="ru-RU" sz="2000" dirty="0" smtClean="0"/>
          </a:p>
          <a:p>
            <a:pPr marL="360000" lvl="1" fontAlgn="t">
              <a:lnSpc>
                <a:spcPct val="100000"/>
              </a:lnSpc>
              <a:spcAft>
                <a:spcPts val="0"/>
              </a:spcAft>
              <a:buClr>
                <a:schemeClr val="bg2"/>
              </a:buClr>
              <a:tabLst>
                <a:tab pos="719138" algn="l"/>
              </a:tabLst>
            </a:pPr>
            <a:r>
              <a:rPr lang="ru-RU" sz="2000" dirty="0" smtClean="0"/>
              <a:t>В </a:t>
            </a:r>
            <a:r>
              <a:rPr lang="ru-RU" sz="2000" dirty="0" smtClean="0"/>
              <a:t>ней подчеркивается</a:t>
            </a:r>
            <a:r>
              <a:rPr lang="ru-RU" sz="2000" dirty="0"/>
              <a:t>, что для достижения этой </a:t>
            </a:r>
            <a:r>
              <a:rPr lang="ru-RU" sz="2000" dirty="0" smtClean="0"/>
              <a:t>цели страны должны обеспечить </a:t>
            </a:r>
            <a:r>
              <a:rPr lang="en-US" sz="2000" dirty="0" smtClean="0"/>
              <a:t>:</a:t>
            </a:r>
            <a:endParaRPr lang="en-US" sz="2000" dirty="0"/>
          </a:p>
          <a:p>
            <a:pPr lvl="4" fontAlgn="t">
              <a:spcAft>
                <a:spcPts val="1000"/>
              </a:spcAft>
              <a:buClr>
                <a:schemeClr val="tx1"/>
              </a:buClr>
              <a:tabLst>
                <a:tab pos="719138" algn="l"/>
              </a:tabLst>
            </a:pPr>
            <a:r>
              <a:rPr lang="ru-RU" dirty="0" smtClean="0"/>
              <a:t>Защиту прав человека</a:t>
            </a:r>
            <a:endParaRPr lang="en-US" dirty="0"/>
          </a:p>
          <a:p>
            <a:pPr lvl="4" fontAlgn="t">
              <a:spcAft>
                <a:spcPts val="1000"/>
              </a:spcAft>
              <a:buClr>
                <a:schemeClr val="tx1"/>
              </a:buClr>
              <a:tabLst>
                <a:tab pos="719138" algn="l"/>
              </a:tabLst>
            </a:pPr>
            <a:r>
              <a:rPr lang="ru-RU" dirty="0"/>
              <a:t>Поддерживающие </a:t>
            </a:r>
            <a:r>
              <a:rPr lang="ru-RU" dirty="0" smtClean="0"/>
              <a:t>законы</a:t>
            </a:r>
          </a:p>
          <a:p>
            <a:pPr lvl="4" fontAlgn="t">
              <a:spcAft>
                <a:spcPts val="1000"/>
              </a:spcAft>
              <a:buClr>
                <a:schemeClr val="tx1"/>
              </a:buClr>
              <a:tabLst>
                <a:tab pos="719138" algn="l"/>
              </a:tabLst>
            </a:pPr>
            <a:r>
              <a:rPr lang="ru-RU" dirty="0"/>
              <a:t>Нулевая терпимость к </a:t>
            </a:r>
            <a:r>
              <a:rPr lang="ru-RU" dirty="0" smtClean="0"/>
              <a:t>насилию</a:t>
            </a:r>
            <a:endParaRPr lang="en-US" dirty="0"/>
          </a:p>
          <a:p>
            <a:pPr lvl="4" fontAlgn="t">
              <a:spcAft>
                <a:spcPts val="1000"/>
              </a:spcAft>
              <a:buClr>
                <a:schemeClr val="tx1"/>
              </a:buClr>
              <a:tabLst>
                <a:tab pos="719138" algn="l"/>
              </a:tabLst>
            </a:pPr>
            <a:r>
              <a:rPr lang="ru-RU" dirty="0" smtClean="0"/>
              <a:t>Мобилизацию и участие сообществ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1DC7EC-1A3D-0045-82F0-BCA444F66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46" y="1448791"/>
            <a:ext cx="5897841" cy="47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1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38868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>
                <a:solidFill>
                  <a:schemeClr val="bg2"/>
                </a:solidFill>
              </a:rPr>
              <a:t>Итоговый документ </a:t>
            </a:r>
            <a:r>
              <a:rPr lang="ru-RU" dirty="0" err="1">
                <a:solidFill>
                  <a:schemeClr val="bg2"/>
                </a:solidFill>
              </a:rPr>
              <a:t>ССГАООН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2016 года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185" y="1740239"/>
            <a:ext cx="6551380" cy="4511708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r>
              <a:rPr lang="en-GB" i="1" dirty="0" smtClean="0"/>
              <a:t>“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Мы подтверждаем наше обязательство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 2030 году положить конец эпидемиям СПИДа и туберкулеза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а также бороться с вирусным гепатитом и другими инфекционными заболеваниями, в том числе среди людей, употребляющих наркотики,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включая людей, употребляющих инъекционные наркотики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GB" b="1" dirty="0">
                <a:solidFill>
                  <a:schemeClr val="bg2"/>
                </a:solidFill>
                <a:highlight>
                  <a:srgbClr val="800080"/>
                </a:highlight>
              </a:rPr>
              <a:t/>
            </a:r>
            <a:br>
              <a:rPr lang="en-GB" b="1" dirty="0">
                <a:solidFill>
                  <a:schemeClr val="bg2"/>
                </a:solidFill>
                <a:highlight>
                  <a:srgbClr val="800080"/>
                </a:highlight>
              </a:rPr>
            </a:br>
            <a:r>
              <a:rPr lang="en-GB" dirty="0">
                <a:solidFill>
                  <a:schemeClr val="tx2"/>
                </a:solidFill>
              </a:rPr>
              <a:t/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sz="2000" b="1" dirty="0" smtClean="0">
                <a:solidFill>
                  <a:srgbClr val="FF0000"/>
                </a:solidFill>
              </a:rPr>
              <a:t>[</a:t>
            </a:r>
            <a:r>
              <a:rPr lang="ru-RU" sz="2000" b="1" dirty="0">
                <a:solidFill>
                  <a:srgbClr val="FF0000"/>
                </a:solidFill>
              </a:rPr>
              <a:t>В соответствии с </a:t>
            </a:r>
            <a:r>
              <a:rPr lang="ru-RU" sz="2000" b="1" dirty="0" err="1">
                <a:solidFill>
                  <a:srgbClr val="FF0000"/>
                </a:solidFill>
              </a:rPr>
              <a:t>ЦУР</a:t>
            </a:r>
            <a:r>
              <a:rPr lang="ru-RU" sz="2000" b="1" dirty="0">
                <a:solidFill>
                  <a:srgbClr val="FF0000"/>
                </a:solidFill>
              </a:rPr>
              <a:t> 3.3</a:t>
            </a:r>
            <a:r>
              <a:rPr lang="en-GB" sz="2000" b="1" dirty="0" smtClean="0">
                <a:solidFill>
                  <a:srgbClr val="FF0000"/>
                </a:solidFill>
              </a:rPr>
              <a:t>]</a:t>
            </a:r>
            <a:endParaRPr lang="en-GB" sz="2000" b="1" dirty="0">
              <a:solidFill>
                <a:srgbClr val="FF0000"/>
              </a:solidFill>
            </a:endParaRPr>
          </a:p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D6480B-0815-4B53-A82E-4569EACD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149" y="1357131"/>
            <a:ext cx="3664014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64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740894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defPPr>
              <a:defRPr lang="fr-FR"/>
            </a:defPPr>
            <a:lvl1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bg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baseline="0">
                <a:latin typeface="Arial" charset="0"/>
              </a:defRPr>
            </a:lvl2pPr>
            <a:lvl3pPr marL="720000" indent="-36000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ru-RU" dirty="0"/>
              <a:t>Итоговый документ </a:t>
            </a:r>
            <a:r>
              <a:rPr lang="ru-RU" dirty="0" err="1"/>
              <a:t>ССГАООН</a:t>
            </a:r>
            <a:r>
              <a:rPr lang="ru-RU" dirty="0"/>
              <a:t> 2016 года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4187" y="1273629"/>
            <a:ext cx="11128713" cy="4978318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92075" lvl="1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Глава 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60363" lvl="1" indent="0">
              <a:buNone/>
            </a:pPr>
            <a:r>
              <a:rPr lang="ru-RU" dirty="0"/>
              <a:t>Лечение заболеваний, связанных с употреблением наркотиков, реабилитация, восстановление и социальная </a:t>
            </a:r>
            <a:r>
              <a:rPr lang="ru-RU" dirty="0" err="1"/>
              <a:t>реинтеграция</a:t>
            </a:r>
            <a:r>
              <a:rPr lang="ru-RU" dirty="0"/>
              <a:t>; профилактика, лечение и уход при ВИЧ / СПИДе, вирусных гепатитах и других инфекционных заболеваниях, передаваемых через </a:t>
            </a:r>
            <a:r>
              <a:rPr lang="ru-RU" dirty="0" smtClean="0"/>
              <a:t>кровь</a:t>
            </a:r>
            <a:endParaRPr lang="en-US" dirty="0"/>
          </a:p>
          <a:p>
            <a:pPr marL="92075" lvl="1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Глава 2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lvl="1" indent="0">
              <a:buNone/>
            </a:pPr>
            <a:r>
              <a:rPr lang="ru-RU" dirty="0"/>
              <a:t>Обеспечение наличия и доступа к контролируемым веществам исключительно для медицинских и научных целей, не допуская их </a:t>
            </a:r>
            <a:r>
              <a:rPr lang="ru-RU" dirty="0" smtClean="0"/>
              <a:t>утечки</a:t>
            </a:r>
            <a:endParaRPr lang="en-US" dirty="0" smtClean="0"/>
          </a:p>
          <a:p>
            <a:pPr marL="92075" lvl="1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Глава 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  <a:p>
            <a:pPr marL="360363" lvl="1" indent="0">
              <a:buNone/>
            </a:pPr>
            <a:r>
              <a:rPr lang="ru-RU" dirty="0"/>
              <a:t>Сквозные проблемы: наркотики и права человека, молодежь, дети, женщины и </a:t>
            </a:r>
            <a:r>
              <a:rPr lang="ru-RU" dirty="0" smtClean="0"/>
              <a:t>сообщества</a:t>
            </a:r>
            <a:r>
              <a:rPr lang="en-US" dirty="0" smtClean="0"/>
              <a:t> </a:t>
            </a:r>
            <a:endParaRPr lang="en-US" dirty="0"/>
          </a:p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0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8409" y="633903"/>
            <a:ext cx="11624103" cy="758150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>
                <a:solidFill>
                  <a:schemeClr val="bg2"/>
                </a:solidFill>
              </a:rPr>
              <a:t>Реализация </a:t>
            </a:r>
            <a:r>
              <a:rPr lang="ru-RU" dirty="0" err="1" smtClean="0">
                <a:solidFill>
                  <a:schemeClr val="bg2"/>
                </a:solidFill>
              </a:rPr>
              <a:t>ЦУР</a:t>
            </a:r>
            <a:r>
              <a:rPr lang="ru-RU" dirty="0" smtClean="0">
                <a:solidFill>
                  <a:schemeClr val="bg2"/>
                </a:solidFill>
              </a:rPr>
              <a:t> 3.3 и </a:t>
            </a:r>
            <a:r>
              <a:rPr lang="ru-RU" dirty="0">
                <a:solidFill>
                  <a:schemeClr val="bg2"/>
                </a:solidFill>
              </a:rPr>
              <a:t>обязательств </a:t>
            </a:r>
            <a:r>
              <a:rPr lang="ru-RU" dirty="0" err="1">
                <a:solidFill>
                  <a:schemeClr val="bg2"/>
                </a:solidFill>
              </a:rPr>
              <a:t>ССГАООН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2016 года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CC1F6548-F867-0F4A-8B5E-88E05D149A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968935"/>
              </p:ext>
            </p:extLst>
          </p:nvPr>
        </p:nvGraphicFramePr>
        <p:xfrm>
          <a:off x="328411" y="1389212"/>
          <a:ext cx="11298512" cy="478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CA3C5DD-8920-744B-BCAA-9F1959713F1E}"/>
              </a:ext>
            </a:extLst>
          </p:cNvPr>
          <p:cNvSpPr/>
          <p:nvPr/>
        </p:nvSpPr>
        <p:spPr>
          <a:xfrm>
            <a:off x="2882348" y="3796748"/>
            <a:ext cx="2683565" cy="13517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сократить инфицирование  на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достигнута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50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8843" y="564372"/>
            <a:ext cx="10907486" cy="665424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>
                <a:solidFill>
                  <a:schemeClr val="bg2"/>
                </a:solidFill>
              </a:rPr>
              <a:t>Политическая декларация высокого уровня по борьбе со СПИДом 2016 года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F3E9C0-500C-AB46-8098-5B31FB9B8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352" y="1392905"/>
            <a:ext cx="6793358" cy="475800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05D031-61C9-449C-A75D-A0A90758A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564856"/>
            <a:ext cx="5091027" cy="4842497"/>
          </a:xfrm>
        </p:spPr>
        <p:txBody>
          <a:bodyPr/>
          <a:lstStyle/>
          <a:p>
            <a:pPr lvl="1" indent="0" algn="ctr">
              <a:spcAft>
                <a:spcPts val="1000"/>
              </a:spcAft>
              <a:buNone/>
            </a:pPr>
            <a:r>
              <a:rPr lang="ru-RU" sz="2000" dirty="0"/>
              <a:t>Обязуется создавать системы здравоохранения, ориентированные на людей, путем укрепления медицинских и социальных систем, в том числе для групп населения, которые, как показывают эпидемиологические данные, подвергаются более высокому риску заражения, и путем расширения услуг, предоставляемых сообществом, </a:t>
            </a:r>
            <a:r>
              <a:rPr lang="ru-RU" sz="2000" dirty="0" smtClean="0"/>
              <a:t>до уровня не </a:t>
            </a:r>
            <a:r>
              <a:rPr lang="ru-RU" sz="2000" dirty="0"/>
              <a:t>менее 30% </a:t>
            </a:r>
            <a:r>
              <a:rPr lang="ru-RU" sz="2000" dirty="0" smtClean="0"/>
              <a:t>от всего объема </a:t>
            </a:r>
            <a:r>
              <a:rPr lang="ru-RU" sz="2000" dirty="0"/>
              <a:t>услуг, предоставляемых к 2030 году</a:t>
            </a:r>
            <a:r>
              <a:rPr lang="en-US" sz="2000" dirty="0" smtClean="0"/>
              <a:t> 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649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590003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dirty="0">
                <a:solidFill>
                  <a:schemeClr val="bg2"/>
                </a:solidFill>
              </a:rPr>
              <a:t>Эффективные услуги по ВИЧ для людей, употребляющих инъекционные наркотики</a:t>
            </a:r>
            <a:r>
              <a:rPr lang="en-GB" sz="2400" dirty="0">
                <a:solidFill>
                  <a:schemeClr val="bg2"/>
                </a:solidFill>
              </a:rPr>
              <a:t/>
            </a:r>
            <a:br>
              <a:rPr lang="en-GB" sz="2400" dirty="0">
                <a:solidFill>
                  <a:schemeClr val="bg2"/>
                </a:solidFill>
              </a:rPr>
            </a:br>
            <a:r>
              <a:rPr lang="ru-RU" sz="2400" dirty="0">
                <a:solidFill>
                  <a:schemeClr val="bg2"/>
                </a:solidFill>
              </a:rPr>
              <a:t>Комплексный пакет мероприятий ВОЗ / </a:t>
            </a:r>
            <a:r>
              <a:rPr lang="ru-RU" sz="2400" dirty="0" err="1">
                <a:solidFill>
                  <a:schemeClr val="bg2"/>
                </a:solidFill>
              </a:rPr>
              <a:t>ЮНОДК</a:t>
            </a:r>
            <a:r>
              <a:rPr lang="ru-RU" sz="2400" dirty="0">
                <a:solidFill>
                  <a:schemeClr val="bg2"/>
                </a:solidFill>
              </a:rPr>
              <a:t> / </a:t>
            </a:r>
            <a:r>
              <a:rPr lang="ru-RU" sz="2400" dirty="0" err="1">
                <a:solidFill>
                  <a:schemeClr val="bg2"/>
                </a:solidFill>
              </a:rPr>
              <a:t>ЮНЭЙДС</a:t>
            </a:r>
            <a:r>
              <a:rPr lang="en-GB" sz="2400" dirty="0" smtClean="0">
                <a:solidFill>
                  <a:schemeClr val="bg2"/>
                </a:solidFill>
              </a:rPr>
              <a:t>:</a:t>
            </a:r>
            <a:r>
              <a:rPr lang="en-US" sz="2400" dirty="0">
                <a:solidFill>
                  <a:schemeClr val="bg2"/>
                </a:solidFill>
              </a:rPr>
              <a:t/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GB" sz="2400" dirty="0">
                <a:solidFill>
                  <a:schemeClr val="bg2"/>
                </a:solidFill>
              </a:rPr>
              <a:t/>
            </a:r>
            <a:br>
              <a:rPr lang="en-GB" sz="2400" dirty="0">
                <a:solidFill>
                  <a:schemeClr val="bg2"/>
                </a:solidFill>
              </a:rPr>
            </a:b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186" y="1738419"/>
            <a:ext cx="6921258" cy="4668076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игл и шприцев (</a:t>
            </a:r>
            <a:r>
              <a:rPr lang="ru-RU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Опиоидная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заместительная терапия (ОЗТ) и другие доказательные методы лечения наркотической зависимости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ВИЧ и консультирование (</a:t>
            </a:r>
            <a:r>
              <a:rPr lang="ru-RU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Антиретровирусная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терапия (АРТ)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лечение инфекций, передаваемых половым путем (</a:t>
            </a:r>
            <a:r>
              <a:rPr lang="ru-RU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ИППП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презервативов для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людей, употребляющих инъекционные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наркотики, и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сексуальных партнеров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Адресная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информация, образование и коммуникация (</a:t>
            </a:r>
            <a:r>
              <a:rPr lang="ru-RU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ИОК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для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людей, употребляющих инъекционные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наркотики, и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половых партнеров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вакцинация, диагностика и лечение вирусных гепатитов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диагностика и лечение туберкулеза (ТБ)</a:t>
            </a:r>
          </a:p>
          <a:p>
            <a:pPr>
              <a:lnSpc>
                <a:spcPct val="80000"/>
              </a:lnSpc>
            </a:pPr>
            <a:r>
              <a:rPr lang="en-GB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Профилактика </a:t>
            </a:r>
            <a:r>
              <a:rPr lang="ru-RU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борьба с опиоидной передозировкой</a:t>
            </a:r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645B3C6F-BA59-A044-972C-963AE032E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411" y="1583870"/>
            <a:ext cx="3795876" cy="4668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3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38868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>
                <a:solidFill>
                  <a:schemeClr val="bg2"/>
                </a:solidFill>
              </a:rPr>
              <a:t>План дня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185" y="1316159"/>
            <a:ext cx="10502531" cy="4837814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360000" lvl="1">
              <a:spcAft>
                <a:spcPts val="1000"/>
              </a:spcAft>
              <a:buClr>
                <a:schemeClr val="bg2"/>
              </a:buClr>
            </a:pPr>
            <a:r>
              <a:rPr lang="en-US" dirty="0"/>
              <a:t> </a:t>
            </a:r>
            <a:r>
              <a:rPr lang="ru-RU" dirty="0" smtClean="0"/>
              <a:t>Подготовка к политическому диалогу</a:t>
            </a:r>
            <a:endParaRPr lang="en-US" dirty="0"/>
          </a:p>
          <a:p>
            <a:pPr marL="360000" lvl="1">
              <a:spcAft>
                <a:spcPts val="1000"/>
              </a:spcAft>
              <a:buClr>
                <a:schemeClr val="bg2"/>
              </a:buClr>
            </a:pPr>
            <a:r>
              <a:rPr lang="en-US" dirty="0"/>
              <a:t> </a:t>
            </a:r>
            <a:r>
              <a:rPr lang="ru-RU" dirty="0"/>
              <a:t>Анализ результатов, обратная связь и завершение учебной </a:t>
            </a:r>
            <a:r>
              <a:rPr lang="ru-RU" dirty="0" smtClean="0"/>
              <a:t>программы</a:t>
            </a:r>
            <a:endParaRPr lang="en-US" dirty="0"/>
          </a:p>
          <a:p>
            <a:pPr marL="360000" lvl="1">
              <a:spcAft>
                <a:spcPts val="1000"/>
              </a:spcAft>
              <a:buClr>
                <a:schemeClr val="bg2"/>
              </a:buClr>
            </a:pPr>
            <a:r>
              <a:rPr lang="ru-RU" dirty="0" smtClean="0"/>
              <a:t>Сессия политического диалога</a:t>
            </a:r>
            <a:r>
              <a:rPr lang="en-US" dirty="0" smtClean="0"/>
              <a:t>:</a:t>
            </a:r>
            <a:endParaRPr lang="en-US" dirty="0"/>
          </a:p>
          <a:p>
            <a:pPr lvl="4" fontAlgn="t">
              <a:lnSpc>
                <a:spcPct val="100000"/>
              </a:lnSpc>
              <a:spcAft>
                <a:spcPts val="0"/>
              </a:spcAft>
            </a:pPr>
            <a:r>
              <a:rPr lang="ru-RU" sz="1800" dirty="0"/>
              <a:t>Приветственное слово </a:t>
            </a:r>
            <a:r>
              <a:rPr lang="en-US" sz="1800" dirty="0" smtClean="0"/>
              <a:t>, </a:t>
            </a:r>
            <a:r>
              <a:rPr lang="ru-RU" sz="1800" dirty="0" smtClean="0"/>
              <a:t>представление участников </a:t>
            </a:r>
            <a:r>
              <a:rPr lang="en-US" sz="1800" dirty="0" smtClean="0"/>
              <a:t>and </a:t>
            </a:r>
            <a:r>
              <a:rPr lang="ru-RU" sz="1800" dirty="0" smtClean="0"/>
              <a:t>и обзор </a:t>
            </a:r>
            <a:r>
              <a:rPr lang="en-US" sz="1800" dirty="0" err="1" smtClean="0"/>
              <a:t>IDUIT</a:t>
            </a:r>
            <a:endParaRPr lang="en-US" sz="1800" dirty="0"/>
          </a:p>
          <a:p>
            <a:pPr marL="360000" lvl="4" indent="0" fontAlgn="t">
              <a:lnSpc>
                <a:spcPct val="100000"/>
              </a:lnSpc>
              <a:spcAft>
                <a:spcPts val="0"/>
              </a:spcAft>
              <a:buNone/>
            </a:pPr>
            <a:endParaRPr lang="en-US" sz="800" dirty="0"/>
          </a:p>
          <a:p>
            <a:pPr lvl="4" fontAlgn="t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/>
              <a:t>Обзор местного политического контекста</a:t>
            </a:r>
            <a:endParaRPr lang="en-US" sz="1800" dirty="0"/>
          </a:p>
          <a:p>
            <a:pPr marL="360000" lvl="4" indent="0" fontAlgn="t">
              <a:lnSpc>
                <a:spcPct val="100000"/>
              </a:lnSpc>
              <a:spcAft>
                <a:spcPts val="0"/>
              </a:spcAft>
              <a:buNone/>
            </a:pPr>
            <a:endParaRPr lang="en-US" sz="800" dirty="0"/>
          </a:p>
          <a:p>
            <a:pPr lvl="4" fontAlgn="t">
              <a:lnSpc>
                <a:spcPct val="100000"/>
              </a:lnSpc>
              <a:spcAft>
                <a:spcPts val="0"/>
              </a:spcAft>
            </a:pPr>
            <a:r>
              <a:rPr lang="ru-RU" sz="1800" dirty="0"/>
              <a:t>Обзор </a:t>
            </a:r>
            <a:r>
              <a:rPr lang="ru-RU" sz="1800" dirty="0" smtClean="0"/>
              <a:t>существующих местных </a:t>
            </a:r>
            <a:r>
              <a:rPr lang="ru-RU" sz="1800" dirty="0"/>
              <a:t>программ по ВИЧ и ВГС для </a:t>
            </a:r>
            <a:r>
              <a:rPr lang="ru-RU" sz="1800" dirty="0" smtClean="0"/>
              <a:t>людей, употребляющих инъекционные наркотики</a:t>
            </a:r>
            <a:endParaRPr lang="ru-RU" sz="1800" dirty="0" smtClean="0"/>
          </a:p>
          <a:p>
            <a:pPr lvl="4" fontAlgn="t">
              <a:lnSpc>
                <a:spcPct val="100000"/>
              </a:lnSpc>
              <a:spcAft>
                <a:spcPts val="0"/>
              </a:spcAft>
            </a:pPr>
            <a:endParaRPr lang="en-US" sz="800" dirty="0"/>
          </a:p>
          <a:p>
            <a:pPr lvl="4" fontAlgn="t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/>
              <a:t>Направленный диалог</a:t>
            </a:r>
            <a:r>
              <a:rPr lang="en-US" sz="1800" dirty="0" smtClean="0"/>
              <a:t>: </a:t>
            </a:r>
            <a:r>
              <a:rPr lang="ru-RU" sz="1800" dirty="0"/>
              <a:t>совершенствование программ и политики</a:t>
            </a:r>
            <a:endParaRPr lang="en-US" sz="1800" dirty="0"/>
          </a:p>
          <a:p>
            <a:pPr marL="360000" lvl="4" indent="0" fontAlgn="t">
              <a:lnSpc>
                <a:spcPct val="100000"/>
              </a:lnSpc>
              <a:spcAft>
                <a:spcPts val="0"/>
              </a:spcAft>
              <a:buNone/>
            </a:pPr>
            <a:endParaRPr lang="en-US" sz="800" dirty="0"/>
          </a:p>
          <a:p>
            <a:pPr lvl="4" fontAlgn="t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/>
              <a:t>Путь вперед</a:t>
            </a:r>
            <a:endParaRPr lang="en-US" sz="1800" dirty="0"/>
          </a:p>
          <a:p>
            <a:pPr marL="360000" lvl="4" indent="0" fontAlgn="t">
              <a:lnSpc>
                <a:spcPct val="100000"/>
              </a:lnSpc>
              <a:spcAft>
                <a:spcPts val="0"/>
              </a:spcAft>
              <a:buNone/>
            </a:pPr>
            <a:endParaRPr lang="en-US" sz="800" dirty="0"/>
          </a:p>
          <a:p>
            <a:pPr lvl="4" fontAlgn="t">
              <a:lnSpc>
                <a:spcPct val="100000"/>
              </a:lnSpc>
              <a:spcAft>
                <a:spcPts val="0"/>
              </a:spcAft>
            </a:pPr>
            <a:r>
              <a:rPr lang="ru-RU" sz="1800" dirty="0" smtClean="0"/>
              <a:t>Завершение семинара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1812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38868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3600" dirty="0" smtClean="0">
                <a:solidFill>
                  <a:schemeClr val="bg2"/>
                </a:solidFill>
              </a:rPr>
              <a:t>Доступность ОЗТ</a:t>
            </a:r>
            <a:r>
              <a:rPr lang="en-US" sz="3600" dirty="0" smtClean="0">
                <a:solidFill>
                  <a:schemeClr val="bg2"/>
                </a:solidFill>
              </a:rPr>
              <a:t> </a:t>
            </a:r>
            <a:r>
              <a:rPr lang="ru-RU" sz="3600" dirty="0" smtClean="0">
                <a:solidFill>
                  <a:schemeClr val="bg2"/>
                </a:solidFill>
              </a:rPr>
              <a:t>и </a:t>
            </a:r>
            <a:r>
              <a:rPr lang="ru-RU" sz="3600" dirty="0" err="1" smtClean="0">
                <a:solidFill>
                  <a:schemeClr val="bg2"/>
                </a:solidFill>
              </a:rPr>
              <a:t>ПИШ</a:t>
            </a:r>
            <a:r>
              <a:rPr lang="ru-RU" sz="3600" dirty="0" smtClean="0">
                <a:solidFill>
                  <a:schemeClr val="bg2"/>
                </a:solidFill>
              </a:rPr>
              <a:t> </a:t>
            </a:r>
            <a:r>
              <a:rPr lang="en-GB" sz="3600" dirty="0" smtClean="0">
                <a:solidFill>
                  <a:schemeClr val="bg2"/>
                </a:solidFill>
              </a:rPr>
              <a:t>(2016</a:t>
            </a:r>
            <a:r>
              <a:rPr lang="en-GB" sz="3600" dirty="0">
                <a:solidFill>
                  <a:schemeClr val="bg2"/>
                </a:solidFill>
              </a:rPr>
              <a:t>)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185" y="1414133"/>
            <a:ext cx="10502531" cy="4837814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endParaRPr lang="en-GB" sz="2400" b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>
              <a:spcAft>
                <a:spcPts val="1000"/>
              </a:spcAft>
              <a:buClr>
                <a:schemeClr val="bg2"/>
              </a:buClr>
            </a:pPr>
            <a:r>
              <a:rPr lang="ru-RU" sz="2800" dirty="0" smtClean="0"/>
              <a:t>Из 158 </a:t>
            </a:r>
            <a:r>
              <a:rPr lang="ru-RU" sz="2800" dirty="0"/>
              <a:t>стран, где документировано употребление инъекционных наркотиков</a:t>
            </a:r>
            <a:r>
              <a:rPr lang="en-GB" sz="2800" dirty="0" smtClean="0"/>
              <a:t>:</a:t>
            </a:r>
            <a:endParaRPr lang="en-GB" sz="2800" dirty="0"/>
          </a:p>
          <a:p>
            <a:pPr lvl="4">
              <a:spcAft>
                <a:spcPts val="700"/>
              </a:spcAft>
            </a:pPr>
            <a:endParaRPr lang="en-GB" sz="2400" dirty="0"/>
          </a:p>
          <a:p>
            <a:pPr lvl="4">
              <a:spcAft>
                <a:spcPts val="700"/>
              </a:spcAft>
            </a:pPr>
            <a:r>
              <a:rPr lang="en-GB" sz="2400" dirty="0"/>
              <a:t>90 (57%) </a:t>
            </a:r>
            <a:r>
              <a:rPr lang="ru-RU" sz="2400" dirty="0" smtClean="0"/>
              <a:t>стран применяют </a:t>
            </a:r>
            <a:r>
              <a:rPr lang="ru-RU" sz="2400" dirty="0" err="1" smtClean="0"/>
              <a:t>ПИШ</a:t>
            </a:r>
            <a:endParaRPr lang="en-GB" sz="2400" dirty="0"/>
          </a:p>
          <a:p>
            <a:pPr lvl="4">
              <a:spcAft>
                <a:spcPts val="700"/>
              </a:spcAft>
            </a:pPr>
            <a:endParaRPr lang="en-GB" sz="2400" dirty="0"/>
          </a:p>
          <a:p>
            <a:pPr lvl="4">
              <a:spcAft>
                <a:spcPts val="700"/>
              </a:spcAft>
            </a:pPr>
            <a:endParaRPr lang="en-GB" sz="2400" dirty="0"/>
          </a:p>
          <a:p>
            <a:pPr lvl="4">
              <a:spcAft>
                <a:spcPts val="700"/>
              </a:spcAft>
            </a:pPr>
            <a:r>
              <a:rPr lang="en-GB" sz="2400" dirty="0"/>
              <a:t>80 (51%) </a:t>
            </a:r>
            <a:r>
              <a:rPr lang="ru-RU" sz="2400" dirty="0" smtClean="0"/>
              <a:t>стран предлагают хотя бы одну программу ОЗТ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208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740894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3600" dirty="0" smtClean="0">
                <a:solidFill>
                  <a:schemeClr val="bg2"/>
                </a:solidFill>
              </a:rPr>
              <a:t>Охват услугами снижения вреда </a:t>
            </a:r>
            <a:endParaRPr lang="en-US" sz="3600" dirty="0">
              <a:solidFill>
                <a:schemeClr val="bg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08E9281-B54C-794D-BC4D-EAF38037D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185" y="1414133"/>
            <a:ext cx="10448229" cy="4774396"/>
          </a:xfrm>
          <a:prstGeom prst="rect">
            <a:avLst/>
          </a:prstGeom>
        </p:spPr>
      </p:pic>
      <p:sp useBgFill="1">
        <p:nvSpPr>
          <p:cNvPr id="6" name="TextBox 5"/>
          <p:cNvSpPr txBox="1"/>
          <p:nvPr/>
        </p:nvSpPr>
        <p:spPr>
          <a:xfrm>
            <a:off x="8010122" y="1349829"/>
            <a:ext cx="1919489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Недостаточное число ЛУИН имеют доступ ко всем трем приоритетным вмешательствам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8010122" y="3559553"/>
            <a:ext cx="2422854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ЛУИН женского пола имеют значительно меньший доступ к вмешательствам</a:t>
            </a:r>
          </a:p>
          <a:p>
            <a:endParaRPr lang="ru-RU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9" name="TextBox 8"/>
          <p:cNvSpPr txBox="1"/>
          <p:nvPr/>
        </p:nvSpPr>
        <p:spPr>
          <a:xfrm>
            <a:off x="1763484" y="1301735"/>
            <a:ext cx="2841170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</a:p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ВИЧ-положительных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ЛУИН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имеют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10" name="TextBox 9"/>
          <p:cNvSpPr txBox="1"/>
          <p:nvPr/>
        </p:nvSpPr>
        <p:spPr>
          <a:xfrm>
            <a:off x="4777061" y="4931979"/>
            <a:ext cx="2841170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ОЗТ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11" name="TextBox 10"/>
          <p:cNvSpPr txBox="1"/>
          <p:nvPr/>
        </p:nvSpPr>
        <p:spPr>
          <a:xfrm>
            <a:off x="5878286" y="2411657"/>
            <a:ext cx="1739946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</a:t>
            </a:r>
            <a:r>
              <a:rPr lang="ru-RU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84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38868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74389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F4105E4-0C24-0940-9F42-BE97A63CAF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653" y="838868"/>
            <a:ext cx="3237506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FD3F7772-0AC2-B341-9F8D-2194A27EA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330" y="838868"/>
            <a:ext cx="3314699" cy="432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0E61DC3-C06E-9444-82B8-A9E30E42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9316" y="802409"/>
            <a:ext cx="3162324" cy="4360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809AC7-4EA9-FA41-B52A-3A77883742EA}"/>
              </a:ext>
            </a:extLst>
          </p:cNvPr>
          <p:cNvSpPr txBox="1"/>
          <p:nvPr/>
        </p:nvSpPr>
        <p:spPr>
          <a:xfrm>
            <a:off x="310243" y="5274127"/>
            <a:ext cx="11642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Инструментарии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доказали эффективность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расширении охвата уважающими права человека, основанными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на фактических данных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ответными мерами против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ВИЧ и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ИППП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60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38868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74389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2052614-36C2-194B-B9EA-76CE4458A8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653142"/>
            <a:ext cx="11674929" cy="569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99" y="653142"/>
            <a:ext cx="11804576" cy="48985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разработки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IDUIT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Встреча координационной группы по разработке плана (2014)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экспертов- добровольцев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(включая сообщества) написали черновики глав (2014)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Координационные группы провели встречи для обсуждения содержания глав (2014)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Прошли координационные встречи с сообществом и другими экспертами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(Бангкок, апрель 2015)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Последующие изменения,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экспертные рецензии, редактирование, 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получения одобрения со стороны ООН (2015-2019)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Публикация, распространение, использование!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7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38868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>
                <a:solidFill>
                  <a:schemeClr val="bg2"/>
                </a:solidFill>
              </a:rPr>
              <a:t>Обзор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185" y="1414133"/>
            <a:ext cx="4929171" cy="4837814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360000" lvl="1">
              <a:lnSpc>
                <a:spcPct val="100000"/>
              </a:lnSpc>
              <a:spcAft>
                <a:spcPts val="1000"/>
              </a:spcAft>
              <a:buClr>
                <a:schemeClr val="bg2"/>
              </a:buClr>
            </a:pPr>
            <a:r>
              <a:rPr lang="ru-RU" sz="2000" dirty="0" smtClean="0"/>
              <a:t>Руководство по внедрению</a:t>
            </a:r>
            <a:endParaRPr lang="en-GB" sz="2000" dirty="0"/>
          </a:p>
          <a:p>
            <a:pPr marL="360000" lvl="1">
              <a:lnSpc>
                <a:spcPct val="100000"/>
              </a:lnSpc>
              <a:spcAft>
                <a:spcPts val="1000"/>
              </a:spcAft>
              <a:buClr>
                <a:schemeClr val="bg2"/>
              </a:buClr>
            </a:pPr>
            <a:r>
              <a:rPr lang="ru-RU" sz="2000" dirty="0" smtClean="0"/>
              <a:t>Целевая аудитория</a:t>
            </a:r>
            <a:r>
              <a:rPr lang="en-GB" sz="2000" dirty="0" smtClean="0"/>
              <a:t>: </a:t>
            </a:r>
            <a:r>
              <a:rPr lang="ru-RU" sz="2000" dirty="0" smtClean="0"/>
              <a:t>руководители сферы </a:t>
            </a:r>
            <a:r>
              <a:rPr lang="ru-RU" sz="2000" dirty="0"/>
              <a:t>здравоохранения, </a:t>
            </a:r>
            <a:r>
              <a:rPr lang="ru-RU" sz="2000" dirty="0" smtClean="0"/>
              <a:t>программ </a:t>
            </a:r>
            <a:r>
              <a:rPr lang="ru-RU" sz="2000" dirty="0"/>
              <a:t>по ВИЧ и снижению вреда, организации гражданского общества, </a:t>
            </a:r>
            <a:r>
              <a:rPr lang="ru-RU" sz="2000" dirty="0" smtClean="0"/>
              <a:t>медицинские работники</a:t>
            </a:r>
            <a:endParaRPr lang="en-GB" sz="2000" dirty="0"/>
          </a:p>
          <a:p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глав, каждая из которых содержит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>
              <a:lnSpc>
                <a:spcPct val="100000"/>
              </a:lnSpc>
              <a:spcAft>
                <a:spcPts val="1000"/>
              </a:spcAft>
              <a:buClr>
                <a:schemeClr val="bg2"/>
              </a:buClr>
            </a:pPr>
            <a:r>
              <a:rPr lang="ru-RU" sz="2000" dirty="0" smtClean="0"/>
              <a:t>описание </a:t>
            </a:r>
            <a:r>
              <a:rPr lang="ru-RU" sz="2000" dirty="0"/>
              <a:t>приоритетного направления</a:t>
            </a:r>
          </a:p>
          <a:p>
            <a:pPr marL="360000" lvl="1">
              <a:lnSpc>
                <a:spcPct val="100000"/>
              </a:lnSpc>
              <a:spcAft>
                <a:spcPts val="1000"/>
              </a:spcAft>
              <a:buClr>
                <a:schemeClr val="bg2"/>
              </a:buClr>
            </a:pPr>
            <a:r>
              <a:rPr lang="ru-RU" sz="2000" dirty="0" smtClean="0"/>
              <a:t>практическое </a:t>
            </a:r>
            <a:r>
              <a:rPr lang="ru-RU" sz="2000" dirty="0"/>
              <a:t>руководство</a:t>
            </a:r>
          </a:p>
          <a:p>
            <a:pPr marL="360000" lvl="1">
              <a:lnSpc>
                <a:spcPct val="100000"/>
              </a:lnSpc>
              <a:spcAft>
                <a:spcPts val="1000"/>
              </a:spcAft>
              <a:buClr>
                <a:schemeClr val="bg2"/>
              </a:buClr>
            </a:pPr>
            <a:r>
              <a:rPr lang="ru-RU" sz="2000" dirty="0" smtClean="0"/>
              <a:t>конкретные </a:t>
            </a:r>
            <a:r>
              <a:rPr lang="ru-RU" sz="2000" dirty="0"/>
              <a:t>примеры</a:t>
            </a:r>
          </a:p>
          <a:p>
            <a:pPr marL="360000" lvl="1">
              <a:lnSpc>
                <a:spcPct val="100000"/>
              </a:lnSpc>
              <a:spcAft>
                <a:spcPts val="1000"/>
              </a:spcAft>
              <a:buClr>
                <a:schemeClr val="bg2"/>
              </a:buClr>
            </a:pPr>
            <a:r>
              <a:rPr lang="ru-RU" sz="2000" dirty="0" smtClean="0"/>
              <a:t>список ресурсов</a:t>
            </a:r>
            <a:endParaRPr lang="en-US" sz="2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BCE822C5-63C1-874B-8D2D-A5E0689A9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99" r="1677"/>
          <a:stretch/>
        </p:blipFill>
        <p:spPr bwMode="auto">
          <a:xfrm>
            <a:off x="5976256" y="512762"/>
            <a:ext cx="6088269" cy="57391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749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38868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74389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2953" y="1484757"/>
            <a:ext cx="4052522" cy="429620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1" indent="0">
              <a:lnSpc>
                <a:spcPct val="100000"/>
              </a:lnSpc>
              <a:spcAft>
                <a:spcPts val="1000"/>
              </a:spcAft>
              <a:buClr>
                <a:schemeClr val="bg2"/>
              </a:buClr>
              <a:buNone/>
            </a:pPr>
            <a:r>
              <a:rPr lang="ru-RU" sz="1800" b="1" dirty="0">
                <a:latin typeface="+mj-lt"/>
              </a:rPr>
              <a:t>Благоприятная правовая и политическая среда</a:t>
            </a:r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xmlns="" id="{741678C2-DAB0-EA42-B856-66972A839DB5}"/>
              </a:ext>
            </a:extLst>
          </p:cNvPr>
          <p:cNvSpPr/>
          <p:nvPr/>
        </p:nvSpPr>
        <p:spPr>
          <a:xfrm rot="6918510">
            <a:off x="8345329" y="4433408"/>
            <a:ext cx="987057" cy="2450209"/>
          </a:xfrm>
          <a:prstGeom prst="arc">
            <a:avLst>
              <a:gd name="adj1" fmla="val 16034467"/>
              <a:gd name="adj2" fmla="val 3251357"/>
            </a:avLst>
          </a:prstGeom>
          <a:solidFill>
            <a:schemeClr val="bg1"/>
          </a:solidFill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EA578C87-FFE5-D04C-A11E-0E47D8986BD9}"/>
              </a:ext>
            </a:extLst>
          </p:cNvPr>
          <p:cNvSpPr/>
          <p:nvPr/>
        </p:nvSpPr>
        <p:spPr>
          <a:xfrm rot="320481">
            <a:off x="9017106" y="4395441"/>
            <a:ext cx="1708550" cy="1689556"/>
          </a:xfrm>
          <a:prstGeom prst="arc">
            <a:avLst>
              <a:gd name="adj1" fmla="val 15745237"/>
              <a:gd name="adj2" fmla="val 2374014"/>
            </a:avLst>
          </a:prstGeom>
          <a:solidFill>
            <a:schemeClr val="bg1"/>
          </a:solidFill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xmlns="" id="{C76C2AAE-EF4E-5F4B-A5F6-D831306118D9}"/>
              </a:ext>
            </a:extLst>
          </p:cNvPr>
          <p:cNvSpPr/>
          <p:nvPr/>
        </p:nvSpPr>
        <p:spPr>
          <a:xfrm rot="14399261">
            <a:off x="7659606" y="4246021"/>
            <a:ext cx="1161496" cy="1689556"/>
          </a:xfrm>
          <a:prstGeom prst="arc">
            <a:avLst>
              <a:gd name="adj1" fmla="val 16200000"/>
              <a:gd name="adj2" fmla="val 759554"/>
            </a:avLst>
          </a:prstGeom>
          <a:solidFill>
            <a:schemeClr val="bg1"/>
          </a:solidFill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1FEC615E-BD0B-884C-A5E2-10A8143ADAB4}"/>
              </a:ext>
            </a:extLst>
          </p:cNvPr>
          <p:cNvSpPr/>
          <p:nvPr/>
        </p:nvSpPr>
        <p:spPr>
          <a:xfrm>
            <a:off x="7696538" y="4596638"/>
            <a:ext cx="2885204" cy="1142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C72233E-776D-5B45-A5B9-C8DA78B3334F}"/>
              </a:ext>
            </a:extLst>
          </p:cNvPr>
          <p:cNvSpPr/>
          <p:nvPr/>
        </p:nvSpPr>
        <p:spPr>
          <a:xfrm>
            <a:off x="4943873" y="2497236"/>
            <a:ext cx="1318373" cy="12882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BCAC80-F0EE-3D4A-9EE1-FDC877F100EF}"/>
              </a:ext>
            </a:extLst>
          </p:cNvPr>
          <p:cNvSpPr txBox="1"/>
          <p:nvPr/>
        </p:nvSpPr>
        <p:spPr>
          <a:xfrm>
            <a:off x="2117090" y="584857"/>
            <a:ext cx="7320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Консультации и политический диалог / </a:t>
            </a:r>
            <a:r>
              <a:rPr lang="ru-RU" sz="1600" b="1" dirty="0" err="1"/>
              <a:t>адвокация</a:t>
            </a:r>
            <a:r>
              <a:rPr lang="ru-RU" sz="1600" b="1" dirty="0"/>
              <a:t> с национальными органами по </a:t>
            </a:r>
            <a:r>
              <a:rPr lang="ru-RU" sz="1600" b="1" dirty="0" smtClean="0"/>
              <a:t>вопросам прав </a:t>
            </a:r>
            <a:r>
              <a:rPr lang="ru-RU" sz="1600" b="1" dirty="0"/>
              <a:t>человека,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здравоохранения </a:t>
            </a:r>
            <a:r>
              <a:rPr lang="ru-RU" sz="1600" b="1" dirty="0"/>
              <a:t>и </a:t>
            </a:r>
            <a:r>
              <a:rPr lang="ru-RU" sz="1600" b="1" dirty="0" smtClean="0"/>
              <a:t>праву на получение услуг</a:t>
            </a:r>
            <a:endParaRPr lang="en-US" sz="16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EBAD438-2E42-2A4F-B67F-4F06E7AFB8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1522">
            <a:off x="3201874" y="3944978"/>
            <a:ext cx="480519" cy="48051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E28DF197-82D8-2746-8AC6-D44178FB7C17}"/>
              </a:ext>
            </a:extLst>
          </p:cNvPr>
          <p:cNvCxnSpPr>
            <a:stCxn id="11" idx="0"/>
          </p:cNvCxnSpPr>
          <p:nvPr/>
        </p:nvCxnSpPr>
        <p:spPr bwMode="auto">
          <a:xfrm flipV="1">
            <a:off x="5603060" y="1605448"/>
            <a:ext cx="6553" cy="8917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DACCB88-DBB1-A143-B526-839771A34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102" y="3503785"/>
            <a:ext cx="2743200" cy="8158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40A20DF-3845-A84C-9F28-05FF0F12CA0F}"/>
              </a:ext>
            </a:extLst>
          </p:cNvPr>
          <p:cNvCxnSpPr>
            <a:stCxn id="11" idx="7"/>
          </p:cNvCxnSpPr>
          <p:nvPr/>
        </p:nvCxnSpPr>
        <p:spPr bwMode="auto">
          <a:xfrm flipV="1">
            <a:off x="6069174" y="2497237"/>
            <a:ext cx="890922" cy="1886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0F24B710-F71B-5F4F-8FC8-22D4D2B624FA}"/>
              </a:ext>
            </a:extLst>
          </p:cNvPr>
          <p:cNvCxnSpPr>
            <a:stCxn id="13" idx="1"/>
            <a:endCxn id="34" idx="3"/>
          </p:cNvCxnSpPr>
          <p:nvPr/>
        </p:nvCxnSpPr>
        <p:spPr bwMode="auto">
          <a:xfrm flipH="1">
            <a:off x="2283697" y="4173954"/>
            <a:ext cx="918442" cy="1379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4BF85DD-2AE2-2144-B079-0E0F5BDCAD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897" y="2713261"/>
            <a:ext cx="831697" cy="8316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7AD15B8-6E66-9241-9755-7002B27C7D6D}"/>
              </a:ext>
            </a:extLst>
          </p:cNvPr>
          <p:cNvSpPr txBox="1"/>
          <p:nvPr/>
        </p:nvSpPr>
        <p:spPr>
          <a:xfrm>
            <a:off x="4135728" y="3877396"/>
            <a:ext cx="319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Организация сообщества (</a:t>
            </a:r>
            <a:r>
              <a:rPr lang="ru-RU" b="1" dirty="0"/>
              <a:t>сеть / коллектив)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54D0BBC-BF9A-1842-A3CE-3E7F7C12D324}"/>
              </a:ext>
            </a:extLst>
          </p:cNvPr>
          <p:cNvSpPr txBox="1"/>
          <p:nvPr/>
        </p:nvSpPr>
        <p:spPr>
          <a:xfrm>
            <a:off x="6885145" y="3562711"/>
            <a:ext cx="5149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Общественный </a:t>
            </a:r>
            <a:r>
              <a:rPr lang="ru-RU" b="1" dirty="0" err="1" smtClean="0"/>
              <a:t>дроп</a:t>
            </a:r>
            <a:r>
              <a:rPr lang="ru-RU" b="1" dirty="0" smtClean="0"/>
              <a:t>-ин/ соц. </a:t>
            </a:r>
            <a:r>
              <a:rPr lang="ru-RU" b="1" dirty="0"/>
              <a:t>центр:</a:t>
            </a:r>
          </a:p>
          <a:p>
            <a:pPr algn="ctr"/>
            <a:r>
              <a:rPr lang="ru-RU" b="1" dirty="0" smtClean="0"/>
              <a:t>Интегрированные медицинские </a:t>
            </a:r>
            <a:r>
              <a:rPr lang="ru-RU" b="1" dirty="0"/>
              <a:t>/ социальные услуги</a:t>
            </a:r>
            <a:endParaRPr lang="en-US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65B60181-F168-2548-8DE5-5D8A3255BD90}"/>
              </a:ext>
            </a:extLst>
          </p:cNvPr>
          <p:cNvCxnSpPr>
            <a:stCxn id="24" idx="1"/>
            <a:endCxn id="30" idx="3"/>
          </p:cNvCxnSpPr>
          <p:nvPr/>
        </p:nvCxnSpPr>
        <p:spPr>
          <a:xfrm flipH="1">
            <a:off x="5957449" y="6099161"/>
            <a:ext cx="176970" cy="227837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86A8C6C-2AFE-E64C-9E57-393D9460FA00}"/>
              </a:ext>
            </a:extLst>
          </p:cNvPr>
          <p:cNvSpPr txBox="1"/>
          <p:nvPr/>
        </p:nvSpPr>
        <p:spPr>
          <a:xfrm>
            <a:off x="7752184" y="4752078"/>
            <a:ext cx="277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Комплексный, интегрированный пакет услуг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8F94583-1649-7343-9EC4-ACD68AE7145B}"/>
              </a:ext>
            </a:extLst>
          </p:cNvPr>
          <p:cNvSpPr txBox="1"/>
          <p:nvPr/>
        </p:nvSpPr>
        <p:spPr>
          <a:xfrm>
            <a:off x="8200474" y="3136016"/>
            <a:ext cx="288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Оказание услуг</a:t>
            </a: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2552AA5-C1B9-FF42-8B20-391DE11F747A}"/>
              </a:ext>
            </a:extLst>
          </p:cNvPr>
          <p:cNvSpPr txBox="1"/>
          <p:nvPr/>
        </p:nvSpPr>
        <p:spPr>
          <a:xfrm>
            <a:off x="6134419" y="5498996"/>
            <a:ext cx="2294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Услуги на базе сообщества / мобильные услуги и </a:t>
            </a:r>
            <a:r>
              <a:rPr lang="ru-RU" b="1" dirty="0" err="1"/>
              <a:t>аутрич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D9C2621-71B2-124C-8554-3C14B83F9B2E}"/>
              </a:ext>
            </a:extLst>
          </p:cNvPr>
          <p:cNvSpPr txBox="1"/>
          <p:nvPr/>
        </p:nvSpPr>
        <p:spPr>
          <a:xfrm>
            <a:off x="1944490" y="5303896"/>
            <a:ext cx="456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Мобилизация сообщества / наращивание потенциала</a:t>
            </a:r>
            <a:endParaRPr 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635F724-8B53-5D47-B3A9-23AF9B1D8AE9}"/>
              </a:ext>
            </a:extLst>
          </p:cNvPr>
          <p:cNvSpPr txBox="1"/>
          <p:nvPr/>
        </p:nvSpPr>
        <p:spPr>
          <a:xfrm>
            <a:off x="6514635" y="2171580"/>
            <a:ext cx="206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Мобилизация ресурсов</a:t>
            </a:r>
            <a:endParaRPr lang="en-US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3AC0274-920C-2642-AA36-065A7D6303FE}"/>
              </a:ext>
            </a:extLst>
          </p:cNvPr>
          <p:cNvSpPr txBox="1"/>
          <p:nvPr/>
        </p:nvSpPr>
        <p:spPr>
          <a:xfrm>
            <a:off x="2283697" y="4360315"/>
            <a:ext cx="224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Документирова-ние</a:t>
            </a:r>
            <a:r>
              <a:rPr lang="ru-RU" b="1" dirty="0" smtClean="0"/>
              <a:t> и отчетность</a:t>
            </a:r>
            <a:endParaRPr lang="en-US" b="1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944B0CD2-FE22-C642-A7D9-79CCB3334A22}"/>
              </a:ext>
            </a:extLst>
          </p:cNvPr>
          <p:cNvCxnSpPr>
            <a:stCxn id="11" idx="2"/>
          </p:cNvCxnSpPr>
          <p:nvPr/>
        </p:nvCxnSpPr>
        <p:spPr bwMode="auto">
          <a:xfrm flipH="1">
            <a:off x="4223792" y="3141378"/>
            <a:ext cx="720080" cy="759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11F2BC74-917D-4648-8F72-7F6D864D3338}"/>
              </a:ext>
            </a:extLst>
          </p:cNvPr>
          <p:cNvCxnSpPr/>
          <p:nvPr/>
        </p:nvCxnSpPr>
        <p:spPr bwMode="auto">
          <a:xfrm>
            <a:off x="6240016" y="3073300"/>
            <a:ext cx="1152128" cy="9361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8AB450D-A82D-B347-BDE4-5BF3E5345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752" y="5911149"/>
            <a:ext cx="831697" cy="83169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0B42F8C-CC12-0941-9E7E-5D725479DDF8}"/>
              </a:ext>
            </a:extLst>
          </p:cNvPr>
          <p:cNvSpPr txBox="1"/>
          <p:nvPr/>
        </p:nvSpPr>
        <p:spPr>
          <a:xfrm>
            <a:off x="8335048" y="1260462"/>
            <a:ext cx="250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Внутренние инвестиции</a:t>
            </a:r>
            <a:endParaRPr lang="en-US" b="1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2915B194-F193-8B43-9453-1753FFB8A562}"/>
              </a:ext>
            </a:extLst>
          </p:cNvPr>
          <p:cNvCxnSpPr/>
          <p:nvPr/>
        </p:nvCxnSpPr>
        <p:spPr bwMode="auto">
          <a:xfrm>
            <a:off x="8575365" y="1095443"/>
            <a:ext cx="491597" cy="2226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910CB49-6A9A-1147-9A23-8069225DC397}"/>
              </a:ext>
            </a:extLst>
          </p:cNvPr>
          <p:cNvCxnSpPr>
            <a:stCxn id="11" idx="1"/>
          </p:cNvCxnSpPr>
          <p:nvPr/>
        </p:nvCxnSpPr>
        <p:spPr bwMode="auto">
          <a:xfrm flipH="1" flipV="1">
            <a:off x="3586432" y="1754559"/>
            <a:ext cx="1550512" cy="9313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C4145E2-70F9-0549-8958-528D06668746}"/>
              </a:ext>
            </a:extLst>
          </p:cNvPr>
          <p:cNvSpPr txBox="1"/>
          <p:nvPr/>
        </p:nvSpPr>
        <p:spPr>
          <a:xfrm>
            <a:off x="115446" y="3850252"/>
            <a:ext cx="2168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Исследования, сбор доказательств</a:t>
            </a:r>
            <a:endParaRPr lang="en-US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BD5343E-9D8F-124A-81A3-09736C2927E3}"/>
              </a:ext>
            </a:extLst>
          </p:cNvPr>
          <p:cNvSpPr txBox="1"/>
          <p:nvPr/>
        </p:nvSpPr>
        <p:spPr>
          <a:xfrm>
            <a:off x="2421889" y="3075096"/>
            <a:ext cx="1977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Социальная и правовая защита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193EAF1-A7AD-F743-A2AC-81B150F8BAB2}"/>
              </a:ext>
            </a:extLst>
          </p:cNvPr>
          <p:cNvSpPr txBox="1"/>
          <p:nvPr/>
        </p:nvSpPr>
        <p:spPr>
          <a:xfrm>
            <a:off x="8862708" y="2086172"/>
            <a:ext cx="2634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Расширение экономических </a:t>
            </a:r>
            <a:r>
              <a:rPr lang="ru-RU" b="1" dirty="0" smtClean="0"/>
              <a:t>возможностей</a:t>
            </a:r>
            <a:endParaRPr lang="en-US" b="1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E8DFFCBF-69C0-9E45-9179-A8AF67862BD4}"/>
              </a:ext>
            </a:extLst>
          </p:cNvPr>
          <p:cNvCxnSpPr/>
          <p:nvPr/>
        </p:nvCxnSpPr>
        <p:spPr bwMode="auto">
          <a:xfrm>
            <a:off x="8158466" y="2560062"/>
            <a:ext cx="96472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Bent Arrow 37">
            <a:extLst>
              <a:ext uri="{FF2B5EF4-FFF2-40B4-BE49-F238E27FC236}">
                <a16:creationId xmlns:a16="http://schemas.microsoft.com/office/drawing/2014/main" xmlns="" id="{873D7BB6-332D-034A-ABF3-A80BF67C86EA}"/>
              </a:ext>
            </a:extLst>
          </p:cNvPr>
          <p:cNvSpPr/>
          <p:nvPr/>
        </p:nvSpPr>
        <p:spPr>
          <a:xfrm>
            <a:off x="548765" y="1540916"/>
            <a:ext cx="533400" cy="2286000"/>
          </a:xfrm>
          <a:prstGeom prst="bentArrow">
            <a:avLst>
              <a:gd name="adj1" fmla="val 6792"/>
              <a:gd name="adj2" fmla="val 16922"/>
              <a:gd name="adj3" fmla="val 12434"/>
              <a:gd name="adj4" fmla="val 5244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738737C-38A9-8141-A059-FA99B734A903}"/>
              </a:ext>
            </a:extLst>
          </p:cNvPr>
          <p:cNvSpPr txBox="1"/>
          <p:nvPr/>
        </p:nvSpPr>
        <p:spPr>
          <a:xfrm>
            <a:off x="1434510" y="6039300"/>
            <a:ext cx="225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Рядовые члены</a:t>
            </a:r>
            <a:endParaRPr lang="en-US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D701FC5-6C99-F54A-9873-CDE80B43C05A}"/>
              </a:ext>
            </a:extLst>
          </p:cNvPr>
          <p:cNvSpPr txBox="1"/>
          <p:nvPr/>
        </p:nvSpPr>
        <p:spPr>
          <a:xfrm>
            <a:off x="503964" y="2448499"/>
            <a:ext cx="2403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Профилактика насилия и реагирование</a:t>
            </a:r>
            <a:endParaRPr lang="en-US" b="1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890971D9-1958-554B-8D64-701BD029BCC2}"/>
              </a:ext>
            </a:extLst>
          </p:cNvPr>
          <p:cNvCxnSpPr>
            <a:cxnSpLocks/>
            <a:stCxn id="35" idx="0"/>
          </p:cNvCxnSpPr>
          <p:nvPr/>
        </p:nvCxnSpPr>
        <p:spPr bwMode="auto">
          <a:xfrm flipH="1" flipV="1">
            <a:off x="2925954" y="2883228"/>
            <a:ext cx="484656" cy="1918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DD83519C-A215-A443-9BD5-99F6BFF95A82}"/>
              </a:ext>
            </a:extLst>
          </p:cNvPr>
          <p:cNvCxnSpPr/>
          <p:nvPr/>
        </p:nvCxnSpPr>
        <p:spPr bwMode="auto">
          <a:xfrm flipH="1">
            <a:off x="3935760" y="3505348"/>
            <a:ext cx="1008112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BD30B76-3BA5-D645-A2A8-E72196D73594}"/>
              </a:ext>
            </a:extLst>
          </p:cNvPr>
          <p:cNvCxnSpPr/>
          <p:nvPr/>
        </p:nvCxnSpPr>
        <p:spPr bwMode="auto">
          <a:xfrm flipH="1">
            <a:off x="7782795" y="1754559"/>
            <a:ext cx="1004048" cy="5275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7C22C16A-B779-3942-8223-AA0D67C5FFE7}"/>
              </a:ext>
            </a:extLst>
          </p:cNvPr>
          <p:cNvCxnSpPr/>
          <p:nvPr/>
        </p:nvCxnSpPr>
        <p:spPr bwMode="auto">
          <a:xfrm>
            <a:off x="8158466" y="2928451"/>
            <a:ext cx="628377" cy="2888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FFF97BBC-671C-3142-86EC-A20456AC4F9B}"/>
              </a:ext>
            </a:extLst>
          </p:cNvPr>
          <p:cNvCxnSpPr/>
          <p:nvPr/>
        </p:nvCxnSpPr>
        <p:spPr bwMode="auto">
          <a:xfrm flipH="1">
            <a:off x="1434510" y="2053315"/>
            <a:ext cx="489652" cy="3819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FB19D57D-838A-8548-B2FC-414D3772E9AE}"/>
              </a:ext>
            </a:extLst>
          </p:cNvPr>
          <p:cNvCxnSpPr/>
          <p:nvPr/>
        </p:nvCxnSpPr>
        <p:spPr>
          <a:xfrm>
            <a:off x="5591944" y="4588916"/>
            <a:ext cx="0" cy="78864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3A8A8A30-A48F-9D47-ADBE-A7D98171CC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8024" y="5920715"/>
            <a:ext cx="831697" cy="83169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7F9A085D-F8D6-B94F-AE08-6D6953957A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760" y="5920715"/>
            <a:ext cx="831697" cy="831697"/>
          </a:xfrm>
          <a:prstGeom prst="rect">
            <a:avLst/>
          </a:prstGeom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xmlns="" id="{51E6208F-838E-B94F-A2CF-D128617F9DE7}"/>
              </a:ext>
            </a:extLst>
          </p:cNvPr>
          <p:cNvSpPr txBox="1">
            <a:spLocks/>
          </p:cNvSpPr>
          <p:nvPr/>
        </p:nvSpPr>
        <p:spPr>
          <a:xfrm>
            <a:off x="838200" y="57820"/>
            <a:ext cx="10515600" cy="955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AE003169-E25D-1540-813F-187E24C4E901}"/>
              </a:ext>
            </a:extLst>
          </p:cNvPr>
          <p:cNvCxnSpPr/>
          <p:nvPr/>
        </p:nvCxnSpPr>
        <p:spPr bwMode="auto">
          <a:xfrm flipH="1">
            <a:off x="2491093" y="1113864"/>
            <a:ext cx="617261" cy="2931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D594BA9-D12A-9646-AF37-D5D70B3B5CA9}"/>
              </a:ext>
            </a:extLst>
          </p:cNvPr>
          <p:cNvSpPr txBox="1"/>
          <p:nvPr/>
        </p:nvSpPr>
        <p:spPr>
          <a:xfrm>
            <a:off x="9319920" y="5514791"/>
            <a:ext cx="2965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Общественное здравоохранение / социальные услуги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418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38868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74389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0081" y="1367750"/>
            <a:ext cx="5554390" cy="4837814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Контекст локальной политики</a:t>
            </a:r>
            <a:endParaRPr lang="en-US" sz="3600" b="1" dirty="0">
              <a:solidFill>
                <a:schemeClr val="bg2"/>
              </a:solidFill>
              <a:latin typeface="+mn-lt"/>
            </a:endParaRPr>
          </a:p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F1560B-539E-0E46-AA17-0380E9D47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435" y="512762"/>
            <a:ext cx="4665548" cy="5739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195A43-9DEC-174E-8B09-A36522C03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89" y="3617604"/>
            <a:ext cx="2013415" cy="23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15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17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185" y="1414133"/>
            <a:ext cx="5713547" cy="4837814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r>
              <a:rPr lang="ru-RU" sz="3600" b="1" dirty="0">
                <a:solidFill>
                  <a:schemeClr val="bg2"/>
                </a:solidFill>
                <a:latin typeface="+mn-lt"/>
              </a:rPr>
              <a:t>Программы по ВИЧ и </a:t>
            </a:r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ВГС для </a:t>
            </a:r>
            <a:r>
              <a:rPr lang="ru-RU" sz="3600" b="1" dirty="0">
                <a:solidFill>
                  <a:schemeClr val="bg2"/>
                </a:solidFill>
                <a:latin typeface="+mn-lt"/>
              </a:rPr>
              <a:t>людей</a:t>
            </a:r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, употребляющих инъекционные наркотики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BFAEB4-76F8-D24C-9C17-3584744C2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435" y="512762"/>
            <a:ext cx="4665548" cy="5871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A308A5-D7E8-5343-98F5-7A403AB68A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89" y="3617604"/>
            <a:ext cx="2013415" cy="23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42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18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38868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74389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1565" y="940239"/>
            <a:ext cx="5087015" cy="1600000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endParaRPr lang="en-US" sz="4000" dirty="0">
              <a:solidFill>
                <a:schemeClr val="tx1">
                  <a:lumMod val="50000"/>
                </a:schemeClr>
              </a:solidFill>
            </a:endParaRPr>
          </a:p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Дискуссия</a:t>
            </a:r>
            <a:endParaRPr lang="en-US" sz="3600" b="1" dirty="0">
              <a:solidFill>
                <a:schemeClr val="bg2"/>
              </a:solidFill>
              <a:latin typeface="+mn-lt"/>
            </a:endParaRPr>
          </a:p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BA998D-DF8B-4841-9E82-037C4E8C8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435" y="512762"/>
            <a:ext cx="4665548" cy="5739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FF5109-E858-8D47-9361-C619CD25A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89" y="3617604"/>
            <a:ext cx="2013415" cy="23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6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46667"/>
            <a:ext cx="10755978" cy="567466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74389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186" y="1414133"/>
            <a:ext cx="5036214" cy="1362934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Путь вперед</a:t>
            </a:r>
            <a:endParaRPr lang="en-US" sz="3600" b="1" dirty="0">
              <a:solidFill>
                <a:schemeClr val="bg2"/>
              </a:solidFill>
              <a:latin typeface="+mn-lt"/>
            </a:endParaRPr>
          </a:p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392313-DAAB-1E4C-A022-F51CF4691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435" y="512762"/>
            <a:ext cx="4665548" cy="5739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213D933-BB15-6D45-B6C3-F924EE69B6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89" y="3617604"/>
            <a:ext cx="2013415" cy="23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38868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2"/>
                </a:solidFill>
              </a:rPr>
              <a:t>Подготовка к диалогу с разработчиками политики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57632" y="1128460"/>
            <a:ext cx="10502531" cy="4661686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360000" lvl="1">
              <a:lnSpc>
                <a:spcPct val="150000"/>
              </a:lnSpc>
              <a:spcAft>
                <a:spcPts val="1000"/>
              </a:spcAft>
              <a:buClr>
                <a:schemeClr val="bg2"/>
              </a:buClr>
            </a:pPr>
            <a:endParaRPr 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>
              <a:lnSpc>
                <a:spcPct val="100000"/>
              </a:lnSpc>
              <a:spcAft>
                <a:spcPts val="1000"/>
              </a:spcAft>
              <a:buClr>
                <a:schemeClr val="bg2"/>
              </a:buClr>
            </a:pPr>
            <a:r>
              <a:rPr lang="ru-RU" sz="2800" dirty="0"/>
              <a:t>Разработка контента</a:t>
            </a:r>
            <a:r>
              <a:rPr lang="en-US" sz="2800" dirty="0" smtClean="0"/>
              <a:t> </a:t>
            </a:r>
            <a:r>
              <a:rPr lang="en-US" sz="2800" dirty="0"/>
              <a:t>																		</a:t>
            </a:r>
          </a:p>
          <a:p>
            <a:pPr marL="360000" lvl="1">
              <a:lnSpc>
                <a:spcPct val="100000"/>
              </a:lnSpc>
              <a:spcAft>
                <a:spcPts val="1000"/>
              </a:spcAft>
              <a:buClr>
                <a:schemeClr val="bg2"/>
              </a:buClr>
            </a:pPr>
            <a:r>
              <a:rPr lang="ru-RU" sz="2800" dirty="0"/>
              <a:t>О чем вы </a:t>
            </a:r>
            <a:r>
              <a:rPr lang="ru-RU" sz="2800" dirty="0" smtClean="0"/>
              <a:t>хотите спросить разработчиков политики</a:t>
            </a:r>
            <a:r>
              <a:rPr lang="en-US" sz="2800" dirty="0" smtClean="0"/>
              <a:t>? </a:t>
            </a:r>
            <a:endParaRPr lang="ru-RU" sz="2800" dirty="0" smtClean="0"/>
          </a:p>
          <a:p>
            <a:pPr lvl="1" indent="0">
              <a:lnSpc>
                <a:spcPct val="100000"/>
              </a:lnSpc>
              <a:spcAft>
                <a:spcPts val="1000"/>
              </a:spcAft>
              <a:buClr>
                <a:schemeClr val="bg2"/>
              </a:buClr>
              <a:buNone/>
            </a:pPr>
            <a:r>
              <a:rPr lang="en-US" sz="2800" dirty="0"/>
              <a:t>					</a:t>
            </a:r>
          </a:p>
          <a:p>
            <a:pPr marL="360000" lvl="1">
              <a:lnSpc>
                <a:spcPct val="100000"/>
              </a:lnSpc>
              <a:spcAft>
                <a:spcPts val="1000"/>
              </a:spcAft>
              <a:buClr>
                <a:schemeClr val="bg2"/>
              </a:buClr>
            </a:pPr>
            <a:r>
              <a:rPr lang="ru-RU" sz="2800" dirty="0"/>
              <a:t>Подготовка к решению общих проблем и вопросов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7494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38868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Путь вперед</a:t>
            </a:r>
            <a:endParaRPr lang="en-US" sz="3600" b="1" dirty="0">
              <a:solidFill>
                <a:schemeClr val="bg2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74389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185" y="1414133"/>
            <a:ext cx="10502531" cy="4837814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285750" lvl="0" indent="-285750">
              <a:buFont typeface="Arial"/>
              <a:buChar char="•"/>
            </a:pPr>
            <a:endParaRPr lang="en-GB" sz="3200" dirty="0"/>
          </a:p>
          <a:p>
            <a:pPr marL="360000" lvl="1">
              <a:spcAft>
                <a:spcPts val="1000"/>
              </a:spcAft>
              <a:buClr>
                <a:schemeClr val="bg2"/>
              </a:buClr>
            </a:pPr>
            <a:r>
              <a:rPr lang="ru-RU" dirty="0" smtClean="0"/>
              <a:t>Политический уровень</a:t>
            </a:r>
            <a:endParaRPr lang="en-GB" dirty="0"/>
          </a:p>
          <a:p>
            <a:pPr marL="360000" lvl="1">
              <a:spcAft>
                <a:spcPts val="1000"/>
              </a:spcAft>
              <a:buClr>
                <a:schemeClr val="bg2"/>
              </a:buClr>
            </a:pPr>
            <a:r>
              <a:rPr lang="ru-RU" dirty="0"/>
              <a:t>Наращивание </a:t>
            </a:r>
            <a:r>
              <a:rPr lang="ru-RU" dirty="0" smtClean="0"/>
              <a:t>потенциала</a:t>
            </a:r>
          </a:p>
          <a:p>
            <a:pPr marL="360000" lvl="1">
              <a:spcAft>
                <a:spcPts val="1000"/>
              </a:spcAft>
              <a:buClr>
                <a:schemeClr val="bg2"/>
              </a:buClr>
            </a:pPr>
            <a:r>
              <a:rPr lang="ru-RU" dirty="0" smtClean="0"/>
              <a:t>Финансирование </a:t>
            </a:r>
            <a:endParaRPr lang="en-ZA" dirty="0"/>
          </a:p>
          <a:p>
            <a:pPr marL="360000" lvl="1">
              <a:spcAft>
                <a:spcPts val="1000"/>
              </a:spcAft>
              <a:buClr>
                <a:schemeClr val="bg2"/>
              </a:buClr>
            </a:pPr>
            <a:r>
              <a:rPr lang="ru-RU" dirty="0" smtClean="0"/>
              <a:t>Устранение структурных барьеров</a:t>
            </a:r>
            <a:r>
              <a:rPr lang="en-GB" dirty="0" smtClean="0"/>
              <a:t> </a:t>
            </a:r>
            <a:endParaRPr lang="en-GB" dirty="0"/>
          </a:p>
          <a:p>
            <a:pPr marL="360000" lvl="1">
              <a:spcAft>
                <a:spcPts val="1000"/>
              </a:spcAft>
              <a:buClr>
                <a:schemeClr val="bg2"/>
              </a:buClr>
            </a:pPr>
            <a:r>
              <a:rPr lang="ru-RU" dirty="0"/>
              <a:t>Другие </a:t>
            </a:r>
            <a:r>
              <a:rPr lang="ru-RU" dirty="0" smtClean="0"/>
              <a:t>затронутые приоритетные </a:t>
            </a:r>
            <a:r>
              <a:rPr lang="ru-RU" dirty="0"/>
              <a:t>вопросы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22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20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38868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74389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185" y="1414133"/>
            <a:ext cx="5070081" cy="1769938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Завершение работы и слова благодарности</a:t>
            </a:r>
            <a:endParaRPr lang="en-US" sz="3600" b="1" dirty="0">
              <a:solidFill>
                <a:schemeClr val="bg2"/>
              </a:solidFill>
              <a:latin typeface="+mn-lt"/>
            </a:endParaRPr>
          </a:p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9020F5-AA53-9E4C-B001-F98AAC560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435" y="512762"/>
            <a:ext cx="4665548" cy="5739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434BFF-EDBD-EF49-9322-EAF1CE8EA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89" y="3617604"/>
            <a:ext cx="2013415" cy="23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4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659249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2"/>
                </a:solidFill>
              </a:rPr>
              <a:t>Советы по подготовке эффективных презентаций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6062" y="1152869"/>
            <a:ext cx="11372045" cy="4511708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360000" lvl="1">
              <a:spcAft>
                <a:spcPts val="1000"/>
              </a:spcAft>
              <a:buClr>
                <a:schemeClr val="bg2"/>
              </a:buClr>
            </a:pPr>
            <a:r>
              <a:rPr lang="ru-RU" dirty="0" smtClean="0"/>
              <a:t>Определите ключевые тезисы</a:t>
            </a:r>
            <a:r>
              <a:rPr lang="en-US" dirty="0" smtClean="0"/>
              <a:t> </a:t>
            </a:r>
            <a:endParaRPr lang="en-US" dirty="0"/>
          </a:p>
          <a:p>
            <a:pPr lvl="4">
              <a:spcAft>
                <a:spcPts val="700"/>
              </a:spcAft>
            </a:pPr>
            <a:r>
              <a:rPr lang="ru-RU" sz="1800" dirty="0"/>
              <a:t>Выберите не более трех </a:t>
            </a:r>
            <a:r>
              <a:rPr lang="ru-RU" sz="1800" dirty="0" smtClean="0"/>
              <a:t>приоритетов для обсуждения, </a:t>
            </a:r>
            <a:r>
              <a:rPr lang="ru-RU" sz="1800" dirty="0"/>
              <a:t>плюс запасные </a:t>
            </a:r>
            <a:r>
              <a:rPr lang="ru-RU" sz="1800" dirty="0" smtClean="0"/>
              <a:t>темы</a:t>
            </a:r>
            <a:endParaRPr lang="en-US" sz="1800" dirty="0"/>
          </a:p>
          <a:p>
            <a:pPr lvl="4">
              <a:spcAft>
                <a:spcPts val="700"/>
              </a:spcAft>
            </a:pPr>
            <a:r>
              <a:rPr lang="ru-RU" sz="1800" dirty="0" smtClean="0"/>
              <a:t>Подготовьте сведения общего характера, </a:t>
            </a:r>
            <a:r>
              <a:rPr lang="ru-RU" sz="1800" dirty="0"/>
              <a:t>чтобы удовлетворить потребности </a:t>
            </a:r>
            <a:r>
              <a:rPr lang="ru-RU" sz="1800" dirty="0" smtClean="0"/>
              <a:t>аудитории в информировании</a:t>
            </a:r>
            <a:endParaRPr lang="en-US" sz="1800" dirty="0"/>
          </a:p>
          <a:p>
            <a:pPr lvl="4">
              <a:spcAft>
                <a:spcPts val="1400"/>
              </a:spcAft>
            </a:pPr>
            <a:r>
              <a:rPr lang="ru-RU" sz="1800" dirty="0"/>
              <a:t>Если вы находитесь на стадии планирования проекта, ознакомьте слушателей с </a:t>
            </a:r>
            <a:r>
              <a:rPr lang="ru-RU" sz="1800" dirty="0" smtClean="0"/>
              <a:t>идеей того, </a:t>
            </a:r>
            <a:r>
              <a:rPr lang="ru-RU" sz="1800" dirty="0"/>
              <a:t>куда приведет ваша </a:t>
            </a:r>
            <a:r>
              <a:rPr lang="ru-RU" sz="1800" dirty="0" smtClean="0"/>
              <a:t>работа</a:t>
            </a:r>
            <a:endParaRPr lang="en-US" sz="1800" dirty="0"/>
          </a:p>
          <a:p>
            <a:pPr marL="360000" lvl="1">
              <a:spcAft>
                <a:spcPts val="1000"/>
              </a:spcAft>
              <a:buClr>
                <a:schemeClr val="bg2"/>
              </a:buClr>
            </a:pPr>
            <a:r>
              <a:rPr lang="ru-RU" dirty="0"/>
              <a:t>Подчеркните, почему ваша работа важна для политики</a:t>
            </a:r>
            <a:endParaRPr lang="en-US" dirty="0"/>
          </a:p>
          <a:p>
            <a:pPr lvl="4">
              <a:spcAft>
                <a:spcPts val="700"/>
              </a:spcAft>
            </a:pPr>
            <a:r>
              <a:rPr lang="ru-RU" sz="1800" dirty="0"/>
              <a:t>Подытожьте главную мысль в нескольких предложениях - для себя и для </a:t>
            </a:r>
            <a:r>
              <a:rPr lang="ru-RU" sz="1800" dirty="0" smtClean="0"/>
              <a:t>других</a:t>
            </a:r>
          </a:p>
          <a:p>
            <a:pPr lvl="4">
              <a:spcAft>
                <a:spcPts val="700"/>
              </a:spcAft>
            </a:pPr>
            <a:r>
              <a:rPr lang="ru-RU" sz="1800" dirty="0"/>
              <a:t>Приведите факты/данные и истории/анекдотические примеры для каждого приоритета </a:t>
            </a:r>
            <a:endParaRPr lang="ru-RU" sz="1800" dirty="0" smtClean="0"/>
          </a:p>
          <a:p>
            <a:pPr lvl="4">
              <a:spcAft>
                <a:spcPts val="700"/>
              </a:spcAft>
            </a:pPr>
            <a:r>
              <a:rPr lang="ru-RU" sz="1800" dirty="0"/>
              <a:t>Определите потенциальные конкретные </a:t>
            </a:r>
            <a:r>
              <a:rPr lang="ru-RU" sz="1800" dirty="0" smtClean="0"/>
              <a:t>(для </a:t>
            </a:r>
            <a:r>
              <a:rPr lang="ru-RU" sz="1800" dirty="0"/>
              <a:t>штата или района </a:t>
            </a:r>
            <a:r>
              <a:rPr lang="ru-RU" sz="1800" dirty="0" smtClean="0"/>
              <a:t>страны) </a:t>
            </a:r>
            <a:r>
              <a:rPr lang="ru-RU" sz="1800" dirty="0"/>
              <a:t>последствия обсуждаемой в настоящий момент </a:t>
            </a:r>
            <a:r>
              <a:rPr lang="ru-RU" sz="1800" dirty="0" smtClean="0"/>
              <a:t>политики</a:t>
            </a:r>
            <a:endParaRPr lang="en-US" sz="1800" dirty="0"/>
          </a:p>
          <a:p>
            <a:pPr lvl="4">
              <a:spcAft>
                <a:spcPts val="1400"/>
              </a:spcAft>
            </a:pPr>
            <a:r>
              <a:rPr lang="ru-RU" sz="1800" dirty="0"/>
              <a:t>Четко и тщательно продумайте, почему ваши тезисы </a:t>
            </a:r>
            <a:r>
              <a:rPr lang="ru-RU" sz="1800" dirty="0" smtClean="0"/>
              <a:t>важны</a:t>
            </a:r>
            <a:endParaRPr lang="en-US" sz="1800" dirty="0"/>
          </a:p>
          <a:p>
            <a:pPr marL="360000" lvl="1">
              <a:spcAft>
                <a:spcPts val="1000"/>
              </a:spcAft>
              <a:buClr>
                <a:schemeClr val="bg2"/>
              </a:buClr>
            </a:pPr>
            <a:r>
              <a:rPr lang="ru-RU" dirty="0" smtClean="0"/>
              <a:t>Задавайте прямо сформулированные вопросы</a:t>
            </a:r>
            <a:endParaRPr lang="en-US" dirty="0"/>
          </a:p>
          <a:p>
            <a:pPr lvl="4">
              <a:spcAft>
                <a:spcPts val="700"/>
              </a:spcAft>
            </a:pPr>
            <a:r>
              <a:rPr lang="ru-RU" sz="1800" dirty="0"/>
              <a:t>Убедитесь в том, что вы конкретно знаете то, </a:t>
            </a:r>
            <a:r>
              <a:rPr lang="ru-RU" sz="1800" dirty="0" smtClean="0"/>
              <a:t>чего вы </a:t>
            </a:r>
            <a:r>
              <a:rPr lang="ru-RU" sz="1800" dirty="0"/>
              <a:t>хотите добиться от </a:t>
            </a:r>
            <a:r>
              <a:rPr lang="ru-RU" sz="1800" dirty="0" smtClean="0"/>
              <a:t>разработчиков политики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780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7430" y="673405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dirty="0" smtClean="0">
                <a:solidFill>
                  <a:schemeClr val="bg2"/>
                </a:solidFill>
              </a:rPr>
              <a:t>Советы по эффективному взаимодействию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1182" y="1326811"/>
            <a:ext cx="11489635" cy="4837814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marL="360000" lvl="1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</a:pPr>
            <a:r>
              <a:rPr lang="ru-RU" sz="1800" dirty="0" smtClean="0"/>
              <a:t>Запишите </a:t>
            </a:r>
            <a:r>
              <a:rPr lang="ru-RU" sz="1800" dirty="0"/>
              <a:t>вопросы, которые вы хотите задать разработчику политики. </a:t>
            </a:r>
          </a:p>
          <a:p>
            <a:pPr marL="360000" lvl="1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</a:pPr>
            <a:r>
              <a:rPr lang="ru-RU" sz="1800" dirty="0" smtClean="0"/>
              <a:t>Проведите </a:t>
            </a:r>
            <a:r>
              <a:rPr lang="ru-RU" sz="1800" dirty="0"/>
              <a:t>«мозговой штурм» ответов на вопросы, которые вам могут задать. </a:t>
            </a:r>
          </a:p>
          <a:p>
            <a:pPr marL="360000" lvl="1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</a:pPr>
            <a:r>
              <a:rPr lang="ru-RU" sz="1800" dirty="0" smtClean="0"/>
              <a:t>Обсудите </a:t>
            </a:r>
            <a:r>
              <a:rPr lang="ru-RU" sz="1800" dirty="0"/>
              <a:t>пути последующего взаимодействия после встречи.</a:t>
            </a:r>
          </a:p>
          <a:p>
            <a:pPr marL="360000" lvl="1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</a:pPr>
            <a:r>
              <a:rPr lang="ru-RU" sz="1800" dirty="0" smtClean="0"/>
              <a:t>Установите </a:t>
            </a:r>
            <a:r>
              <a:rPr lang="ru-RU" sz="1800" dirty="0"/>
              <a:t>связь/поддерживайте её регулярным общением. </a:t>
            </a:r>
          </a:p>
          <a:p>
            <a:pPr marL="360000" lvl="1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</a:pPr>
            <a:r>
              <a:rPr lang="ru-RU" sz="1800" dirty="0" smtClean="0"/>
              <a:t>Будьте </a:t>
            </a:r>
            <a:r>
              <a:rPr lang="ru-RU" sz="1800" dirty="0"/>
              <a:t>дружелюбны и относитесь к разработчикам политик позитивно.</a:t>
            </a:r>
          </a:p>
          <a:p>
            <a:pPr marL="360000" lvl="1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</a:pPr>
            <a:r>
              <a:rPr lang="ru-RU" sz="1800" dirty="0" smtClean="0"/>
              <a:t>Выясните</a:t>
            </a:r>
            <a:r>
              <a:rPr lang="ru-RU" sz="1800" dirty="0"/>
              <a:t>, чего хотят они сами.</a:t>
            </a:r>
          </a:p>
          <a:p>
            <a:pPr marL="360000" lvl="1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</a:pPr>
            <a:r>
              <a:rPr lang="ru-RU" sz="1800" dirty="0" smtClean="0"/>
              <a:t>Предоставьте </a:t>
            </a:r>
            <a:r>
              <a:rPr lang="ru-RU" sz="1800" dirty="0"/>
              <a:t>веские доказательства и сделайте это убедительно (подготовьтесь).</a:t>
            </a:r>
          </a:p>
          <a:p>
            <a:pPr marL="360000" lvl="1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</a:pPr>
            <a:r>
              <a:rPr lang="ru-RU" sz="1800" dirty="0" smtClean="0"/>
              <a:t>Говорите </a:t>
            </a:r>
            <a:r>
              <a:rPr lang="ru-RU" sz="1800" dirty="0"/>
              <a:t>четко и лаконично - избегайте использования </a:t>
            </a:r>
            <a:r>
              <a:rPr lang="ru-RU" sz="1800" dirty="0" smtClean="0"/>
              <a:t>жаргона и споров</a:t>
            </a:r>
            <a:endParaRPr lang="en-ZA" sz="1800" dirty="0"/>
          </a:p>
          <a:p>
            <a:pPr marL="360000" lvl="1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</a:pPr>
            <a:r>
              <a:rPr lang="ru-RU" sz="1800" dirty="0" smtClean="0"/>
              <a:t>Если </a:t>
            </a:r>
            <a:r>
              <a:rPr lang="ru-RU" sz="1800" dirty="0"/>
              <a:t>вы не согласны с высказываемой точкой зрения, отвечайте по фактам, без </a:t>
            </a:r>
            <a:r>
              <a:rPr lang="ru-RU" sz="1800" dirty="0" smtClean="0"/>
              <a:t>эмоций </a:t>
            </a:r>
            <a:r>
              <a:rPr lang="en-GB" sz="1800" dirty="0" smtClean="0"/>
              <a:t>(</a:t>
            </a:r>
            <a:r>
              <a:rPr lang="ru-RU" sz="1800" dirty="0" smtClean="0"/>
              <a:t>избегайте негативных реакций</a:t>
            </a:r>
            <a:r>
              <a:rPr lang="en-GB" sz="1800" dirty="0" smtClean="0"/>
              <a:t>)</a:t>
            </a:r>
            <a:endParaRPr lang="en-GB" sz="1800" dirty="0"/>
          </a:p>
          <a:p>
            <a:pPr marL="360000" lvl="1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</a:pPr>
            <a:r>
              <a:rPr lang="ru-RU" sz="1800" dirty="0" smtClean="0"/>
              <a:t>Ваши </a:t>
            </a:r>
            <a:r>
              <a:rPr lang="ru-RU" sz="1800" dirty="0"/>
              <a:t>комментарии не должны быть обезличенными, при ответах описывайте местный </a:t>
            </a:r>
            <a:r>
              <a:rPr lang="ru-RU" sz="1800" dirty="0" smtClean="0"/>
              <a:t>контекст</a:t>
            </a:r>
          </a:p>
          <a:p>
            <a:pPr marL="360000" lvl="1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</a:pPr>
            <a:r>
              <a:rPr lang="ru-RU" sz="1800" dirty="0" smtClean="0"/>
              <a:t>Подготовьте материал для передачи разработчикам политики</a:t>
            </a:r>
            <a:endParaRPr lang="en-GB" sz="1800" dirty="0"/>
          </a:p>
          <a:p>
            <a:pPr marL="360000" lvl="1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</a:pPr>
            <a:r>
              <a:rPr lang="ru-RU" sz="1800" dirty="0" smtClean="0"/>
              <a:t>Не </a:t>
            </a:r>
            <a:r>
              <a:rPr lang="ru-RU" sz="1800" dirty="0"/>
              <a:t>забудьте поблагодарить всех присутствующих</a:t>
            </a:r>
            <a:r>
              <a:rPr lang="en-GB" sz="1800" dirty="0" smtClean="0"/>
              <a:t> </a:t>
            </a:r>
            <a:endParaRPr lang="en-ZA" sz="1800" dirty="0"/>
          </a:p>
          <a:p>
            <a:pPr marL="360000" lvl="1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</a:pPr>
            <a:r>
              <a:rPr lang="ru-RU" sz="1800" dirty="0" smtClean="0"/>
              <a:t>Если </a:t>
            </a:r>
            <a:r>
              <a:rPr lang="ru-RU" sz="1800" dirty="0"/>
              <a:t>разработчики политик запрашивают информацию, предоставьте ответ в течение недели</a:t>
            </a:r>
            <a:endParaRPr lang="en-ZA" sz="1800" dirty="0"/>
          </a:p>
          <a:p>
            <a:pPr marL="360000" lvl="1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</a:pPr>
            <a:r>
              <a:rPr lang="ru-RU" sz="1800" dirty="0"/>
              <a:t>Развивайте отношения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4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2570" y="1168625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3600" dirty="0" smtClean="0">
                <a:solidFill>
                  <a:schemeClr val="bg2"/>
                </a:solidFill>
              </a:rPr>
              <a:t>Упражнение: подготовка к диалогу с разработчиками политики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185" y="2967335"/>
            <a:ext cx="10555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Участники разбиваются на четыре группы для </a:t>
            </a:r>
            <a:r>
              <a:rPr lang="ru-RU" sz="2400" dirty="0">
                <a:latin typeface="Arial" charset="0"/>
                <a:ea typeface="Arial" charset="0"/>
                <a:cs typeface="Arial" charset="0"/>
              </a:rPr>
              <a:t>подготовки «</a:t>
            </a:r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дискуссионных тезисов», связанных </a:t>
            </a:r>
            <a:r>
              <a:rPr lang="ru-RU" sz="2400" dirty="0">
                <a:latin typeface="Arial" charset="0"/>
                <a:ea typeface="Arial" charset="0"/>
                <a:cs typeface="Arial" charset="0"/>
              </a:rPr>
              <a:t>с выбранными ими </a:t>
            </a:r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приоритетами, которые </a:t>
            </a:r>
            <a:r>
              <a:rPr lang="ru-RU" sz="2400" dirty="0">
                <a:latin typeface="Arial" charset="0"/>
                <a:ea typeface="Arial" charset="0"/>
                <a:cs typeface="Arial" charset="0"/>
              </a:rPr>
              <a:t>могут быть использованы </a:t>
            </a:r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2400" dirty="0">
                <a:latin typeface="Arial" charset="0"/>
                <a:ea typeface="Arial" charset="0"/>
                <a:cs typeface="Arial" charset="0"/>
              </a:rPr>
              <a:t>диалоге с разработчиками политик </a:t>
            </a:r>
            <a:r>
              <a:rPr lang="ru-RU" sz="2400" dirty="0" smtClean="0">
                <a:latin typeface="Arial" charset="0"/>
                <a:ea typeface="Arial" charset="0"/>
                <a:cs typeface="Arial" charset="0"/>
              </a:rPr>
              <a:t>(и </a:t>
            </a:r>
            <a:r>
              <a:rPr lang="ru-RU" sz="2400" dirty="0">
                <a:latin typeface="Arial" charset="0"/>
                <a:ea typeface="Arial" charset="0"/>
                <a:cs typeface="Arial" charset="0"/>
              </a:rPr>
              <a:t>в последующей </a:t>
            </a:r>
            <a:r>
              <a:rPr lang="ru-RU" sz="2400" dirty="0" err="1">
                <a:latin typeface="Arial" charset="0"/>
                <a:ea typeface="Arial" charset="0"/>
                <a:cs typeface="Arial" charset="0"/>
              </a:rPr>
              <a:t>адвокационной</a:t>
            </a:r>
            <a:r>
              <a:rPr lang="ru-RU" sz="2400" dirty="0">
                <a:latin typeface="Arial" charset="0"/>
                <a:ea typeface="Arial" charset="0"/>
                <a:cs typeface="Arial" charset="0"/>
              </a:rPr>
              <a:t> работе)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6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4185" y="838868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>
                <a:solidFill>
                  <a:schemeClr val="bg2"/>
                </a:solidFill>
              </a:rPr>
              <a:t>Приоритеты для обсуждения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04185" y="1414133"/>
            <a:ext cx="10502531" cy="4837814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endParaRPr lang="en-US" b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chemeClr val="tx1"/>
                </a:solidFill>
                <a:latin typeface="Arial" charset="0"/>
              </a:rPr>
              <a:t>Законодательная </a:t>
            </a:r>
            <a:r>
              <a:rPr lang="ru-RU" sz="2800" b="0" dirty="0" smtClean="0">
                <a:solidFill>
                  <a:schemeClr val="tx1"/>
                </a:solidFill>
                <a:latin typeface="Arial" charset="0"/>
              </a:rPr>
              <a:t>реформа</a:t>
            </a: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  <a:latin typeface="Arial" charset="0"/>
              </a:rPr>
              <a:t>Права человека</a:t>
            </a: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  <a:latin typeface="Arial" charset="0"/>
              </a:rPr>
              <a:t>Услуги</a:t>
            </a: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tx1"/>
                </a:solidFill>
                <a:latin typeface="Arial" charset="0"/>
              </a:rPr>
              <a:t>Расширение </a:t>
            </a:r>
            <a:r>
              <a:rPr lang="ru-RU" sz="2800" b="0" dirty="0">
                <a:solidFill>
                  <a:schemeClr val="tx1"/>
                </a:solidFill>
                <a:latin typeface="Arial" charset="0"/>
              </a:rPr>
              <a:t>возможностей </a:t>
            </a:r>
            <a:r>
              <a:rPr lang="ru-RU" sz="2800" b="0" dirty="0" smtClean="0">
                <a:solidFill>
                  <a:schemeClr val="tx1"/>
                </a:solidFill>
                <a:latin typeface="Arial" charset="0"/>
              </a:rPr>
              <a:t>сообществ</a:t>
            </a:r>
            <a:endParaRPr lang="en-US" sz="2800" b="0" dirty="0">
              <a:solidFill>
                <a:schemeClr val="tx1"/>
              </a:solidFill>
              <a:latin typeface="Arial" charset="0"/>
            </a:endParaRPr>
          </a:p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5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13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9718" y="1830760"/>
            <a:ext cx="10755978" cy="575265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00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-360000" algn="l" defTabSz="914400" rtl="0" eaLnBrk="1" latinLnBrk="0" hangingPunct="1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36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720000" indent="-36000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sz="4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4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4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4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9718" y="2853735"/>
            <a:ext cx="11379511" cy="967151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1" indent="0">
              <a:spcAft>
                <a:spcPts val="1000"/>
              </a:spcAft>
              <a:buClr>
                <a:schemeClr val="bg2"/>
              </a:buClr>
              <a:buNone/>
            </a:pPr>
            <a:r>
              <a:rPr lang="ru-RU" sz="3600" b="1" dirty="0" smtClean="0">
                <a:solidFill>
                  <a:schemeClr val="bg2"/>
                </a:solidFill>
                <a:latin typeface="+mn-lt"/>
              </a:rPr>
              <a:t>Упражнение: презентации и обратная связь</a:t>
            </a:r>
            <a:endParaRPr lang="en-US" sz="36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2570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185" y="0"/>
            <a:ext cx="9728791" cy="5127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Учебный семинар по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IDUIT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День третий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/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Занятие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 charset="0"/>
                <a:ea typeface="+mn-ea"/>
                <a:cs typeface="+mn-cs"/>
              </a:rPr>
              <a:t>14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64550" y="2905236"/>
            <a:ext cx="8862900" cy="1274878"/>
          </a:xfrm>
          <a:prstGeom prst="rect">
            <a:avLst/>
          </a:prstGeom>
        </p:spPr>
        <p:txBody>
          <a:bodyPr lIns="0" tIns="0" rIns="0" bIns="0" numCol="1" spcCol="36000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i="0" baseline="0">
                <a:solidFill>
                  <a:schemeClr val="tx2"/>
                </a:solidFill>
              </a:defRPr>
            </a:lvl1pPr>
            <a:lvl2pPr marL="0" indent="-360000">
              <a:lnSpc>
                <a:spcPts val="32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baseline="0">
                <a:latin typeface="Arial" charset="0"/>
              </a:defRPr>
            </a:lvl2pPr>
            <a:lvl3pPr marL="720000" indent="-360000">
              <a:spcBef>
                <a:spcPts val="0"/>
              </a:spcBef>
              <a:spcAft>
                <a:spcPts val="200"/>
              </a:spcAft>
              <a:buFont typeface="LucidaGrande" charset="0"/>
              <a:buChar char="●"/>
              <a:defRPr sz="2400" baseline="0">
                <a:latin typeface="Arial" charset="0"/>
              </a:defRPr>
            </a:lvl3pPr>
            <a:lvl4pPr marL="360000" indent="-36000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4pPr>
            <a:lvl5pPr marL="720000" indent="-360000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SzPct val="120000"/>
              <a:buFont typeface="LucidaGrande" charset="0"/>
              <a:buChar char="●"/>
              <a:defRPr sz="1600" baseline="0">
                <a:latin typeface="Arial" charset="0"/>
              </a:defRPr>
            </a:lvl5pPr>
          </a:lstStyle>
          <a:p>
            <a:pPr lvl="1" indent="0" algn="ctr">
              <a:spcAft>
                <a:spcPts val="1000"/>
              </a:spcAft>
              <a:buClr>
                <a:schemeClr val="bg2"/>
              </a:buClr>
              <a:buNone/>
            </a:pPr>
            <a:r>
              <a:rPr lang="ru-RU" sz="3600" b="1" dirty="0">
                <a:solidFill>
                  <a:schemeClr val="bg2"/>
                </a:solidFill>
                <a:latin typeface="+mn-lt"/>
              </a:rPr>
              <a:t>Анализ результатов, обратная связь и завершение учебной программы</a:t>
            </a:r>
            <a:endParaRPr lang="en-US" sz="3600" b="1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3165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Inpud colours 1">
      <a:dk1>
        <a:srgbClr val="565655"/>
      </a:dk1>
      <a:lt1>
        <a:srgbClr val="FFFFFF"/>
      </a:lt1>
      <a:dk2>
        <a:srgbClr val="279B38"/>
      </a:dk2>
      <a:lt2>
        <a:srgbClr val="974389"/>
      </a:lt2>
      <a:accent1>
        <a:srgbClr val="0086CE"/>
      </a:accent1>
      <a:accent2>
        <a:srgbClr val="279B38"/>
      </a:accent2>
      <a:accent3>
        <a:srgbClr val="974389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1689</Words>
  <Application>Microsoft Office PowerPoint</Application>
  <PresentationFormat>Произвольный</PresentationFormat>
  <Paragraphs>232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MICK MATTHEWS</dc:creator>
  <cp:lastModifiedBy>ДубльАдминистратор</cp:lastModifiedBy>
  <cp:revision>41</cp:revision>
  <dcterms:created xsi:type="dcterms:W3CDTF">2019-01-25T09:17:53Z</dcterms:created>
  <dcterms:modified xsi:type="dcterms:W3CDTF">2020-05-18T15:32:49Z</dcterms:modified>
</cp:coreProperties>
</file>