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69" r:id="rId5"/>
    <p:sldId id="262" r:id="rId6"/>
    <p:sldId id="267" r:id="rId7"/>
    <p:sldId id="268" r:id="rId8"/>
    <p:sldId id="265" r:id="rId9"/>
    <p:sldId id="266" r:id="rId10"/>
    <p:sldId id="264" r:id="rId11"/>
    <p:sldId id="271" r:id="rId12"/>
    <p:sldId id="273" r:id="rId13"/>
    <p:sldId id="274" r:id="rId14"/>
    <p:sldId id="276" r:id="rId15"/>
    <p:sldId id="261" r:id="rId16"/>
    <p:sldId id="280" r:id="rId17"/>
    <p:sldId id="275" r:id="rId18"/>
    <p:sldId id="281" r:id="rId19"/>
    <p:sldId id="277" r:id="rId20"/>
    <p:sldId id="279" r:id="rId21"/>
    <p:sldId id="260" r:id="rId22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0"/>
    <p:restoredTop sz="94703"/>
  </p:normalViewPr>
  <p:slideViewPr>
    <p:cSldViewPr snapToGrid="0" snapToObjects="1">
      <p:cViewPr varScale="1">
        <p:scale>
          <a:sx n="108" d="100"/>
          <a:sy n="108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aformalac.org/wp-content/uploads/2018/03/TRAGuidance_eng_AcesoGlobal_APMG_2017_FINAL_.pdf" TargetMode="External"/><Relationship Id="rId2" Type="http://schemas.openxmlformats.org/officeDocument/2006/relationships/hyperlink" Target="https://eecaplatform.org/wp-content/uploads/2017/12/Transition-Readiness-Assessment-Tool-user-manual-27.10..pdf" TargetMode="External"/><Relationship Id="rId1" Type="http://schemas.openxmlformats.org/officeDocument/2006/relationships/hyperlink" Target="https://www.researchgate.net/publication/325923677_The_Road_to_Sustainability_Transition_Preparedness_Assessment_Framework_Version_30" TargetMode="External"/><Relationship Id="rId4" Type="http://schemas.openxmlformats.org/officeDocument/2006/relationships/hyperlink" Target="https://www.pepfar.gov/documents/organization/274911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eecaplatform.org/wp-content/uploads/2017/12/Transition-Readiness-Assessment-Tool-user-manual-27.10..pdf" TargetMode="External"/><Relationship Id="rId2" Type="http://schemas.openxmlformats.org/officeDocument/2006/relationships/hyperlink" Target="https://www.pepfar.gov/documents/organization/274911.pdf" TargetMode="External"/><Relationship Id="rId1" Type="http://schemas.openxmlformats.org/officeDocument/2006/relationships/hyperlink" Target="https://www.researchgate.net/publication/325923677_The_Road_to_Sustainability_Transition_Preparedness_Assessment_Framework_Version_30" TargetMode="External"/><Relationship Id="rId4" Type="http://schemas.openxmlformats.org/officeDocument/2006/relationships/hyperlink" Target="https://plataformalac.org/wp-content/uploads/2018/03/TRAGuidance_eng_AcesoGlobal_APMG_2017_FINAL_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10AC4-712D-2C4F-ADE2-F46651AF60A5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</dgm:pt>
    <dgm:pt modelId="{728C3277-A422-BD4D-BC6A-F682A4AB7EB7}">
      <dgm:prSet phldrT="[Text]"/>
      <dgm:spPr>
        <a:ln w="28575">
          <a:solidFill>
            <a:srgbClr val="FF0000"/>
          </a:solidFill>
        </a:ln>
      </dgm:spPr>
      <dgm:t>
        <a:bodyPr/>
        <a:lstStyle/>
        <a:p>
          <a:r>
            <a:rPr lang="ru-RU" b="1" i="0" dirty="0">
              <a:hlinkClick xmlns:r="http://schemas.openxmlformats.org/officeDocument/2006/relationships" r:id="rId1"/>
            </a:rPr>
            <a:t>Рамочная концепция оценки готовности к переходу (TPA)</a:t>
          </a:r>
          <a:r>
            <a:rPr lang="ru-RU" b="1" i="0" u="none" dirty="0"/>
            <a:t> и инструмент TPA</a:t>
          </a:r>
        </a:p>
        <a:p>
          <a:r>
            <a:rPr lang="ru-RU" b="1" i="0" u="none" dirty="0"/>
            <a:t> </a:t>
          </a:r>
          <a:r>
            <a:rPr lang="ru-RU" b="0" i="0" u="none" dirty="0"/>
            <a:t>(разработаны </a:t>
          </a:r>
          <a:r>
            <a:rPr lang="ru-RU" b="0" i="1" u="none" dirty="0" err="1"/>
            <a:t>Curatio</a:t>
          </a:r>
          <a:r>
            <a:rPr lang="ru-RU" b="0" i="1" u="none" dirty="0"/>
            <a:t> </a:t>
          </a:r>
          <a:r>
            <a:rPr lang="ru-RU" b="0" i="1" u="none" dirty="0" err="1"/>
            <a:t>International</a:t>
          </a:r>
          <a:r>
            <a:rPr lang="ru-RU" b="0" i="1" u="none" dirty="0"/>
            <a:t> </a:t>
          </a:r>
          <a:r>
            <a:rPr lang="ru-RU" b="0" i="1" u="none" dirty="0" err="1"/>
            <a:t>Foundation</a:t>
          </a:r>
          <a:r>
            <a:rPr lang="ru-RU" b="0" i="1" u="none" dirty="0"/>
            <a:t> </a:t>
          </a:r>
          <a:r>
            <a:rPr lang="ru-RU" b="0" i="0" u="none" dirty="0"/>
            <a:t>по заказу Глобального фонда)</a:t>
          </a:r>
          <a:endParaRPr lang="en-GB" b="0" dirty="0"/>
        </a:p>
      </dgm:t>
    </dgm:pt>
    <dgm:pt modelId="{7F0AD8D1-7A89-B042-82F2-8DEF40E018F7}" type="parTrans" cxnId="{AE70CC45-FDA8-504B-BADD-B90193CAC82D}">
      <dgm:prSet/>
      <dgm:spPr/>
      <dgm:t>
        <a:bodyPr/>
        <a:lstStyle/>
        <a:p>
          <a:endParaRPr lang="en-GB"/>
        </a:p>
      </dgm:t>
    </dgm:pt>
    <dgm:pt modelId="{AEEC25F2-362B-E64B-984C-9CD3F7E58E7C}" type="sibTrans" cxnId="{AE70CC45-FDA8-504B-BADD-B90193CAC82D}">
      <dgm:prSet/>
      <dgm:spPr/>
      <dgm:t>
        <a:bodyPr/>
        <a:lstStyle/>
        <a:p>
          <a:endParaRPr lang="en-GB"/>
        </a:p>
      </dgm:t>
    </dgm:pt>
    <dgm:pt modelId="{3E4812AD-092E-9043-9DF3-F0602856F63E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ru-RU" b="1" i="0" dirty="0">
              <a:hlinkClick xmlns:r="http://schemas.openxmlformats.org/officeDocument/2006/relationships" r:id="rId2"/>
            </a:rPr>
            <a:t>Инструмент оценки готовности к переходу (ИОГП)</a:t>
          </a:r>
          <a:r>
            <a:rPr lang="ru-RU" b="1" i="0" dirty="0"/>
            <a:t> в области снижения вреда</a:t>
          </a:r>
        </a:p>
        <a:p>
          <a:r>
            <a:rPr lang="ru-RU" b="1" i="0" u="none" dirty="0"/>
            <a:t> </a:t>
          </a:r>
          <a:r>
            <a:rPr lang="ru-RU" b="0" i="0" u="none" dirty="0"/>
            <a:t>(подготовлен </a:t>
          </a:r>
          <a:r>
            <a:rPr lang="ru-RU" b="0" i="1" u="none" dirty="0"/>
            <a:t>APMG </a:t>
          </a:r>
          <a:r>
            <a:rPr lang="ru-RU" b="0" i="1" u="none" dirty="0" err="1"/>
            <a:t>Health</a:t>
          </a:r>
          <a:r>
            <a:rPr lang="ru-RU" b="0" i="1" u="none" dirty="0"/>
            <a:t> </a:t>
          </a:r>
          <a:r>
            <a:rPr lang="ru-RU" b="0" i="0" u="none" dirty="0"/>
            <a:t>по заказу ЕССВ)</a:t>
          </a:r>
          <a:endParaRPr lang="en-LT" b="0" i="0" u="none" dirty="0"/>
        </a:p>
      </dgm:t>
    </dgm:pt>
    <dgm:pt modelId="{5B5CF5E9-9BA9-2543-A5D0-3CE73CD16B55}" type="parTrans" cxnId="{5F899187-3C4E-8B40-8A95-04968FDBCDF3}">
      <dgm:prSet/>
      <dgm:spPr/>
      <dgm:t>
        <a:bodyPr/>
        <a:lstStyle/>
        <a:p>
          <a:endParaRPr lang="en-GB"/>
        </a:p>
      </dgm:t>
    </dgm:pt>
    <dgm:pt modelId="{DE12D8C6-A3C9-8340-B5A4-3736A58DC0FD}" type="sibTrans" cxnId="{5F899187-3C4E-8B40-8A95-04968FDBCDF3}">
      <dgm:prSet/>
      <dgm:spPr/>
      <dgm:t>
        <a:bodyPr/>
        <a:lstStyle/>
        <a:p>
          <a:endParaRPr lang="en-GB"/>
        </a:p>
      </dgm:t>
    </dgm:pt>
    <dgm:pt modelId="{913226E3-BC32-9640-821A-4C2C11E257FE}">
      <dgm:prSet/>
      <dgm:spPr/>
      <dgm:t>
        <a:bodyPr/>
        <a:lstStyle/>
        <a:p>
          <a:r>
            <a:rPr lang="ru-RU" b="1" i="0" dirty="0">
              <a:hlinkClick xmlns:r="http://schemas.openxmlformats.org/officeDocument/2006/relationships" r:id="rId3"/>
            </a:rPr>
            <a:t>Руководство по анализу готовности стран к переходу от поддержки Глобального фонда</a:t>
          </a:r>
          <a:endParaRPr lang="ru-RU" b="1" i="0" dirty="0"/>
        </a:p>
        <a:p>
          <a:r>
            <a:rPr lang="ru-RU" b="0" i="0" u="none" dirty="0"/>
            <a:t> (разработано </a:t>
          </a:r>
          <a:r>
            <a:rPr lang="ru-RU" b="0" i="1" u="none" dirty="0"/>
            <a:t>ACESO </a:t>
          </a:r>
          <a:r>
            <a:rPr lang="ru-RU" b="0" i="1" u="none" dirty="0" err="1"/>
            <a:t>Global</a:t>
          </a:r>
          <a:r>
            <a:rPr lang="ru-RU" b="0" i="1" u="none" dirty="0"/>
            <a:t> </a:t>
          </a:r>
          <a:r>
            <a:rPr lang="ru-RU" b="0" i="0" u="none" dirty="0"/>
            <a:t>и APMG </a:t>
          </a:r>
          <a:r>
            <a:rPr lang="ru-RU" b="0" i="0" u="none" dirty="0" err="1"/>
            <a:t>Health</a:t>
          </a:r>
          <a:r>
            <a:rPr lang="ru-RU" b="0" i="0" u="none" dirty="0"/>
            <a:t> по заказу Глобального фонда)</a:t>
          </a:r>
          <a:endParaRPr lang="en-LT" b="0" i="0" u="none" dirty="0"/>
        </a:p>
      </dgm:t>
    </dgm:pt>
    <dgm:pt modelId="{3B94E2A2-1882-9643-97AF-00E17F0C67BB}" type="parTrans" cxnId="{0A43A51C-7184-E04A-85A4-F96B22D6EF6A}">
      <dgm:prSet/>
      <dgm:spPr/>
      <dgm:t>
        <a:bodyPr/>
        <a:lstStyle/>
        <a:p>
          <a:endParaRPr lang="en-GB"/>
        </a:p>
      </dgm:t>
    </dgm:pt>
    <dgm:pt modelId="{A0B78CA2-50EF-5940-A56A-24775A8493E8}" type="sibTrans" cxnId="{0A43A51C-7184-E04A-85A4-F96B22D6EF6A}">
      <dgm:prSet/>
      <dgm:spPr/>
      <dgm:t>
        <a:bodyPr/>
        <a:lstStyle/>
        <a:p>
          <a:endParaRPr lang="en-GB"/>
        </a:p>
      </dgm:t>
    </dgm:pt>
    <dgm:pt modelId="{38B73F51-400C-E345-B05F-266979E413BD}">
      <dgm:prSet/>
      <dgm:spPr>
        <a:ln w="28575">
          <a:solidFill>
            <a:srgbClr val="FF0000"/>
          </a:solidFill>
        </a:ln>
      </dgm:spPr>
      <dgm:t>
        <a:bodyPr/>
        <a:lstStyle/>
        <a:p>
          <a:r>
            <a:rPr lang="ru-RU" b="1" i="0" u="none" dirty="0"/>
            <a:t>Концепция оценки устойчивости ответа на ВИЧ, предложенная </a:t>
          </a:r>
          <a:r>
            <a:rPr lang="ru-RU" b="1" i="1" u="none" dirty="0" err="1"/>
            <a:t>Оберт</a:t>
          </a:r>
          <a:r>
            <a:rPr lang="ru-RU" b="1" i="1" u="none" dirty="0"/>
            <a:t> и </a:t>
          </a:r>
          <a:r>
            <a:rPr lang="ru-RU" b="1" i="1" u="none" dirty="0" err="1"/>
            <a:t>Вайтсайд</a:t>
          </a:r>
          <a:endParaRPr lang="en-LT" b="0" i="1" u="none" dirty="0"/>
        </a:p>
      </dgm:t>
    </dgm:pt>
    <dgm:pt modelId="{8DDAD150-4C72-1647-80E5-72D4E852F33A}" type="parTrans" cxnId="{25A91640-9B51-3C49-82E1-20B810C8EED3}">
      <dgm:prSet/>
      <dgm:spPr/>
      <dgm:t>
        <a:bodyPr/>
        <a:lstStyle/>
        <a:p>
          <a:endParaRPr lang="en-GB"/>
        </a:p>
      </dgm:t>
    </dgm:pt>
    <dgm:pt modelId="{68E5771A-963C-1144-ADB8-D8F5706B5AF1}" type="sibTrans" cxnId="{25A91640-9B51-3C49-82E1-20B810C8EED3}">
      <dgm:prSet/>
      <dgm:spPr/>
      <dgm:t>
        <a:bodyPr/>
        <a:lstStyle/>
        <a:p>
          <a:endParaRPr lang="en-GB"/>
        </a:p>
      </dgm:t>
    </dgm:pt>
    <dgm:pt modelId="{F450AA92-F4B4-0945-BA37-6848895F99EA}">
      <dgm:prSet phldrT="[Text]"/>
      <dgm:spPr/>
      <dgm:t>
        <a:bodyPr/>
        <a:lstStyle/>
        <a:p>
          <a:r>
            <a:rPr lang="ru-RU" b="1" i="0" dirty="0">
              <a:hlinkClick xmlns:r="http://schemas.openxmlformats.org/officeDocument/2006/relationships" r:id="rId4"/>
            </a:rPr>
            <a:t>Индекс устойчивости и информационная панель РEPFAR</a:t>
          </a:r>
          <a:r>
            <a:rPr lang="ru-RU" b="1" i="0" u="none" dirty="0"/>
            <a:t> </a:t>
          </a:r>
        </a:p>
        <a:p>
          <a:r>
            <a:rPr lang="ru-RU" b="1" i="0" u="none" dirty="0"/>
            <a:t>(SID)</a:t>
          </a:r>
          <a:endParaRPr lang="en-GB" u="none" dirty="0"/>
        </a:p>
      </dgm:t>
    </dgm:pt>
    <dgm:pt modelId="{CF490BE2-B83D-294A-ABB3-ED4FEFD9FDF4}" type="parTrans" cxnId="{C6094649-8C98-1B4B-94E2-A748D48B8ED0}">
      <dgm:prSet/>
      <dgm:spPr/>
      <dgm:t>
        <a:bodyPr/>
        <a:lstStyle/>
        <a:p>
          <a:endParaRPr lang="en-GB"/>
        </a:p>
      </dgm:t>
    </dgm:pt>
    <dgm:pt modelId="{C464306E-9293-FA4F-B1C7-ED6074DCAB48}" type="sibTrans" cxnId="{C6094649-8C98-1B4B-94E2-A748D48B8ED0}">
      <dgm:prSet/>
      <dgm:spPr/>
      <dgm:t>
        <a:bodyPr/>
        <a:lstStyle/>
        <a:p>
          <a:endParaRPr lang="en-GB"/>
        </a:p>
      </dgm:t>
    </dgm:pt>
    <dgm:pt modelId="{442E0662-DB68-294B-8132-AA88E3A6BABE}" type="pres">
      <dgm:prSet presAssocID="{71710AC4-712D-2C4F-ADE2-F46651AF60A5}" presName="Name0" presStyleCnt="0">
        <dgm:presLayoutVars>
          <dgm:dir/>
          <dgm:resizeHandles val="exact"/>
        </dgm:presLayoutVars>
      </dgm:prSet>
      <dgm:spPr/>
    </dgm:pt>
    <dgm:pt modelId="{54E4690C-9391-E443-97D7-A38A7E67EE1C}" type="pres">
      <dgm:prSet presAssocID="{728C3277-A422-BD4D-BC6A-F682A4AB7EB7}" presName="Name5" presStyleLbl="vennNode1" presStyleIdx="0" presStyleCnt="5">
        <dgm:presLayoutVars>
          <dgm:bulletEnabled val="1"/>
        </dgm:presLayoutVars>
      </dgm:prSet>
      <dgm:spPr/>
    </dgm:pt>
    <dgm:pt modelId="{6555A3F2-F1EA-A14A-B9CD-4198F2D536E1}" type="pres">
      <dgm:prSet presAssocID="{AEEC25F2-362B-E64B-984C-9CD3F7E58E7C}" presName="space" presStyleCnt="0"/>
      <dgm:spPr/>
    </dgm:pt>
    <dgm:pt modelId="{9D2CB877-1778-7C4B-A806-30A31124B86B}" type="pres">
      <dgm:prSet presAssocID="{F450AA92-F4B4-0945-BA37-6848895F99EA}" presName="Name5" presStyleLbl="vennNode1" presStyleIdx="1" presStyleCnt="5">
        <dgm:presLayoutVars>
          <dgm:bulletEnabled val="1"/>
        </dgm:presLayoutVars>
      </dgm:prSet>
      <dgm:spPr/>
    </dgm:pt>
    <dgm:pt modelId="{BA1C059F-79F7-DC4C-80D0-2A500E9B753E}" type="pres">
      <dgm:prSet presAssocID="{C464306E-9293-FA4F-B1C7-ED6074DCAB48}" presName="space" presStyleCnt="0"/>
      <dgm:spPr/>
    </dgm:pt>
    <dgm:pt modelId="{6BF0435A-2283-6540-A5CA-5D275D7B7BFE}" type="pres">
      <dgm:prSet presAssocID="{3E4812AD-092E-9043-9DF3-F0602856F63E}" presName="Name5" presStyleLbl="vennNode1" presStyleIdx="2" presStyleCnt="5">
        <dgm:presLayoutVars>
          <dgm:bulletEnabled val="1"/>
        </dgm:presLayoutVars>
      </dgm:prSet>
      <dgm:spPr/>
    </dgm:pt>
    <dgm:pt modelId="{D74802B6-28A9-3842-A8F2-11AB9A4E9559}" type="pres">
      <dgm:prSet presAssocID="{DE12D8C6-A3C9-8340-B5A4-3736A58DC0FD}" presName="space" presStyleCnt="0"/>
      <dgm:spPr/>
    </dgm:pt>
    <dgm:pt modelId="{56CAADBA-7131-2E44-A790-AC27AFCCB563}" type="pres">
      <dgm:prSet presAssocID="{913226E3-BC32-9640-821A-4C2C11E257FE}" presName="Name5" presStyleLbl="vennNode1" presStyleIdx="3" presStyleCnt="5">
        <dgm:presLayoutVars>
          <dgm:bulletEnabled val="1"/>
        </dgm:presLayoutVars>
      </dgm:prSet>
      <dgm:spPr/>
    </dgm:pt>
    <dgm:pt modelId="{BE5C664E-1C14-044D-B037-4CFBD7B52C01}" type="pres">
      <dgm:prSet presAssocID="{A0B78CA2-50EF-5940-A56A-24775A8493E8}" presName="space" presStyleCnt="0"/>
      <dgm:spPr/>
    </dgm:pt>
    <dgm:pt modelId="{4EC54F83-D324-BC41-B90C-D8A28DB2116B}" type="pres">
      <dgm:prSet presAssocID="{38B73F51-400C-E345-B05F-266979E413BD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0A43A51C-7184-E04A-85A4-F96B22D6EF6A}" srcId="{71710AC4-712D-2C4F-ADE2-F46651AF60A5}" destId="{913226E3-BC32-9640-821A-4C2C11E257FE}" srcOrd="3" destOrd="0" parTransId="{3B94E2A2-1882-9643-97AF-00E17F0C67BB}" sibTransId="{A0B78CA2-50EF-5940-A56A-24775A8493E8}"/>
    <dgm:cxn modelId="{D2C7812B-9964-2E45-8646-3777A6C5E244}" type="presOf" srcId="{71710AC4-712D-2C4F-ADE2-F46651AF60A5}" destId="{442E0662-DB68-294B-8132-AA88E3A6BABE}" srcOrd="0" destOrd="0" presId="urn:microsoft.com/office/officeart/2005/8/layout/venn3"/>
    <dgm:cxn modelId="{1455C137-722E-2445-9D1D-944A6E94F222}" type="presOf" srcId="{3E4812AD-092E-9043-9DF3-F0602856F63E}" destId="{6BF0435A-2283-6540-A5CA-5D275D7B7BFE}" srcOrd="0" destOrd="0" presId="urn:microsoft.com/office/officeart/2005/8/layout/venn3"/>
    <dgm:cxn modelId="{25A91640-9B51-3C49-82E1-20B810C8EED3}" srcId="{71710AC4-712D-2C4F-ADE2-F46651AF60A5}" destId="{38B73F51-400C-E345-B05F-266979E413BD}" srcOrd="4" destOrd="0" parTransId="{8DDAD150-4C72-1647-80E5-72D4E852F33A}" sibTransId="{68E5771A-963C-1144-ADB8-D8F5706B5AF1}"/>
    <dgm:cxn modelId="{AE70CC45-FDA8-504B-BADD-B90193CAC82D}" srcId="{71710AC4-712D-2C4F-ADE2-F46651AF60A5}" destId="{728C3277-A422-BD4D-BC6A-F682A4AB7EB7}" srcOrd="0" destOrd="0" parTransId="{7F0AD8D1-7A89-B042-82F2-8DEF40E018F7}" sibTransId="{AEEC25F2-362B-E64B-984C-9CD3F7E58E7C}"/>
    <dgm:cxn modelId="{C6094649-8C98-1B4B-94E2-A748D48B8ED0}" srcId="{71710AC4-712D-2C4F-ADE2-F46651AF60A5}" destId="{F450AA92-F4B4-0945-BA37-6848895F99EA}" srcOrd="1" destOrd="0" parTransId="{CF490BE2-B83D-294A-ABB3-ED4FEFD9FDF4}" sibTransId="{C464306E-9293-FA4F-B1C7-ED6074DCAB48}"/>
    <dgm:cxn modelId="{EB1AC369-AD79-EB4F-BD43-141F24511219}" type="presOf" srcId="{F450AA92-F4B4-0945-BA37-6848895F99EA}" destId="{9D2CB877-1778-7C4B-A806-30A31124B86B}" srcOrd="0" destOrd="0" presId="urn:microsoft.com/office/officeart/2005/8/layout/venn3"/>
    <dgm:cxn modelId="{61CA4980-D58C-0C4B-A4AA-76073D8E76AB}" type="presOf" srcId="{38B73F51-400C-E345-B05F-266979E413BD}" destId="{4EC54F83-D324-BC41-B90C-D8A28DB2116B}" srcOrd="0" destOrd="0" presId="urn:microsoft.com/office/officeart/2005/8/layout/venn3"/>
    <dgm:cxn modelId="{5F899187-3C4E-8B40-8A95-04968FDBCDF3}" srcId="{71710AC4-712D-2C4F-ADE2-F46651AF60A5}" destId="{3E4812AD-092E-9043-9DF3-F0602856F63E}" srcOrd="2" destOrd="0" parTransId="{5B5CF5E9-9BA9-2543-A5D0-3CE73CD16B55}" sibTransId="{DE12D8C6-A3C9-8340-B5A4-3736A58DC0FD}"/>
    <dgm:cxn modelId="{233BF19B-DD8B-E440-A265-4260DF998CFD}" type="presOf" srcId="{913226E3-BC32-9640-821A-4C2C11E257FE}" destId="{56CAADBA-7131-2E44-A790-AC27AFCCB563}" srcOrd="0" destOrd="0" presId="urn:microsoft.com/office/officeart/2005/8/layout/venn3"/>
    <dgm:cxn modelId="{8F7E12E0-8679-9F48-8CE9-A8CB9CFE1E20}" type="presOf" srcId="{728C3277-A422-BD4D-BC6A-F682A4AB7EB7}" destId="{54E4690C-9391-E443-97D7-A38A7E67EE1C}" srcOrd="0" destOrd="0" presId="urn:microsoft.com/office/officeart/2005/8/layout/venn3"/>
    <dgm:cxn modelId="{4F57AD0C-FE22-2646-833F-085FDB14FB2E}" type="presParOf" srcId="{442E0662-DB68-294B-8132-AA88E3A6BABE}" destId="{54E4690C-9391-E443-97D7-A38A7E67EE1C}" srcOrd="0" destOrd="0" presId="urn:microsoft.com/office/officeart/2005/8/layout/venn3"/>
    <dgm:cxn modelId="{2CC9429A-8102-5B45-B45E-9FE08DD235F1}" type="presParOf" srcId="{442E0662-DB68-294B-8132-AA88E3A6BABE}" destId="{6555A3F2-F1EA-A14A-B9CD-4198F2D536E1}" srcOrd="1" destOrd="0" presId="urn:microsoft.com/office/officeart/2005/8/layout/venn3"/>
    <dgm:cxn modelId="{C19BC1D7-FB81-E042-BCD0-4DA22669F816}" type="presParOf" srcId="{442E0662-DB68-294B-8132-AA88E3A6BABE}" destId="{9D2CB877-1778-7C4B-A806-30A31124B86B}" srcOrd="2" destOrd="0" presId="urn:microsoft.com/office/officeart/2005/8/layout/venn3"/>
    <dgm:cxn modelId="{F86D4071-A70C-2749-AD73-ACEC74DFA8DB}" type="presParOf" srcId="{442E0662-DB68-294B-8132-AA88E3A6BABE}" destId="{BA1C059F-79F7-DC4C-80D0-2A500E9B753E}" srcOrd="3" destOrd="0" presId="urn:microsoft.com/office/officeart/2005/8/layout/venn3"/>
    <dgm:cxn modelId="{6121FF16-27CF-CF43-84DD-FFA50E39F408}" type="presParOf" srcId="{442E0662-DB68-294B-8132-AA88E3A6BABE}" destId="{6BF0435A-2283-6540-A5CA-5D275D7B7BFE}" srcOrd="4" destOrd="0" presId="urn:microsoft.com/office/officeart/2005/8/layout/venn3"/>
    <dgm:cxn modelId="{1EEC891B-9B6E-D941-B68A-2682D45E3D9D}" type="presParOf" srcId="{442E0662-DB68-294B-8132-AA88E3A6BABE}" destId="{D74802B6-28A9-3842-A8F2-11AB9A4E9559}" srcOrd="5" destOrd="0" presId="urn:microsoft.com/office/officeart/2005/8/layout/venn3"/>
    <dgm:cxn modelId="{960B5D73-6513-544C-B6EB-E5BFFD8DE709}" type="presParOf" srcId="{442E0662-DB68-294B-8132-AA88E3A6BABE}" destId="{56CAADBA-7131-2E44-A790-AC27AFCCB563}" srcOrd="6" destOrd="0" presId="urn:microsoft.com/office/officeart/2005/8/layout/venn3"/>
    <dgm:cxn modelId="{BF640CEF-E4C0-CD40-9581-EF7D373F05D0}" type="presParOf" srcId="{442E0662-DB68-294B-8132-AA88E3A6BABE}" destId="{BE5C664E-1C14-044D-B037-4CFBD7B52C01}" srcOrd="7" destOrd="0" presId="urn:microsoft.com/office/officeart/2005/8/layout/venn3"/>
    <dgm:cxn modelId="{629C2870-D245-0347-82BF-5ECA714F4AA4}" type="presParOf" srcId="{442E0662-DB68-294B-8132-AA88E3A6BABE}" destId="{4EC54F83-D324-BC41-B90C-D8A28DB2116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63754-5C53-5A43-8A2D-E5FE349943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54C500-8708-2546-B1D6-57E97DDB8108}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/>
            <a:t>A. </a:t>
          </a:r>
          <a:r>
            <a:rPr lang="ru-RU" sz="3200" dirty="0"/>
            <a:t>Политика и управление </a:t>
          </a:r>
          <a:endParaRPr lang="en-LT" sz="3200" dirty="0"/>
        </a:p>
      </dgm:t>
    </dgm:pt>
    <dgm:pt modelId="{46E675B7-BF97-0049-97A2-08943983632D}" type="parTrans" cxnId="{CA70B8E5-498E-5D4D-B7B2-59365D8CB1C9}">
      <dgm:prSet/>
      <dgm:spPr/>
      <dgm:t>
        <a:bodyPr/>
        <a:lstStyle/>
        <a:p>
          <a:endParaRPr lang="en-GB"/>
        </a:p>
      </dgm:t>
    </dgm:pt>
    <dgm:pt modelId="{45CBB69F-DA3C-484C-ACBB-8B64F000D35F}" type="sibTrans" cxnId="{CA70B8E5-498E-5D4D-B7B2-59365D8CB1C9}">
      <dgm:prSet/>
      <dgm:spPr/>
      <dgm:t>
        <a:bodyPr/>
        <a:lstStyle/>
        <a:p>
          <a:endParaRPr lang="en-GB"/>
        </a:p>
      </dgm:t>
    </dgm:pt>
    <dgm:pt modelId="{E77AD8A6-7DA6-C74F-8E63-52DA1387B1EE}">
      <dgm:prSet custT="1"/>
      <dgm:spPr/>
      <dgm:t>
        <a:bodyPr/>
        <a:lstStyle/>
        <a:p>
          <a:r>
            <a:rPr lang="ru-RU" sz="2000" dirty="0"/>
            <a:t>Политическая воля;</a:t>
          </a:r>
          <a:endParaRPr lang="en-LT" sz="2000" dirty="0"/>
        </a:p>
      </dgm:t>
    </dgm:pt>
    <dgm:pt modelId="{9DADA9DA-E59C-144D-A004-E94B48E1BC94}" type="parTrans" cxnId="{57C532C5-5194-6E44-A12C-7476E9299057}">
      <dgm:prSet/>
      <dgm:spPr/>
      <dgm:t>
        <a:bodyPr/>
        <a:lstStyle/>
        <a:p>
          <a:endParaRPr lang="en-GB"/>
        </a:p>
      </dgm:t>
    </dgm:pt>
    <dgm:pt modelId="{322CA780-6AAC-3848-BF19-B14B28C494D7}" type="sibTrans" cxnId="{57C532C5-5194-6E44-A12C-7476E9299057}">
      <dgm:prSet/>
      <dgm:spPr/>
      <dgm:t>
        <a:bodyPr/>
        <a:lstStyle/>
        <a:p>
          <a:endParaRPr lang="en-GB"/>
        </a:p>
      </dgm:t>
    </dgm:pt>
    <dgm:pt modelId="{D100110E-D68F-2841-B9C0-AB9328C450EB}">
      <dgm:prSet custT="1"/>
      <dgm:spPr/>
      <dgm:t>
        <a:bodyPr/>
        <a:lstStyle/>
        <a:p>
          <a:r>
            <a:rPr lang="ru-RU" sz="2000" dirty="0"/>
            <a:t>Управление переходом</a:t>
          </a:r>
          <a:endParaRPr lang="en-LT" sz="2000" dirty="0"/>
        </a:p>
      </dgm:t>
    </dgm:pt>
    <dgm:pt modelId="{218A55C3-C43D-E14C-9FB1-843950E7AF91}" type="parTrans" cxnId="{96F039CD-0EBB-6F41-8822-2115D6B0F514}">
      <dgm:prSet/>
      <dgm:spPr/>
      <dgm:t>
        <a:bodyPr/>
        <a:lstStyle/>
        <a:p>
          <a:endParaRPr lang="en-GB"/>
        </a:p>
      </dgm:t>
    </dgm:pt>
    <dgm:pt modelId="{734EC79E-BCC5-FB45-9DB0-8E01A8E9B819}" type="sibTrans" cxnId="{96F039CD-0EBB-6F41-8822-2115D6B0F514}">
      <dgm:prSet/>
      <dgm:spPr/>
      <dgm:t>
        <a:bodyPr/>
        <a:lstStyle/>
        <a:p>
          <a:endParaRPr lang="en-GB"/>
        </a:p>
      </dgm:t>
    </dgm:pt>
    <dgm:pt modelId="{62ED968A-00B5-314F-9F92-85C5CF7DCCA2}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/>
            <a:t>B. </a:t>
          </a:r>
          <a:r>
            <a:rPr lang="ru-RU" sz="3200" dirty="0"/>
            <a:t>Финансы и ресурсы</a:t>
          </a:r>
          <a:endParaRPr lang="en-LT" sz="3200" dirty="0"/>
        </a:p>
      </dgm:t>
    </dgm:pt>
    <dgm:pt modelId="{FAC0F724-4826-4E4E-8533-F57B6E5EB8ED}" type="parTrans" cxnId="{B0AB2FB3-8762-DD43-BAD9-63C3C842008C}">
      <dgm:prSet/>
      <dgm:spPr/>
      <dgm:t>
        <a:bodyPr/>
        <a:lstStyle/>
        <a:p>
          <a:endParaRPr lang="en-GB"/>
        </a:p>
      </dgm:t>
    </dgm:pt>
    <dgm:pt modelId="{603FFAA4-E72E-C047-9B89-9D0A7F556D3C}" type="sibTrans" cxnId="{B0AB2FB3-8762-DD43-BAD9-63C3C842008C}">
      <dgm:prSet/>
      <dgm:spPr/>
      <dgm:t>
        <a:bodyPr/>
        <a:lstStyle/>
        <a:p>
          <a:endParaRPr lang="en-GB"/>
        </a:p>
      </dgm:t>
    </dgm:pt>
    <dgm:pt modelId="{B979C178-05F0-7845-95F7-B019A79042FC}">
      <dgm:prSet custT="1"/>
      <dgm:spPr/>
      <dgm:t>
        <a:bodyPr/>
        <a:lstStyle/>
        <a:p>
          <a:r>
            <a:rPr lang="ru-RU" sz="2000" dirty="0"/>
            <a:t>Основные ресурсы, необходимые для систем здравоохранения (блоки систем здравоохранения) </a:t>
          </a:r>
          <a:endParaRPr lang="en-LT" sz="2000" dirty="0"/>
        </a:p>
      </dgm:t>
    </dgm:pt>
    <dgm:pt modelId="{9F22E135-9277-824B-A349-29910D6508BA}" type="parTrans" cxnId="{42478043-80CD-EB49-B97C-5C5ACB0545B7}">
      <dgm:prSet/>
      <dgm:spPr/>
      <dgm:t>
        <a:bodyPr/>
        <a:lstStyle/>
        <a:p>
          <a:endParaRPr lang="en-GB"/>
        </a:p>
      </dgm:t>
    </dgm:pt>
    <dgm:pt modelId="{23AED957-D0D8-1E4B-8A15-D1E639ABB35E}" type="sibTrans" cxnId="{42478043-80CD-EB49-B97C-5C5ACB0545B7}">
      <dgm:prSet/>
      <dgm:spPr/>
      <dgm:t>
        <a:bodyPr/>
        <a:lstStyle/>
        <a:p>
          <a:endParaRPr lang="en-GB"/>
        </a:p>
      </dgm:t>
    </dgm:pt>
    <dgm:pt modelId="{2E072968-717C-064A-ABC6-5F77F2B66345}">
      <dgm:prSet custT="1"/>
      <dgm:spPr>
        <a:solidFill>
          <a:srgbClr val="7030A0"/>
        </a:solidFill>
      </dgm:spPr>
      <dgm:t>
        <a:bodyPr/>
        <a:lstStyle/>
        <a:p>
          <a:r>
            <a:rPr lang="en-US" sz="3200" dirty="0"/>
            <a:t>C. </a:t>
          </a:r>
          <a:r>
            <a:rPr lang="ru-RU" sz="3200" dirty="0"/>
            <a:t>Услуги</a:t>
          </a:r>
          <a:endParaRPr lang="en-LT" sz="3200" dirty="0"/>
        </a:p>
      </dgm:t>
    </dgm:pt>
    <dgm:pt modelId="{673F9B61-E105-0549-92B2-AB886BB376AC}" type="parTrans" cxnId="{574C712F-F057-DC43-8614-6DE9D823F4D8}">
      <dgm:prSet/>
      <dgm:spPr/>
      <dgm:t>
        <a:bodyPr/>
        <a:lstStyle/>
        <a:p>
          <a:endParaRPr lang="en-GB"/>
        </a:p>
      </dgm:t>
    </dgm:pt>
    <dgm:pt modelId="{C0D1E717-CA49-E440-8C72-723D70E1984E}" type="sibTrans" cxnId="{574C712F-F057-DC43-8614-6DE9D823F4D8}">
      <dgm:prSet/>
      <dgm:spPr/>
      <dgm:t>
        <a:bodyPr/>
        <a:lstStyle/>
        <a:p>
          <a:endParaRPr lang="en-GB"/>
        </a:p>
      </dgm:t>
    </dgm:pt>
    <dgm:pt modelId="{5E825CB3-BECF-2D44-99EC-5BCB55428255}">
      <dgm:prSet custT="1"/>
      <dgm:spPr/>
      <dgm:t>
        <a:bodyPr/>
        <a:lstStyle/>
        <a:p>
          <a:r>
            <a:rPr lang="ru-RU" sz="2000" dirty="0"/>
            <a:t>Согласно концепции права на здоровье</a:t>
          </a:r>
          <a:endParaRPr lang="en-LT" sz="2000" dirty="0"/>
        </a:p>
      </dgm:t>
    </dgm:pt>
    <dgm:pt modelId="{7E9E611B-BDC6-FB45-AD33-7A9E895F41DE}" type="parTrans" cxnId="{3032220B-BAC5-5644-AD28-CBFA50B457D5}">
      <dgm:prSet/>
      <dgm:spPr/>
      <dgm:t>
        <a:bodyPr/>
        <a:lstStyle/>
        <a:p>
          <a:endParaRPr lang="en-GB"/>
        </a:p>
      </dgm:t>
    </dgm:pt>
    <dgm:pt modelId="{C849B6AC-9410-2E4D-86E2-775C51E51F22}" type="sibTrans" cxnId="{3032220B-BAC5-5644-AD28-CBFA50B457D5}">
      <dgm:prSet/>
      <dgm:spPr/>
      <dgm:t>
        <a:bodyPr/>
        <a:lstStyle/>
        <a:p>
          <a:endParaRPr lang="en-GB"/>
        </a:p>
      </dgm:t>
    </dgm:pt>
    <dgm:pt modelId="{958FDCBD-7B5C-6548-8C44-FA2AA0AAF5F1}">
      <dgm:prSet custT="1"/>
      <dgm:spPr/>
      <dgm:t>
        <a:bodyPr/>
        <a:lstStyle/>
        <a:p>
          <a:endParaRPr lang="en-LT" sz="1400" i="1" dirty="0"/>
        </a:p>
      </dgm:t>
    </dgm:pt>
    <dgm:pt modelId="{442D5CCE-3912-4343-A383-C70FC25E16B7}" type="parTrans" cxnId="{CFF01E07-8448-7443-A18A-E16D653DB05B}">
      <dgm:prSet/>
      <dgm:spPr/>
      <dgm:t>
        <a:bodyPr/>
        <a:lstStyle/>
        <a:p>
          <a:endParaRPr lang="en-GB"/>
        </a:p>
      </dgm:t>
    </dgm:pt>
    <dgm:pt modelId="{73A439D6-6E30-BA4C-A041-98116C87D671}" type="sibTrans" cxnId="{CFF01E07-8448-7443-A18A-E16D653DB05B}">
      <dgm:prSet/>
      <dgm:spPr/>
      <dgm:t>
        <a:bodyPr/>
        <a:lstStyle/>
        <a:p>
          <a:endParaRPr lang="en-GB"/>
        </a:p>
      </dgm:t>
    </dgm:pt>
    <dgm:pt modelId="{4B2C55DC-BEAB-3340-87DA-FEF2466D240E}" type="pres">
      <dgm:prSet presAssocID="{5CA63754-5C53-5A43-8A2D-E5FE349943BB}" presName="Name0" presStyleCnt="0">
        <dgm:presLayoutVars>
          <dgm:dir/>
          <dgm:animLvl val="lvl"/>
          <dgm:resizeHandles val="exact"/>
        </dgm:presLayoutVars>
      </dgm:prSet>
      <dgm:spPr/>
    </dgm:pt>
    <dgm:pt modelId="{5451935C-211C-1249-9593-6C5C1E1CBC8C}" type="pres">
      <dgm:prSet presAssocID="{7A54C500-8708-2546-B1D6-57E97DDB8108}" presName="linNode" presStyleCnt="0"/>
      <dgm:spPr/>
    </dgm:pt>
    <dgm:pt modelId="{A8CB5749-52A8-3A4C-8CB2-9C026732AF20}" type="pres">
      <dgm:prSet presAssocID="{7A54C500-8708-2546-B1D6-57E97DDB810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72940EF-BD86-0E47-A771-29AAEE975239}" type="pres">
      <dgm:prSet presAssocID="{7A54C500-8708-2546-B1D6-57E97DDB8108}" presName="descendantText" presStyleLbl="alignAccFollowNode1" presStyleIdx="0" presStyleCnt="3">
        <dgm:presLayoutVars>
          <dgm:bulletEnabled val="1"/>
        </dgm:presLayoutVars>
      </dgm:prSet>
      <dgm:spPr/>
    </dgm:pt>
    <dgm:pt modelId="{8ABA30CC-A1B3-E44C-A668-8354EFD89A2F}" type="pres">
      <dgm:prSet presAssocID="{45CBB69F-DA3C-484C-ACBB-8B64F000D35F}" presName="sp" presStyleCnt="0"/>
      <dgm:spPr/>
    </dgm:pt>
    <dgm:pt modelId="{7EA53EA1-B651-414B-AF08-BF53F9752177}" type="pres">
      <dgm:prSet presAssocID="{62ED968A-00B5-314F-9F92-85C5CF7DCCA2}" presName="linNode" presStyleCnt="0"/>
      <dgm:spPr/>
    </dgm:pt>
    <dgm:pt modelId="{F97DDBC2-A677-1D48-B262-5B833C915A34}" type="pres">
      <dgm:prSet presAssocID="{62ED968A-00B5-314F-9F92-85C5CF7DCCA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8CADC1B-1F5F-5743-9DF4-C7D75E1D7417}" type="pres">
      <dgm:prSet presAssocID="{62ED968A-00B5-314F-9F92-85C5CF7DCCA2}" presName="descendantText" presStyleLbl="alignAccFollowNode1" presStyleIdx="1" presStyleCnt="3">
        <dgm:presLayoutVars>
          <dgm:bulletEnabled val="1"/>
        </dgm:presLayoutVars>
      </dgm:prSet>
      <dgm:spPr/>
    </dgm:pt>
    <dgm:pt modelId="{7A53349E-A3EE-734E-BD9C-778F627B0EB7}" type="pres">
      <dgm:prSet presAssocID="{603FFAA4-E72E-C047-9B89-9D0A7F556D3C}" presName="sp" presStyleCnt="0"/>
      <dgm:spPr/>
    </dgm:pt>
    <dgm:pt modelId="{751EA6DA-D7DA-0A4D-A349-B70C536DCF55}" type="pres">
      <dgm:prSet presAssocID="{2E072968-717C-064A-ABC6-5F77F2B66345}" presName="linNode" presStyleCnt="0"/>
      <dgm:spPr/>
    </dgm:pt>
    <dgm:pt modelId="{876B526D-826C-2145-B9C2-B8B505375A24}" type="pres">
      <dgm:prSet presAssocID="{2E072968-717C-064A-ABC6-5F77F2B6634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799D21C-9BC3-B446-A234-68116C4F1E93}" type="pres">
      <dgm:prSet presAssocID="{2E072968-717C-064A-ABC6-5F77F2B6634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FF01E07-8448-7443-A18A-E16D653DB05B}" srcId="{2E072968-717C-064A-ABC6-5F77F2B66345}" destId="{958FDCBD-7B5C-6548-8C44-FA2AA0AAF5F1}" srcOrd="1" destOrd="0" parTransId="{442D5CCE-3912-4343-A383-C70FC25E16B7}" sibTransId="{73A439D6-6E30-BA4C-A041-98116C87D671}"/>
    <dgm:cxn modelId="{3032220B-BAC5-5644-AD28-CBFA50B457D5}" srcId="{2E072968-717C-064A-ABC6-5F77F2B66345}" destId="{5E825CB3-BECF-2D44-99EC-5BCB55428255}" srcOrd="0" destOrd="0" parTransId="{7E9E611B-BDC6-FB45-AD33-7A9E895F41DE}" sibTransId="{C849B6AC-9410-2E4D-86E2-775C51E51F22}"/>
    <dgm:cxn modelId="{8D795D18-E047-014B-B39C-C0E0087184A7}" type="presOf" srcId="{B979C178-05F0-7845-95F7-B019A79042FC}" destId="{D8CADC1B-1F5F-5743-9DF4-C7D75E1D7417}" srcOrd="0" destOrd="0" presId="urn:microsoft.com/office/officeart/2005/8/layout/vList5"/>
    <dgm:cxn modelId="{089E9A1C-BC4C-3641-A5BD-C90737874F0C}" type="presOf" srcId="{E77AD8A6-7DA6-C74F-8E63-52DA1387B1EE}" destId="{D72940EF-BD86-0E47-A771-29AAEE975239}" srcOrd="0" destOrd="0" presId="urn:microsoft.com/office/officeart/2005/8/layout/vList5"/>
    <dgm:cxn modelId="{574C712F-F057-DC43-8614-6DE9D823F4D8}" srcId="{5CA63754-5C53-5A43-8A2D-E5FE349943BB}" destId="{2E072968-717C-064A-ABC6-5F77F2B66345}" srcOrd="2" destOrd="0" parTransId="{673F9B61-E105-0549-92B2-AB886BB376AC}" sibTransId="{C0D1E717-CA49-E440-8C72-723D70E1984E}"/>
    <dgm:cxn modelId="{42478043-80CD-EB49-B97C-5C5ACB0545B7}" srcId="{62ED968A-00B5-314F-9F92-85C5CF7DCCA2}" destId="{B979C178-05F0-7845-95F7-B019A79042FC}" srcOrd="0" destOrd="0" parTransId="{9F22E135-9277-824B-A349-29910D6508BA}" sibTransId="{23AED957-D0D8-1E4B-8A15-D1E639ABB35E}"/>
    <dgm:cxn modelId="{224A7349-70D6-ED41-B65F-6C095E599706}" type="presOf" srcId="{5CA63754-5C53-5A43-8A2D-E5FE349943BB}" destId="{4B2C55DC-BEAB-3340-87DA-FEF2466D240E}" srcOrd="0" destOrd="0" presId="urn:microsoft.com/office/officeart/2005/8/layout/vList5"/>
    <dgm:cxn modelId="{D1E2436A-77E1-3343-97F6-DB15E76A01C8}" type="presOf" srcId="{5E825CB3-BECF-2D44-99EC-5BCB55428255}" destId="{C799D21C-9BC3-B446-A234-68116C4F1E93}" srcOrd="0" destOrd="0" presId="urn:microsoft.com/office/officeart/2005/8/layout/vList5"/>
    <dgm:cxn modelId="{334CD36D-34F9-7B4D-9E7A-DE12EC6253C2}" type="presOf" srcId="{2E072968-717C-064A-ABC6-5F77F2B66345}" destId="{876B526D-826C-2145-B9C2-B8B505375A24}" srcOrd="0" destOrd="0" presId="urn:microsoft.com/office/officeart/2005/8/layout/vList5"/>
    <dgm:cxn modelId="{6E7CA07E-421D-1944-B1EA-610662D9DE8D}" type="presOf" srcId="{62ED968A-00B5-314F-9F92-85C5CF7DCCA2}" destId="{F97DDBC2-A677-1D48-B262-5B833C915A34}" srcOrd="0" destOrd="0" presId="urn:microsoft.com/office/officeart/2005/8/layout/vList5"/>
    <dgm:cxn modelId="{0EA20F91-9F4B-8044-AF0D-8150E4DAD3A2}" type="presOf" srcId="{D100110E-D68F-2841-B9C0-AB9328C450EB}" destId="{D72940EF-BD86-0E47-A771-29AAEE975239}" srcOrd="0" destOrd="1" presId="urn:microsoft.com/office/officeart/2005/8/layout/vList5"/>
    <dgm:cxn modelId="{FB571F9E-C69A-8644-BB48-DEE5231C54CB}" type="presOf" srcId="{958FDCBD-7B5C-6548-8C44-FA2AA0AAF5F1}" destId="{C799D21C-9BC3-B446-A234-68116C4F1E93}" srcOrd="0" destOrd="1" presId="urn:microsoft.com/office/officeart/2005/8/layout/vList5"/>
    <dgm:cxn modelId="{B0AB2FB3-8762-DD43-BAD9-63C3C842008C}" srcId="{5CA63754-5C53-5A43-8A2D-E5FE349943BB}" destId="{62ED968A-00B5-314F-9F92-85C5CF7DCCA2}" srcOrd="1" destOrd="0" parTransId="{FAC0F724-4826-4E4E-8533-F57B6E5EB8ED}" sibTransId="{603FFAA4-E72E-C047-9B89-9D0A7F556D3C}"/>
    <dgm:cxn modelId="{FEADC0C0-C586-5044-ACBB-D1DCCA1F7CAD}" type="presOf" srcId="{7A54C500-8708-2546-B1D6-57E97DDB8108}" destId="{A8CB5749-52A8-3A4C-8CB2-9C026732AF20}" srcOrd="0" destOrd="0" presId="urn:microsoft.com/office/officeart/2005/8/layout/vList5"/>
    <dgm:cxn modelId="{57C532C5-5194-6E44-A12C-7476E9299057}" srcId="{7A54C500-8708-2546-B1D6-57E97DDB8108}" destId="{E77AD8A6-7DA6-C74F-8E63-52DA1387B1EE}" srcOrd="0" destOrd="0" parTransId="{9DADA9DA-E59C-144D-A004-E94B48E1BC94}" sibTransId="{322CA780-6AAC-3848-BF19-B14B28C494D7}"/>
    <dgm:cxn modelId="{96F039CD-0EBB-6F41-8822-2115D6B0F514}" srcId="{7A54C500-8708-2546-B1D6-57E97DDB8108}" destId="{D100110E-D68F-2841-B9C0-AB9328C450EB}" srcOrd="1" destOrd="0" parTransId="{218A55C3-C43D-E14C-9FB1-843950E7AF91}" sibTransId="{734EC79E-BCC5-FB45-9DB0-8E01A8E9B819}"/>
    <dgm:cxn modelId="{CA70B8E5-498E-5D4D-B7B2-59365D8CB1C9}" srcId="{5CA63754-5C53-5A43-8A2D-E5FE349943BB}" destId="{7A54C500-8708-2546-B1D6-57E97DDB8108}" srcOrd="0" destOrd="0" parTransId="{46E675B7-BF97-0049-97A2-08943983632D}" sibTransId="{45CBB69F-DA3C-484C-ACBB-8B64F000D35F}"/>
    <dgm:cxn modelId="{BA1F2695-AFEF-BB45-A5C6-8FF3CB74A60F}" type="presParOf" srcId="{4B2C55DC-BEAB-3340-87DA-FEF2466D240E}" destId="{5451935C-211C-1249-9593-6C5C1E1CBC8C}" srcOrd="0" destOrd="0" presId="urn:microsoft.com/office/officeart/2005/8/layout/vList5"/>
    <dgm:cxn modelId="{B9ACF24E-A32A-3947-943E-4437F79B2775}" type="presParOf" srcId="{5451935C-211C-1249-9593-6C5C1E1CBC8C}" destId="{A8CB5749-52A8-3A4C-8CB2-9C026732AF20}" srcOrd="0" destOrd="0" presId="urn:microsoft.com/office/officeart/2005/8/layout/vList5"/>
    <dgm:cxn modelId="{8B188B20-4C15-4748-8C04-595CD81E847A}" type="presParOf" srcId="{5451935C-211C-1249-9593-6C5C1E1CBC8C}" destId="{D72940EF-BD86-0E47-A771-29AAEE975239}" srcOrd="1" destOrd="0" presId="urn:microsoft.com/office/officeart/2005/8/layout/vList5"/>
    <dgm:cxn modelId="{33976AB9-EFDC-5445-8B8B-30CA6927231B}" type="presParOf" srcId="{4B2C55DC-BEAB-3340-87DA-FEF2466D240E}" destId="{8ABA30CC-A1B3-E44C-A668-8354EFD89A2F}" srcOrd="1" destOrd="0" presId="urn:microsoft.com/office/officeart/2005/8/layout/vList5"/>
    <dgm:cxn modelId="{2D70CA1F-A7C9-1040-AAC8-BE63FCDC9EF9}" type="presParOf" srcId="{4B2C55DC-BEAB-3340-87DA-FEF2466D240E}" destId="{7EA53EA1-B651-414B-AF08-BF53F9752177}" srcOrd="2" destOrd="0" presId="urn:microsoft.com/office/officeart/2005/8/layout/vList5"/>
    <dgm:cxn modelId="{B4ECBCCA-E6E6-FC43-A464-0D9FC7157713}" type="presParOf" srcId="{7EA53EA1-B651-414B-AF08-BF53F9752177}" destId="{F97DDBC2-A677-1D48-B262-5B833C915A34}" srcOrd="0" destOrd="0" presId="urn:microsoft.com/office/officeart/2005/8/layout/vList5"/>
    <dgm:cxn modelId="{FB1F38A3-ABB0-574D-B019-D677E1D61BB4}" type="presParOf" srcId="{7EA53EA1-B651-414B-AF08-BF53F9752177}" destId="{D8CADC1B-1F5F-5743-9DF4-C7D75E1D7417}" srcOrd="1" destOrd="0" presId="urn:microsoft.com/office/officeart/2005/8/layout/vList5"/>
    <dgm:cxn modelId="{9519A851-070E-254C-8291-A045C51E97BC}" type="presParOf" srcId="{4B2C55DC-BEAB-3340-87DA-FEF2466D240E}" destId="{7A53349E-A3EE-734E-BD9C-778F627B0EB7}" srcOrd="3" destOrd="0" presId="urn:microsoft.com/office/officeart/2005/8/layout/vList5"/>
    <dgm:cxn modelId="{53979796-75B5-114E-BCE7-84288B395781}" type="presParOf" srcId="{4B2C55DC-BEAB-3340-87DA-FEF2466D240E}" destId="{751EA6DA-D7DA-0A4D-A349-B70C536DCF55}" srcOrd="4" destOrd="0" presId="urn:microsoft.com/office/officeart/2005/8/layout/vList5"/>
    <dgm:cxn modelId="{AE79CBF9-CB0E-AA49-9EE5-C37D3C45E6C2}" type="presParOf" srcId="{751EA6DA-D7DA-0A4D-A349-B70C536DCF55}" destId="{876B526D-826C-2145-B9C2-B8B505375A24}" srcOrd="0" destOrd="0" presId="urn:microsoft.com/office/officeart/2005/8/layout/vList5"/>
    <dgm:cxn modelId="{18499F15-7BC5-E84B-9793-BAF190872A2C}" type="presParOf" srcId="{751EA6DA-D7DA-0A4D-A349-B70C536DCF55}" destId="{C799D21C-9BC3-B446-A234-68116C4F1E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04289-7813-EE46-80D7-3446A0A66A2D}" type="doc">
      <dgm:prSet loTypeId="urn:microsoft.com/office/officeart/2005/8/layout/targe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57DA107-DCB6-784D-97CB-69BEB8C7032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800" dirty="0"/>
            <a:t>Широкие тематические области</a:t>
          </a:r>
          <a:endParaRPr lang="en-GB" sz="2800" dirty="0"/>
        </a:p>
      </dgm:t>
    </dgm:pt>
    <dgm:pt modelId="{FC2617DF-C64A-724B-A754-1CC0B28E67C3}" type="parTrans" cxnId="{5FAEB787-7E45-0844-8BC1-394F8037FAD0}">
      <dgm:prSet/>
      <dgm:spPr/>
      <dgm:t>
        <a:bodyPr/>
        <a:lstStyle/>
        <a:p>
          <a:endParaRPr lang="en-GB"/>
        </a:p>
      </dgm:t>
    </dgm:pt>
    <dgm:pt modelId="{B5D43BA3-EF76-384E-B8BA-7BD86A7E698C}" type="sibTrans" cxnId="{5FAEB787-7E45-0844-8BC1-394F8037FAD0}">
      <dgm:prSet/>
      <dgm:spPr/>
      <dgm:t>
        <a:bodyPr/>
        <a:lstStyle/>
        <a:p>
          <a:endParaRPr lang="en-GB"/>
        </a:p>
      </dgm:t>
    </dgm:pt>
    <dgm:pt modelId="{2A1626AC-FF00-2F4B-B8E9-0EF08E164D73}">
      <dgm:prSet phldrT="[Text]" custT="1"/>
      <dgm:spPr>
        <a:solidFill>
          <a:srgbClr val="7030A0">
            <a:alpha val="90000"/>
          </a:srgbClr>
        </a:solidFill>
        <a:ln>
          <a:noFill/>
        </a:ln>
      </dgm:spPr>
      <dgm:t>
        <a:bodyPr/>
        <a:lstStyle/>
        <a:p>
          <a:r>
            <a:rPr lang="ru-RU" sz="1800" b="1" dirty="0"/>
            <a:t>Тематические области</a:t>
          </a:r>
          <a:endParaRPr lang="en-GB" sz="1800" b="1" dirty="0"/>
        </a:p>
      </dgm:t>
    </dgm:pt>
    <dgm:pt modelId="{895F6367-1A54-394B-B1FC-5C4B5192D918}" type="parTrans" cxnId="{30D895ED-3236-6246-BD16-AB4B208EA2C9}">
      <dgm:prSet/>
      <dgm:spPr/>
      <dgm:t>
        <a:bodyPr/>
        <a:lstStyle/>
        <a:p>
          <a:endParaRPr lang="en-GB"/>
        </a:p>
      </dgm:t>
    </dgm:pt>
    <dgm:pt modelId="{8D8D2F31-710B-F04C-8179-4504C053E70E}" type="sibTrans" cxnId="{30D895ED-3236-6246-BD16-AB4B208EA2C9}">
      <dgm:prSet/>
      <dgm:spPr/>
      <dgm:t>
        <a:bodyPr/>
        <a:lstStyle/>
        <a:p>
          <a:endParaRPr lang="en-GB"/>
        </a:p>
      </dgm:t>
    </dgm:pt>
    <dgm:pt modelId="{260774B0-F45A-4B41-BB57-F7EDD6D46D3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800" dirty="0"/>
            <a:t>Элементы каждой тематической области</a:t>
          </a:r>
          <a:endParaRPr lang="en-GB" sz="2800" dirty="0"/>
        </a:p>
      </dgm:t>
    </dgm:pt>
    <dgm:pt modelId="{57BB8052-8B78-C74D-A035-32465CE2F774}" type="parTrans" cxnId="{E25BBB02-0369-E546-912A-B1CA1084CEFB}">
      <dgm:prSet/>
      <dgm:spPr/>
      <dgm:t>
        <a:bodyPr/>
        <a:lstStyle/>
        <a:p>
          <a:endParaRPr lang="en-GB"/>
        </a:p>
      </dgm:t>
    </dgm:pt>
    <dgm:pt modelId="{445A77BE-95B9-2D4A-8DF2-B5EB3124B3BD}" type="sibTrans" cxnId="{E25BBB02-0369-E546-912A-B1CA1084CEFB}">
      <dgm:prSet/>
      <dgm:spPr/>
      <dgm:t>
        <a:bodyPr/>
        <a:lstStyle/>
        <a:p>
          <a:endParaRPr lang="en-GB"/>
        </a:p>
      </dgm:t>
    </dgm:pt>
    <dgm:pt modelId="{81B73EEF-039D-8E4A-82B1-08A6B0E80DC3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/>
            <a:t>Индикаторы</a:t>
          </a:r>
          <a:endParaRPr lang="en-GB" b="1"/>
        </a:p>
      </dgm:t>
    </dgm:pt>
    <dgm:pt modelId="{311845EB-772C-ED40-84A4-57AB67BA161E}" type="parTrans" cxnId="{8265CF77-A3F2-EF4D-926F-FC6FFED471C2}">
      <dgm:prSet/>
      <dgm:spPr/>
      <dgm:t>
        <a:bodyPr/>
        <a:lstStyle/>
        <a:p>
          <a:endParaRPr lang="en-GB"/>
        </a:p>
      </dgm:t>
    </dgm:pt>
    <dgm:pt modelId="{BA8703B2-F410-E340-8358-7648626BA618}" type="sibTrans" cxnId="{8265CF77-A3F2-EF4D-926F-FC6FFED471C2}">
      <dgm:prSet/>
      <dgm:spPr/>
      <dgm:t>
        <a:bodyPr/>
        <a:lstStyle/>
        <a:p>
          <a:endParaRPr lang="en-GB"/>
        </a:p>
      </dgm:t>
    </dgm:pt>
    <dgm:pt modelId="{79952CAB-B9B9-DE47-8E82-225A077FFF2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800" dirty="0"/>
            <a:t>Оценка прогресса по каждому индикатору</a:t>
          </a:r>
          <a:endParaRPr lang="en-GB" sz="2800" dirty="0"/>
        </a:p>
      </dgm:t>
    </dgm:pt>
    <dgm:pt modelId="{89C74327-2764-844C-8B4C-F2BDB82AFC0A}" type="parTrans" cxnId="{E40D490B-1A1C-CB47-9D80-990FFC6E7502}">
      <dgm:prSet/>
      <dgm:spPr/>
      <dgm:t>
        <a:bodyPr/>
        <a:lstStyle/>
        <a:p>
          <a:endParaRPr lang="en-GB"/>
        </a:p>
      </dgm:t>
    </dgm:pt>
    <dgm:pt modelId="{694237D8-D4A2-8445-B93F-C643B4992017}" type="sibTrans" cxnId="{E40D490B-1A1C-CB47-9D80-990FFC6E7502}">
      <dgm:prSet/>
      <dgm:spPr/>
      <dgm:t>
        <a:bodyPr/>
        <a:lstStyle/>
        <a:p>
          <a:endParaRPr lang="en-GB"/>
        </a:p>
      </dgm:t>
    </dgm:pt>
    <dgm:pt modelId="{6D1079AE-D4AC-E741-B608-02F56D22C4F1}">
      <dgm:prSet phldrT="[Text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ru-RU" b="1" dirty="0"/>
            <a:t>Контрольные показатели</a:t>
          </a:r>
          <a:endParaRPr lang="en-GB" b="1" dirty="0"/>
        </a:p>
      </dgm:t>
    </dgm:pt>
    <dgm:pt modelId="{592A5E82-2F7A-5945-A9F4-05A13A0A424B}" type="parTrans" cxnId="{04C82624-C20B-2A4F-8045-0EEC2CF93F66}">
      <dgm:prSet/>
      <dgm:spPr/>
      <dgm:t>
        <a:bodyPr/>
        <a:lstStyle/>
        <a:p>
          <a:endParaRPr lang="en-GB"/>
        </a:p>
      </dgm:t>
    </dgm:pt>
    <dgm:pt modelId="{3083FB38-E7DC-544A-9610-90546722746C}" type="sibTrans" cxnId="{04C82624-C20B-2A4F-8045-0EEC2CF93F66}">
      <dgm:prSet/>
      <dgm:spPr/>
      <dgm:t>
        <a:bodyPr/>
        <a:lstStyle/>
        <a:p>
          <a:endParaRPr lang="en-GB"/>
        </a:p>
      </dgm:t>
    </dgm:pt>
    <dgm:pt modelId="{D9D5E671-50BA-FA4E-B239-4197AD5025B1}" type="pres">
      <dgm:prSet presAssocID="{F6104289-7813-EE46-80D7-3446A0A66A2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E6FCA533-FEDF-6F40-8D10-0BACBD471F6E}" type="pres">
      <dgm:prSet presAssocID="{F6104289-7813-EE46-80D7-3446A0A66A2D}" presName="outerBox" presStyleCnt="0"/>
      <dgm:spPr/>
    </dgm:pt>
    <dgm:pt modelId="{69169832-4A08-2A4D-A12A-372625CDF49F}" type="pres">
      <dgm:prSet presAssocID="{F6104289-7813-EE46-80D7-3446A0A66A2D}" presName="outerBoxParent" presStyleLbl="node1" presStyleIdx="0" presStyleCnt="3"/>
      <dgm:spPr/>
    </dgm:pt>
    <dgm:pt modelId="{0F0871AD-10B8-A245-8051-0A964C036BEE}" type="pres">
      <dgm:prSet presAssocID="{F6104289-7813-EE46-80D7-3446A0A66A2D}" presName="outerBoxChildren" presStyleCnt="0"/>
      <dgm:spPr/>
    </dgm:pt>
    <dgm:pt modelId="{A9A0B13B-AE96-034E-874E-422E0E46C5A2}" type="pres">
      <dgm:prSet presAssocID="{2A1626AC-FF00-2F4B-B8E9-0EF08E164D73}" presName="oChild" presStyleLbl="fgAcc1" presStyleIdx="0" presStyleCnt="3">
        <dgm:presLayoutVars>
          <dgm:bulletEnabled val="1"/>
        </dgm:presLayoutVars>
      </dgm:prSet>
      <dgm:spPr/>
    </dgm:pt>
    <dgm:pt modelId="{04FD7BEB-E86D-C440-A158-944578C43791}" type="pres">
      <dgm:prSet presAssocID="{F6104289-7813-EE46-80D7-3446A0A66A2D}" presName="middleBox" presStyleCnt="0"/>
      <dgm:spPr/>
    </dgm:pt>
    <dgm:pt modelId="{F72B2865-FAFA-5847-A0C1-0D8E4325D49D}" type="pres">
      <dgm:prSet presAssocID="{F6104289-7813-EE46-80D7-3446A0A66A2D}" presName="middleBoxParent" presStyleLbl="node1" presStyleIdx="1" presStyleCnt="3"/>
      <dgm:spPr/>
    </dgm:pt>
    <dgm:pt modelId="{8B88B6CF-3ED1-764F-9677-85AF2B46A7B7}" type="pres">
      <dgm:prSet presAssocID="{F6104289-7813-EE46-80D7-3446A0A66A2D}" presName="middleBoxChildren" presStyleCnt="0"/>
      <dgm:spPr/>
    </dgm:pt>
    <dgm:pt modelId="{65CD6E7D-DBF6-484D-A155-21B6566628DA}" type="pres">
      <dgm:prSet presAssocID="{81B73EEF-039D-8E4A-82B1-08A6B0E80DC3}" presName="mChild" presStyleLbl="fgAcc1" presStyleIdx="1" presStyleCnt="3">
        <dgm:presLayoutVars>
          <dgm:bulletEnabled val="1"/>
        </dgm:presLayoutVars>
      </dgm:prSet>
      <dgm:spPr/>
    </dgm:pt>
    <dgm:pt modelId="{6270283C-F01E-7342-BF9B-657062B14F4F}" type="pres">
      <dgm:prSet presAssocID="{F6104289-7813-EE46-80D7-3446A0A66A2D}" presName="centerBox" presStyleCnt="0"/>
      <dgm:spPr/>
    </dgm:pt>
    <dgm:pt modelId="{86D93DF4-859C-1241-BB48-AB08AC89C633}" type="pres">
      <dgm:prSet presAssocID="{F6104289-7813-EE46-80D7-3446A0A66A2D}" presName="centerBoxParent" presStyleLbl="node1" presStyleIdx="2" presStyleCnt="3"/>
      <dgm:spPr/>
    </dgm:pt>
    <dgm:pt modelId="{F52671DF-547F-4845-A89E-8940D1059281}" type="pres">
      <dgm:prSet presAssocID="{F6104289-7813-EE46-80D7-3446A0A66A2D}" presName="centerBoxChildren" presStyleCnt="0"/>
      <dgm:spPr/>
    </dgm:pt>
    <dgm:pt modelId="{8586A19B-EAA6-7449-B262-3F7AC9611B13}" type="pres">
      <dgm:prSet presAssocID="{6D1079AE-D4AC-E741-B608-02F56D22C4F1}" presName="cChild" presStyleLbl="fgAcc1" presStyleIdx="2" presStyleCnt="3" custLinFactNeighborY="9564">
        <dgm:presLayoutVars>
          <dgm:bulletEnabled val="1"/>
        </dgm:presLayoutVars>
      </dgm:prSet>
      <dgm:spPr/>
    </dgm:pt>
  </dgm:ptLst>
  <dgm:cxnLst>
    <dgm:cxn modelId="{E25BBB02-0369-E546-912A-B1CA1084CEFB}" srcId="{F6104289-7813-EE46-80D7-3446A0A66A2D}" destId="{260774B0-F45A-4B41-BB57-F7EDD6D46D3A}" srcOrd="1" destOrd="0" parTransId="{57BB8052-8B78-C74D-A035-32465CE2F774}" sibTransId="{445A77BE-95B9-2D4A-8DF2-B5EB3124B3BD}"/>
    <dgm:cxn modelId="{E40D490B-1A1C-CB47-9D80-990FFC6E7502}" srcId="{F6104289-7813-EE46-80D7-3446A0A66A2D}" destId="{79952CAB-B9B9-DE47-8E82-225A077FFF29}" srcOrd="2" destOrd="0" parTransId="{89C74327-2764-844C-8B4C-F2BDB82AFC0A}" sibTransId="{694237D8-D4A2-8445-B93F-C643B4992017}"/>
    <dgm:cxn modelId="{2E6E7917-C629-44A2-94FD-3F35B1579FEC}" type="presOf" srcId="{81B73EEF-039D-8E4A-82B1-08A6B0E80DC3}" destId="{65CD6E7D-DBF6-484D-A155-21B6566628DA}" srcOrd="0" destOrd="0" presId="urn:microsoft.com/office/officeart/2005/8/layout/target2"/>
    <dgm:cxn modelId="{9377F11A-12E1-4AC0-A70F-5686EE2D156E}" type="presOf" srcId="{79952CAB-B9B9-DE47-8E82-225A077FFF29}" destId="{86D93DF4-859C-1241-BB48-AB08AC89C633}" srcOrd="0" destOrd="0" presId="urn:microsoft.com/office/officeart/2005/8/layout/target2"/>
    <dgm:cxn modelId="{04C82624-C20B-2A4F-8045-0EEC2CF93F66}" srcId="{79952CAB-B9B9-DE47-8E82-225A077FFF29}" destId="{6D1079AE-D4AC-E741-B608-02F56D22C4F1}" srcOrd="0" destOrd="0" parTransId="{592A5E82-2F7A-5945-A9F4-05A13A0A424B}" sibTransId="{3083FB38-E7DC-544A-9610-90546722746C}"/>
    <dgm:cxn modelId="{24E34E6B-C0FA-4ED0-816E-978DDCA3408D}" type="presOf" srcId="{260774B0-F45A-4B41-BB57-F7EDD6D46D3A}" destId="{F72B2865-FAFA-5847-A0C1-0D8E4325D49D}" srcOrd="0" destOrd="0" presId="urn:microsoft.com/office/officeart/2005/8/layout/target2"/>
    <dgm:cxn modelId="{3353444C-0AC7-4FAE-B243-5C296A96D536}" type="presOf" srcId="{6D1079AE-D4AC-E741-B608-02F56D22C4F1}" destId="{8586A19B-EAA6-7449-B262-3F7AC9611B13}" srcOrd="0" destOrd="0" presId="urn:microsoft.com/office/officeart/2005/8/layout/target2"/>
    <dgm:cxn modelId="{5CDF0E6D-5D7C-4F76-8F88-D1BDF798F1CD}" type="presOf" srcId="{F6104289-7813-EE46-80D7-3446A0A66A2D}" destId="{D9D5E671-50BA-FA4E-B239-4197AD5025B1}" srcOrd="0" destOrd="0" presId="urn:microsoft.com/office/officeart/2005/8/layout/target2"/>
    <dgm:cxn modelId="{8265CF77-A3F2-EF4D-926F-FC6FFED471C2}" srcId="{260774B0-F45A-4B41-BB57-F7EDD6D46D3A}" destId="{81B73EEF-039D-8E4A-82B1-08A6B0E80DC3}" srcOrd="0" destOrd="0" parTransId="{311845EB-772C-ED40-84A4-57AB67BA161E}" sibTransId="{BA8703B2-F410-E340-8358-7648626BA618}"/>
    <dgm:cxn modelId="{5FAEB787-7E45-0844-8BC1-394F8037FAD0}" srcId="{F6104289-7813-EE46-80D7-3446A0A66A2D}" destId="{557DA107-DCB6-784D-97CB-69BEB8C70329}" srcOrd="0" destOrd="0" parTransId="{FC2617DF-C64A-724B-A754-1CC0B28E67C3}" sibTransId="{B5D43BA3-EF76-384E-B8BA-7BD86A7E698C}"/>
    <dgm:cxn modelId="{7AF3FDCD-CF3C-4040-BA93-A555AD269111}" type="presOf" srcId="{2A1626AC-FF00-2F4B-B8E9-0EF08E164D73}" destId="{A9A0B13B-AE96-034E-874E-422E0E46C5A2}" srcOrd="0" destOrd="0" presId="urn:microsoft.com/office/officeart/2005/8/layout/target2"/>
    <dgm:cxn modelId="{30D895ED-3236-6246-BD16-AB4B208EA2C9}" srcId="{557DA107-DCB6-784D-97CB-69BEB8C70329}" destId="{2A1626AC-FF00-2F4B-B8E9-0EF08E164D73}" srcOrd="0" destOrd="0" parTransId="{895F6367-1A54-394B-B1FC-5C4B5192D918}" sibTransId="{8D8D2F31-710B-F04C-8179-4504C053E70E}"/>
    <dgm:cxn modelId="{E1AAE7EE-5A88-4BCE-BB18-7A458AC13D86}" type="presOf" srcId="{557DA107-DCB6-784D-97CB-69BEB8C70329}" destId="{69169832-4A08-2A4D-A12A-372625CDF49F}" srcOrd="0" destOrd="0" presId="urn:microsoft.com/office/officeart/2005/8/layout/target2"/>
    <dgm:cxn modelId="{89F929C0-7E74-4C47-BA2A-A426B673207B}" type="presParOf" srcId="{D9D5E671-50BA-FA4E-B239-4197AD5025B1}" destId="{E6FCA533-FEDF-6F40-8D10-0BACBD471F6E}" srcOrd="0" destOrd="0" presId="urn:microsoft.com/office/officeart/2005/8/layout/target2"/>
    <dgm:cxn modelId="{FAFAB04D-F687-4731-89BD-D92095ACCE35}" type="presParOf" srcId="{E6FCA533-FEDF-6F40-8D10-0BACBD471F6E}" destId="{69169832-4A08-2A4D-A12A-372625CDF49F}" srcOrd="0" destOrd="0" presId="urn:microsoft.com/office/officeart/2005/8/layout/target2"/>
    <dgm:cxn modelId="{1C51F0CA-0551-42CE-9884-A6416D803F82}" type="presParOf" srcId="{E6FCA533-FEDF-6F40-8D10-0BACBD471F6E}" destId="{0F0871AD-10B8-A245-8051-0A964C036BEE}" srcOrd="1" destOrd="0" presId="urn:microsoft.com/office/officeart/2005/8/layout/target2"/>
    <dgm:cxn modelId="{A87E1B4C-067B-4AE9-90FF-C36F359F227E}" type="presParOf" srcId="{0F0871AD-10B8-A245-8051-0A964C036BEE}" destId="{A9A0B13B-AE96-034E-874E-422E0E46C5A2}" srcOrd="0" destOrd="0" presId="urn:microsoft.com/office/officeart/2005/8/layout/target2"/>
    <dgm:cxn modelId="{579907EF-5EC6-4F5E-B487-D25A8A0FEA52}" type="presParOf" srcId="{D9D5E671-50BA-FA4E-B239-4197AD5025B1}" destId="{04FD7BEB-E86D-C440-A158-944578C43791}" srcOrd="1" destOrd="0" presId="urn:microsoft.com/office/officeart/2005/8/layout/target2"/>
    <dgm:cxn modelId="{099205C7-63AE-4209-8995-89287F02CC67}" type="presParOf" srcId="{04FD7BEB-E86D-C440-A158-944578C43791}" destId="{F72B2865-FAFA-5847-A0C1-0D8E4325D49D}" srcOrd="0" destOrd="0" presId="urn:microsoft.com/office/officeart/2005/8/layout/target2"/>
    <dgm:cxn modelId="{1BE21545-AF57-428E-AF66-0E28AF5ED294}" type="presParOf" srcId="{04FD7BEB-E86D-C440-A158-944578C43791}" destId="{8B88B6CF-3ED1-764F-9677-85AF2B46A7B7}" srcOrd="1" destOrd="0" presId="urn:microsoft.com/office/officeart/2005/8/layout/target2"/>
    <dgm:cxn modelId="{4A9625D0-AC6A-4410-B482-4FC3453FFB68}" type="presParOf" srcId="{8B88B6CF-3ED1-764F-9677-85AF2B46A7B7}" destId="{65CD6E7D-DBF6-484D-A155-21B6566628DA}" srcOrd="0" destOrd="0" presId="urn:microsoft.com/office/officeart/2005/8/layout/target2"/>
    <dgm:cxn modelId="{1F53D6B6-FF3B-4578-96C0-40FACB5BFCFB}" type="presParOf" srcId="{D9D5E671-50BA-FA4E-B239-4197AD5025B1}" destId="{6270283C-F01E-7342-BF9B-657062B14F4F}" srcOrd="2" destOrd="0" presId="urn:microsoft.com/office/officeart/2005/8/layout/target2"/>
    <dgm:cxn modelId="{6556F707-8490-4585-B5D3-A23CBF65B048}" type="presParOf" srcId="{6270283C-F01E-7342-BF9B-657062B14F4F}" destId="{86D93DF4-859C-1241-BB48-AB08AC89C633}" srcOrd="0" destOrd="0" presId="urn:microsoft.com/office/officeart/2005/8/layout/target2"/>
    <dgm:cxn modelId="{B803EBE3-4881-4CE8-9268-C4A08E45E142}" type="presParOf" srcId="{6270283C-F01E-7342-BF9B-657062B14F4F}" destId="{F52671DF-547F-4845-A89E-8940D1059281}" srcOrd="1" destOrd="0" presId="urn:microsoft.com/office/officeart/2005/8/layout/target2"/>
    <dgm:cxn modelId="{9A672F9F-BEB2-479C-BBC8-68E38EAEA15E}" type="presParOf" srcId="{F52671DF-547F-4845-A89E-8940D1059281}" destId="{8586A19B-EAA6-7449-B262-3F7AC9611B13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98ADC-36DD-3B48-BA13-7BC76004F724}" type="doc">
      <dgm:prSet loTypeId="urn:microsoft.com/office/officeart/2005/8/layout/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EBE6DEF-85E0-474A-B4B0-58F6F421AA80}">
      <dgm:prSet custT="1"/>
      <dgm:spPr/>
      <dgm:t>
        <a:bodyPr/>
        <a:lstStyle/>
        <a:p>
          <a:r>
            <a:rPr lang="ru-RU" sz="2000" dirty="0"/>
            <a:t>Адаптация</a:t>
          </a:r>
          <a:endParaRPr lang="en-LT" sz="2000" dirty="0"/>
        </a:p>
      </dgm:t>
    </dgm:pt>
    <dgm:pt modelId="{31BF0A69-3E25-7C49-B8DA-8AC8A825946C}" type="parTrans" cxnId="{FAAF85E0-794C-BC4D-9BC8-F1FEA88F7899}">
      <dgm:prSet/>
      <dgm:spPr/>
      <dgm:t>
        <a:bodyPr/>
        <a:lstStyle/>
        <a:p>
          <a:endParaRPr lang="en-GB" sz="2000"/>
        </a:p>
      </dgm:t>
    </dgm:pt>
    <dgm:pt modelId="{A2651414-0C57-4643-A61E-A78146E13BB4}" type="sibTrans" cxnId="{FAAF85E0-794C-BC4D-9BC8-F1FEA88F7899}">
      <dgm:prSet/>
      <dgm:spPr/>
      <dgm:t>
        <a:bodyPr/>
        <a:lstStyle/>
        <a:p>
          <a:endParaRPr lang="en-GB" sz="2000"/>
        </a:p>
      </dgm:t>
    </dgm:pt>
    <dgm:pt modelId="{49D417CB-74AC-864C-952C-DA30A534BDCB}">
      <dgm:prSet custT="1"/>
      <dgm:spPr/>
      <dgm:t>
        <a:bodyPr/>
        <a:lstStyle/>
        <a:p>
          <a:r>
            <a:rPr lang="ru-RU" sz="2000" dirty="0"/>
            <a:t>Интервью с ключевыми информантами </a:t>
          </a:r>
          <a:endParaRPr lang="en-LT" sz="2000" dirty="0"/>
        </a:p>
      </dgm:t>
    </dgm:pt>
    <dgm:pt modelId="{176EEB10-6895-3E42-9669-95C96CE3E905}" type="parTrans" cxnId="{3F86982B-4B9E-9C4B-91EA-F923B8183E04}">
      <dgm:prSet/>
      <dgm:spPr/>
      <dgm:t>
        <a:bodyPr/>
        <a:lstStyle/>
        <a:p>
          <a:endParaRPr lang="en-GB" sz="2000"/>
        </a:p>
      </dgm:t>
    </dgm:pt>
    <dgm:pt modelId="{82202ECB-7BF3-8D4A-963F-5A89289151BA}" type="sibTrans" cxnId="{3F86982B-4B9E-9C4B-91EA-F923B8183E04}">
      <dgm:prSet/>
      <dgm:spPr/>
      <dgm:t>
        <a:bodyPr/>
        <a:lstStyle/>
        <a:p>
          <a:endParaRPr lang="en-GB" sz="2000"/>
        </a:p>
      </dgm:t>
    </dgm:pt>
    <dgm:pt modelId="{ECCEA007-AB58-234C-9077-F80C8867FAB6}">
      <dgm:prSet custT="1"/>
      <dgm:spPr/>
      <dgm:t>
        <a:bodyPr/>
        <a:lstStyle/>
        <a:p>
          <a:r>
            <a:rPr lang="ru-RU" sz="2000" dirty="0"/>
            <a:t>Фокус-группа/ы </a:t>
          </a:r>
          <a:endParaRPr lang="en-LT" sz="2000" dirty="0"/>
        </a:p>
      </dgm:t>
    </dgm:pt>
    <dgm:pt modelId="{72786057-0EA2-0746-BBCA-95F7088266E0}" type="parTrans" cxnId="{D2A1D496-1104-6745-9E1F-550E506F8A42}">
      <dgm:prSet/>
      <dgm:spPr/>
      <dgm:t>
        <a:bodyPr/>
        <a:lstStyle/>
        <a:p>
          <a:endParaRPr lang="en-GB" sz="2000"/>
        </a:p>
      </dgm:t>
    </dgm:pt>
    <dgm:pt modelId="{9CA19FBA-1896-2B4C-AC8F-CA040B0F022A}" type="sibTrans" cxnId="{D2A1D496-1104-6745-9E1F-550E506F8A42}">
      <dgm:prSet/>
      <dgm:spPr/>
      <dgm:t>
        <a:bodyPr/>
        <a:lstStyle/>
        <a:p>
          <a:endParaRPr lang="en-GB" sz="2000"/>
        </a:p>
      </dgm:t>
    </dgm:pt>
    <dgm:pt modelId="{B8E7B0D2-8E00-5E47-BA0A-16D2897C3CDC}">
      <dgm:prSet custT="1"/>
      <dgm:spPr/>
      <dgm:t>
        <a:bodyPr/>
        <a:lstStyle/>
        <a:p>
          <a:r>
            <a:rPr lang="ru-RU" sz="2000"/>
            <a:t>Анализ</a:t>
          </a:r>
          <a:endParaRPr lang="en-LT" sz="2000"/>
        </a:p>
      </dgm:t>
    </dgm:pt>
    <dgm:pt modelId="{43C3FE64-1A37-EE45-BEB8-EA10D5C74F80}" type="parTrans" cxnId="{B0747E8A-0332-DF48-8B65-8B810A73AE29}">
      <dgm:prSet/>
      <dgm:spPr/>
      <dgm:t>
        <a:bodyPr/>
        <a:lstStyle/>
        <a:p>
          <a:endParaRPr lang="en-GB" sz="2000"/>
        </a:p>
      </dgm:t>
    </dgm:pt>
    <dgm:pt modelId="{076AEAFC-7AD3-DA4C-838F-3F112D53F942}" type="sibTrans" cxnId="{B0747E8A-0332-DF48-8B65-8B810A73AE29}">
      <dgm:prSet/>
      <dgm:spPr/>
      <dgm:t>
        <a:bodyPr/>
        <a:lstStyle/>
        <a:p>
          <a:endParaRPr lang="en-GB" sz="2000"/>
        </a:p>
      </dgm:t>
    </dgm:pt>
    <dgm:pt modelId="{5FB278A5-428E-0E4A-994E-E0F533343A0B}">
      <dgm:prSet custT="1"/>
      <dgm:spPr/>
      <dgm:t>
        <a:bodyPr/>
        <a:lstStyle/>
        <a:p>
          <a:r>
            <a:rPr lang="ru-RU" sz="2000" dirty="0"/>
            <a:t>Рекомендации</a:t>
          </a:r>
          <a:endParaRPr lang="en-LT" sz="2000" dirty="0"/>
        </a:p>
      </dgm:t>
    </dgm:pt>
    <dgm:pt modelId="{177C1A89-B3C8-734F-B31B-84B76DC829C2}" type="parTrans" cxnId="{3BFED9FA-1030-FA44-8956-F964B970E209}">
      <dgm:prSet/>
      <dgm:spPr/>
      <dgm:t>
        <a:bodyPr/>
        <a:lstStyle/>
        <a:p>
          <a:endParaRPr lang="en-GB" sz="2000"/>
        </a:p>
      </dgm:t>
    </dgm:pt>
    <dgm:pt modelId="{950016A6-0409-D047-B694-04E2DC6EFE2F}" type="sibTrans" cxnId="{3BFED9FA-1030-FA44-8956-F964B970E209}">
      <dgm:prSet/>
      <dgm:spPr/>
      <dgm:t>
        <a:bodyPr/>
        <a:lstStyle/>
        <a:p>
          <a:endParaRPr lang="en-GB" sz="2000"/>
        </a:p>
      </dgm:t>
    </dgm:pt>
    <dgm:pt modelId="{27A90F3C-CCB7-B643-BF9A-C23033C52B2F}">
      <dgm:prSet custT="1"/>
      <dgm:spPr/>
      <dgm:t>
        <a:bodyPr/>
        <a:lstStyle/>
        <a:p>
          <a:r>
            <a:rPr lang="ru-RU" sz="2000" dirty="0"/>
            <a:t>Кабинетное исследование</a:t>
          </a:r>
          <a:endParaRPr lang="en-LT" sz="2000" dirty="0"/>
        </a:p>
      </dgm:t>
    </dgm:pt>
    <dgm:pt modelId="{A0C74309-FF36-8949-8409-218CE8D07346}" type="parTrans" cxnId="{D5CD7926-33C4-1E41-82FC-9BC905E08963}">
      <dgm:prSet/>
      <dgm:spPr/>
      <dgm:t>
        <a:bodyPr/>
        <a:lstStyle/>
        <a:p>
          <a:endParaRPr lang="en-GB"/>
        </a:p>
      </dgm:t>
    </dgm:pt>
    <dgm:pt modelId="{B7D6E495-18A8-8B4D-87AB-61F22DE4CB7B}" type="sibTrans" cxnId="{D5CD7926-33C4-1E41-82FC-9BC905E08963}">
      <dgm:prSet/>
      <dgm:spPr/>
      <dgm:t>
        <a:bodyPr/>
        <a:lstStyle/>
        <a:p>
          <a:endParaRPr lang="en-GB"/>
        </a:p>
      </dgm:t>
    </dgm:pt>
    <dgm:pt modelId="{752C8C0E-03AA-A74C-8730-C8564BE0B96B}" type="pres">
      <dgm:prSet presAssocID="{15B98ADC-36DD-3B48-BA13-7BC76004F724}" presName="linearFlow" presStyleCnt="0">
        <dgm:presLayoutVars>
          <dgm:resizeHandles val="exact"/>
        </dgm:presLayoutVars>
      </dgm:prSet>
      <dgm:spPr/>
    </dgm:pt>
    <dgm:pt modelId="{AE3CB05C-FC21-6A4C-B359-D6A60CDA894D}" type="pres">
      <dgm:prSet presAssocID="{7EBE6DEF-85E0-474A-B4B0-58F6F421AA80}" presName="node" presStyleLbl="node1" presStyleIdx="0" presStyleCnt="6">
        <dgm:presLayoutVars>
          <dgm:bulletEnabled val="1"/>
        </dgm:presLayoutVars>
      </dgm:prSet>
      <dgm:spPr/>
    </dgm:pt>
    <dgm:pt modelId="{4506C091-B86F-7D4E-81A3-9DFB905C5137}" type="pres">
      <dgm:prSet presAssocID="{A2651414-0C57-4643-A61E-A78146E13BB4}" presName="sibTrans" presStyleLbl="sibTrans2D1" presStyleIdx="0" presStyleCnt="5"/>
      <dgm:spPr/>
    </dgm:pt>
    <dgm:pt modelId="{8ABC5246-0DB2-A644-8067-AE049BA1FCBA}" type="pres">
      <dgm:prSet presAssocID="{A2651414-0C57-4643-A61E-A78146E13BB4}" presName="connectorText" presStyleLbl="sibTrans2D1" presStyleIdx="0" presStyleCnt="5"/>
      <dgm:spPr/>
    </dgm:pt>
    <dgm:pt modelId="{0E39AD3A-8FF9-4A4D-9FD3-C7BF1C5CFCCC}" type="pres">
      <dgm:prSet presAssocID="{27A90F3C-CCB7-B643-BF9A-C23033C52B2F}" presName="node" presStyleLbl="node1" presStyleIdx="1" presStyleCnt="6">
        <dgm:presLayoutVars>
          <dgm:bulletEnabled val="1"/>
        </dgm:presLayoutVars>
      </dgm:prSet>
      <dgm:spPr/>
    </dgm:pt>
    <dgm:pt modelId="{EA5C8A8B-E649-4F41-985B-C7E48036AAC1}" type="pres">
      <dgm:prSet presAssocID="{B7D6E495-18A8-8B4D-87AB-61F22DE4CB7B}" presName="sibTrans" presStyleLbl="sibTrans2D1" presStyleIdx="1" presStyleCnt="5"/>
      <dgm:spPr/>
    </dgm:pt>
    <dgm:pt modelId="{1010D4FD-6751-3C4C-A869-C4BAA426B8A3}" type="pres">
      <dgm:prSet presAssocID="{B7D6E495-18A8-8B4D-87AB-61F22DE4CB7B}" presName="connectorText" presStyleLbl="sibTrans2D1" presStyleIdx="1" presStyleCnt="5"/>
      <dgm:spPr/>
    </dgm:pt>
    <dgm:pt modelId="{8640F6F4-C891-B04F-9482-0E6B54D3F613}" type="pres">
      <dgm:prSet presAssocID="{49D417CB-74AC-864C-952C-DA30A534BDCB}" presName="node" presStyleLbl="node1" presStyleIdx="2" presStyleCnt="6">
        <dgm:presLayoutVars>
          <dgm:bulletEnabled val="1"/>
        </dgm:presLayoutVars>
      </dgm:prSet>
      <dgm:spPr/>
    </dgm:pt>
    <dgm:pt modelId="{1FEF817F-CA5B-DD40-A2D7-1B11FAC5CE36}" type="pres">
      <dgm:prSet presAssocID="{82202ECB-7BF3-8D4A-963F-5A89289151BA}" presName="sibTrans" presStyleLbl="sibTrans2D1" presStyleIdx="2" presStyleCnt="5"/>
      <dgm:spPr/>
    </dgm:pt>
    <dgm:pt modelId="{B0A02E95-60D5-C04C-9642-27BDD3B807B7}" type="pres">
      <dgm:prSet presAssocID="{82202ECB-7BF3-8D4A-963F-5A89289151BA}" presName="connectorText" presStyleLbl="sibTrans2D1" presStyleIdx="2" presStyleCnt="5"/>
      <dgm:spPr/>
    </dgm:pt>
    <dgm:pt modelId="{37AF75DD-3F8C-664C-96B3-D301C44C444D}" type="pres">
      <dgm:prSet presAssocID="{ECCEA007-AB58-234C-9077-F80C8867FAB6}" presName="node" presStyleLbl="node1" presStyleIdx="3" presStyleCnt="6">
        <dgm:presLayoutVars>
          <dgm:bulletEnabled val="1"/>
        </dgm:presLayoutVars>
      </dgm:prSet>
      <dgm:spPr/>
    </dgm:pt>
    <dgm:pt modelId="{0FDE86E6-4BBF-9041-8B9E-5413594CD123}" type="pres">
      <dgm:prSet presAssocID="{9CA19FBA-1896-2B4C-AC8F-CA040B0F022A}" presName="sibTrans" presStyleLbl="sibTrans2D1" presStyleIdx="3" presStyleCnt="5"/>
      <dgm:spPr/>
    </dgm:pt>
    <dgm:pt modelId="{3435E005-F2B5-A54C-8564-6D26AFF5BB14}" type="pres">
      <dgm:prSet presAssocID="{9CA19FBA-1896-2B4C-AC8F-CA040B0F022A}" presName="connectorText" presStyleLbl="sibTrans2D1" presStyleIdx="3" presStyleCnt="5"/>
      <dgm:spPr/>
    </dgm:pt>
    <dgm:pt modelId="{A6C9A6B1-ECD5-454F-B8A5-E92857C96BA3}" type="pres">
      <dgm:prSet presAssocID="{B8E7B0D2-8E00-5E47-BA0A-16D2897C3CDC}" presName="node" presStyleLbl="node1" presStyleIdx="4" presStyleCnt="6">
        <dgm:presLayoutVars>
          <dgm:bulletEnabled val="1"/>
        </dgm:presLayoutVars>
      </dgm:prSet>
      <dgm:spPr/>
    </dgm:pt>
    <dgm:pt modelId="{D2E19122-71F6-1749-925A-78895ADC97F4}" type="pres">
      <dgm:prSet presAssocID="{076AEAFC-7AD3-DA4C-838F-3F112D53F942}" presName="sibTrans" presStyleLbl="sibTrans2D1" presStyleIdx="4" presStyleCnt="5"/>
      <dgm:spPr/>
    </dgm:pt>
    <dgm:pt modelId="{12CB2207-6079-CD47-A3F8-5AD5C1C30238}" type="pres">
      <dgm:prSet presAssocID="{076AEAFC-7AD3-DA4C-838F-3F112D53F942}" presName="connectorText" presStyleLbl="sibTrans2D1" presStyleIdx="4" presStyleCnt="5"/>
      <dgm:spPr/>
    </dgm:pt>
    <dgm:pt modelId="{929822BA-D671-2D41-A936-A7390DC1FCCE}" type="pres">
      <dgm:prSet presAssocID="{5FB278A5-428E-0E4A-994E-E0F533343A0B}" presName="node" presStyleLbl="node1" presStyleIdx="5" presStyleCnt="6">
        <dgm:presLayoutVars>
          <dgm:bulletEnabled val="1"/>
        </dgm:presLayoutVars>
      </dgm:prSet>
      <dgm:spPr/>
    </dgm:pt>
  </dgm:ptLst>
  <dgm:cxnLst>
    <dgm:cxn modelId="{4F32120F-45FA-EF4E-A38D-CFBCBDB7AEE6}" type="presOf" srcId="{076AEAFC-7AD3-DA4C-838F-3F112D53F942}" destId="{12CB2207-6079-CD47-A3F8-5AD5C1C30238}" srcOrd="1" destOrd="0" presId="urn:microsoft.com/office/officeart/2005/8/layout/process2"/>
    <dgm:cxn modelId="{C7400511-9EF6-084D-AEA4-CA3A0F08D6B3}" type="presOf" srcId="{49D417CB-74AC-864C-952C-DA30A534BDCB}" destId="{8640F6F4-C891-B04F-9482-0E6B54D3F613}" srcOrd="0" destOrd="0" presId="urn:microsoft.com/office/officeart/2005/8/layout/process2"/>
    <dgm:cxn modelId="{DA2FFB21-3B67-7246-97F6-8C82927564B1}" type="presOf" srcId="{B8E7B0D2-8E00-5E47-BA0A-16D2897C3CDC}" destId="{A6C9A6B1-ECD5-454F-B8A5-E92857C96BA3}" srcOrd="0" destOrd="0" presId="urn:microsoft.com/office/officeart/2005/8/layout/process2"/>
    <dgm:cxn modelId="{D5CD7926-33C4-1E41-82FC-9BC905E08963}" srcId="{15B98ADC-36DD-3B48-BA13-7BC76004F724}" destId="{27A90F3C-CCB7-B643-BF9A-C23033C52B2F}" srcOrd="1" destOrd="0" parTransId="{A0C74309-FF36-8949-8409-218CE8D07346}" sibTransId="{B7D6E495-18A8-8B4D-87AB-61F22DE4CB7B}"/>
    <dgm:cxn modelId="{3F86982B-4B9E-9C4B-91EA-F923B8183E04}" srcId="{15B98ADC-36DD-3B48-BA13-7BC76004F724}" destId="{49D417CB-74AC-864C-952C-DA30A534BDCB}" srcOrd="2" destOrd="0" parTransId="{176EEB10-6895-3E42-9669-95C96CE3E905}" sibTransId="{82202ECB-7BF3-8D4A-963F-5A89289151BA}"/>
    <dgm:cxn modelId="{4650B02B-D0A7-5D4D-851C-00BAEFF771BF}" type="presOf" srcId="{5FB278A5-428E-0E4A-994E-E0F533343A0B}" destId="{929822BA-D671-2D41-A936-A7390DC1FCCE}" srcOrd="0" destOrd="0" presId="urn:microsoft.com/office/officeart/2005/8/layout/process2"/>
    <dgm:cxn modelId="{99BB396F-A53F-3944-8011-AD2CC48B08BB}" type="presOf" srcId="{ECCEA007-AB58-234C-9077-F80C8867FAB6}" destId="{37AF75DD-3F8C-664C-96B3-D301C44C444D}" srcOrd="0" destOrd="0" presId="urn:microsoft.com/office/officeart/2005/8/layout/process2"/>
    <dgm:cxn modelId="{D7EE9A52-2ABC-754C-9D0D-32C80293820D}" type="presOf" srcId="{B7D6E495-18A8-8B4D-87AB-61F22DE4CB7B}" destId="{1010D4FD-6751-3C4C-A869-C4BAA426B8A3}" srcOrd="1" destOrd="0" presId="urn:microsoft.com/office/officeart/2005/8/layout/process2"/>
    <dgm:cxn modelId="{9EE97573-7214-7C44-A86E-CB98B447AFE6}" type="presOf" srcId="{82202ECB-7BF3-8D4A-963F-5A89289151BA}" destId="{1FEF817F-CA5B-DD40-A2D7-1B11FAC5CE36}" srcOrd="0" destOrd="0" presId="urn:microsoft.com/office/officeart/2005/8/layout/process2"/>
    <dgm:cxn modelId="{C386B453-BC16-9240-A806-D28B2DE1B679}" type="presOf" srcId="{9CA19FBA-1896-2B4C-AC8F-CA040B0F022A}" destId="{3435E005-F2B5-A54C-8564-6D26AFF5BB14}" srcOrd="1" destOrd="0" presId="urn:microsoft.com/office/officeart/2005/8/layout/process2"/>
    <dgm:cxn modelId="{1919B380-9D11-BF49-BF2B-B85047FFBFC7}" type="presOf" srcId="{27A90F3C-CCB7-B643-BF9A-C23033C52B2F}" destId="{0E39AD3A-8FF9-4A4D-9FD3-C7BF1C5CFCCC}" srcOrd="0" destOrd="0" presId="urn:microsoft.com/office/officeart/2005/8/layout/process2"/>
    <dgm:cxn modelId="{04D65783-748A-F84C-97D0-43F1815F76E8}" type="presOf" srcId="{82202ECB-7BF3-8D4A-963F-5A89289151BA}" destId="{B0A02E95-60D5-C04C-9642-27BDD3B807B7}" srcOrd="1" destOrd="0" presId="urn:microsoft.com/office/officeart/2005/8/layout/process2"/>
    <dgm:cxn modelId="{B0747E8A-0332-DF48-8B65-8B810A73AE29}" srcId="{15B98ADC-36DD-3B48-BA13-7BC76004F724}" destId="{B8E7B0D2-8E00-5E47-BA0A-16D2897C3CDC}" srcOrd="4" destOrd="0" parTransId="{43C3FE64-1A37-EE45-BEB8-EA10D5C74F80}" sibTransId="{076AEAFC-7AD3-DA4C-838F-3F112D53F942}"/>
    <dgm:cxn modelId="{D2A1D496-1104-6745-9E1F-550E506F8A42}" srcId="{15B98ADC-36DD-3B48-BA13-7BC76004F724}" destId="{ECCEA007-AB58-234C-9077-F80C8867FAB6}" srcOrd="3" destOrd="0" parTransId="{72786057-0EA2-0746-BBCA-95F7088266E0}" sibTransId="{9CA19FBA-1896-2B4C-AC8F-CA040B0F022A}"/>
    <dgm:cxn modelId="{8DC5E19E-BF15-5D4B-80FC-AB7A9759C524}" type="presOf" srcId="{A2651414-0C57-4643-A61E-A78146E13BB4}" destId="{8ABC5246-0DB2-A644-8067-AE049BA1FCBA}" srcOrd="1" destOrd="0" presId="urn:microsoft.com/office/officeart/2005/8/layout/process2"/>
    <dgm:cxn modelId="{744BC4CD-0FE7-0E4E-A109-1E4B640DB6EF}" type="presOf" srcId="{9CA19FBA-1896-2B4C-AC8F-CA040B0F022A}" destId="{0FDE86E6-4BBF-9041-8B9E-5413594CD123}" srcOrd="0" destOrd="0" presId="urn:microsoft.com/office/officeart/2005/8/layout/process2"/>
    <dgm:cxn modelId="{FAAF85E0-794C-BC4D-9BC8-F1FEA88F7899}" srcId="{15B98ADC-36DD-3B48-BA13-7BC76004F724}" destId="{7EBE6DEF-85E0-474A-B4B0-58F6F421AA80}" srcOrd="0" destOrd="0" parTransId="{31BF0A69-3E25-7C49-B8DA-8AC8A825946C}" sibTransId="{A2651414-0C57-4643-A61E-A78146E13BB4}"/>
    <dgm:cxn modelId="{156F15E1-1770-C443-BB2B-EB1153CDD7F4}" type="presOf" srcId="{7EBE6DEF-85E0-474A-B4B0-58F6F421AA80}" destId="{AE3CB05C-FC21-6A4C-B359-D6A60CDA894D}" srcOrd="0" destOrd="0" presId="urn:microsoft.com/office/officeart/2005/8/layout/process2"/>
    <dgm:cxn modelId="{DFCF8BE1-2415-0640-9572-9DEAD590B267}" type="presOf" srcId="{15B98ADC-36DD-3B48-BA13-7BC76004F724}" destId="{752C8C0E-03AA-A74C-8730-C8564BE0B96B}" srcOrd="0" destOrd="0" presId="urn:microsoft.com/office/officeart/2005/8/layout/process2"/>
    <dgm:cxn modelId="{DC35E3EA-B022-2C4E-B04B-2F22D0AA5831}" type="presOf" srcId="{076AEAFC-7AD3-DA4C-838F-3F112D53F942}" destId="{D2E19122-71F6-1749-925A-78895ADC97F4}" srcOrd="0" destOrd="0" presId="urn:microsoft.com/office/officeart/2005/8/layout/process2"/>
    <dgm:cxn modelId="{E199ECEE-D30E-E140-AFDD-0B19B85E409F}" type="presOf" srcId="{A2651414-0C57-4643-A61E-A78146E13BB4}" destId="{4506C091-B86F-7D4E-81A3-9DFB905C5137}" srcOrd="0" destOrd="0" presId="urn:microsoft.com/office/officeart/2005/8/layout/process2"/>
    <dgm:cxn modelId="{816B4DFA-88FD-D340-835E-706B603A508D}" type="presOf" srcId="{B7D6E495-18A8-8B4D-87AB-61F22DE4CB7B}" destId="{EA5C8A8B-E649-4F41-985B-C7E48036AAC1}" srcOrd="0" destOrd="0" presId="urn:microsoft.com/office/officeart/2005/8/layout/process2"/>
    <dgm:cxn modelId="{3BFED9FA-1030-FA44-8956-F964B970E209}" srcId="{15B98ADC-36DD-3B48-BA13-7BC76004F724}" destId="{5FB278A5-428E-0E4A-994E-E0F533343A0B}" srcOrd="5" destOrd="0" parTransId="{177C1A89-B3C8-734F-B31B-84B76DC829C2}" sibTransId="{950016A6-0409-D047-B694-04E2DC6EFE2F}"/>
    <dgm:cxn modelId="{A50AEEFA-5CE0-C344-AB06-4C991E74AE30}" type="presParOf" srcId="{752C8C0E-03AA-A74C-8730-C8564BE0B96B}" destId="{AE3CB05C-FC21-6A4C-B359-D6A60CDA894D}" srcOrd="0" destOrd="0" presId="urn:microsoft.com/office/officeart/2005/8/layout/process2"/>
    <dgm:cxn modelId="{C7A6D455-9F49-D641-A050-112C1B948225}" type="presParOf" srcId="{752C8C0E-03AA-A74C-8730-C8564BE0B96B}" destId="{4506C091-B86F-7D4E-81A3-9DFB905C5137}" srcOrd="1" destOrd="0" presId="urn:microsoft.com/office/officeart/2005/8/layout/process2"/>
    <dgm:cxn modelId="{D1812E64-CDAB-E843-859E-91DC7033C707}" type="presParOf" srcId="{4506C091-B86F-7D4E-81A3-9DFB905C5137}" destId="{8ABC5246-0DB2-A644-8067-AE049BA1FCBA}" srcOrd="0" destOrd="0" presId="urn:microsoft.com/office/officeart/2005/8/layout/process2"/>
    <dgm:cxn modelId="{07115DC3-306A-4247-B20F-3B8F3C61FD59}" type="presParOf" srcId="{752C8C0E-03AA-A74C-8730-C8564BE0B96B}" destId="{0E39AD3A-8FF9-4A4D-9FD3-C7BF1C5CFCCC}" srcOrd="2" destOrd="0" presId="urn:microsoft.com/office/officeart/2005/8/layout/process2"/>
    <dgm:cxn modelId="{00619DA6-CF49-BC40-B6B2-AB3B2C648BB0}" type="presParOf" srcId="{752C8C0E-03AA-A74C-8730-C8564BE0B96B}" destId="{EA5C8A8B-E649-4F41-985B-C7E48036AAC1}" srcOrd="3" destOrd="0" presId="urn:microsoft.com/office/officeart/2005/8/layout/process2"/>
    <dgm:cxn modelId="{6017B0B3-AA7E-CB46-9206-03E5D9076CE5}" type="presParOf" srcId="{EA5C8A8B-E649-4F41-985B-C7E48036AAC1}" destId="{1010D4FD-6751-3C4C-A869-C4BAA426B8A3}" srcOrd="0" destOrd="0" presId="urn:microsoft.com/office/officeart/2005/8/layout/process2"/>
    <dgm:cxn modelId="{7A743C51-7888-3F49-8060-C1F36CD3A400}" type="presParOf" srcId="{752C8C0E-03AA-A74C-8730-C8564BE0B96B}" destId="{8640F6F4-C891-B04F-9482-0E6B54D3F613}" srcOrd="4" destOrd="0" presId="urn:microsoft.com/office/officeart/2005/8/layout/process2"/>
    <dgm:cxn modelId="{DC8EECD4-DE79-5641-B6D8-A933D80EBB20}" type="presParOf" srcId="{752C8C0E-03AA-A74C-8730-C8564BE0B96B}" destId="{1FEF817F-CA5B-DD40-A2D7-1B11FAC5CE36}" srcOrd="5" destOrd="0" presId="urn:microsoft.com/office/officeart/2005/8/layout/process2"/>
    <dgm:cxn modelId="{AF9C0F8C-3D02-564C-A510-A2D946D865B8}" type="presParOf" srcId="{1FEF817F-CA5B-DD40-A2D7-1B11FAC5CE36}" destId="{B0A02E95-60D5-C04C-9642-27BDD3B807B7}" srcOrd="0" destOrd="0" presId="urn:microsoft.com/office/officeart/2005/8/layout/process2"/>
    <dgm:cxn modelId="{E97AD98B-D04E-B34A-A92D-B879B76FE505}" type="presParOf" srcId="{752C8C0E-03AA-A74C-8730-C8564BE0B96B}" destId="{37AF75DD-3F8C-664C-96B3-D301C44C444D}" srcOrd="6" destOrd="0" presId="urn:microsoft.com/office/officeart/2005/8/layout/process2"/>
    <dgm:cxn modelId="{3648B1E9-37AF-7041-A83C-8221F708EAC2}" type="presParOf" srcId="{752C8C0E-03AA-A74C-8730-C8564BE0B96B}" destId="{0FDE86E6-4BBF-9041-8B9E-5413594CD123}" srcOrd="7" destOrd="0" presId="urn:microsoft.com/office/officeart/2005/8/layout/process2"/>
    <dgm:cxn modelId="{20B308DD-E2C0-BA44-9CDA-6AA180F68F08}" type="presParOf" srcId="{0FDE86E6-4BBF-9041-8B9E-5413594CD123}" destId="{3435E005-F2B5-A54C-8564-6D26AFF5BB14}" srcOrd="0" destOrd="0" presId="urn:microsoft.com/office/officeart/2005/8/layout/process2"/>
    <dgm:cxn modelId="{D7FE135F-B16E-294B-AF6B-1014B232BB80}" type="presParOf" srcId="{752C8C0E-03AA-A74C-8730-C8564BE0B96B}" destId="{A6C9A6B1-ECD5-454F-B8A5-E92857C96BA3}" srcOrd="8" destOrd="0" presId="urn:microsoft.com/office/officeart/2005/8/layout/process2"/>
    <dgm:cxn modelId="{A6CF101A-1E17-3A4E-AD7E-9030491BBDF2}" type="presParOf" srcId="{752C8C0E-03AA-A74C-8730-C8564BE0B96B}" destId="{D2E19122-71F6-1749-925A-78895ADC97F4}" srcOrd="9" destOrd="0" presId="urn:microsoft.com/office/officeart/2005/8/layout/process2"/>
    <dgm:cxn modelId="{8FDA555B-D85B-6D41-B544-4C8F0435803E}" type="presParOf" srcId="{D2E19122-71F6-1749-925A-78895ADC97F4}" destId="{12CB2207-6079-CD47-A3F8-5AD5C1C30238}" srcOrd="0" destOrd="0" presId="urn:microsoft.com/office/officeart/2005/8/layout/process2"/>
    <dgm:cxn modelId="{87EDB650-6D3A-DE44-92E8-DBA5A8AAED1E}" type="presParOf" srcId="{752C8C0E-03AA-A74C-8730-C8564BE0B96B}" destId="{929822BA-D671-2D41-A936-A7390DC1FCC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181D18-7B8C-8643-A0C0-4578522ED02D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A8FC6C-3137-7B4C-93AB-AAFF4FDCC806}">
      <dgm:prSet/>
      <dgm:spPr>
        <a:solidFill>
          <a:schemeClr val="accent4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Степень индикатора</a:t>
          </a:r>
          <a:endParaRPr lang="en-LT" dirty="0">
            <a:solidFill>
              <a:schemeClr val="tx1"/>
            </a:solidFill>
          </a:endParaRPr>
        </a:p>
      </dgm:t>
    </dgm:pt>
    <dgm:pt modelId="{B769C88D-D8A1-2345-B883-F558484E0276}" type="parTrans" cxnId="{8DC1D651-7342-9D41-B94E-306E1DD5DD95}">
      <dgm:prSet/>
      <dgm:spPr/>
      <dgm:t>
        <a:bodyPr/>
        <a:lstStyle/>
        <a:p>
          <a:endParaRPr lang="en-GB"/>
        </a:p>
      </dgm:t>
    </dgm:pt>
    <dgm:pt modelId="{70E90DD2-C80D-1141-9382-0FBCB1665E72}" type="sibTrans" cxnId="{8DC1D651-7342-9D41-B94E-306E1DD5DD95}">
      <dgm:prSet/>
      <dgm:spPr/>
      <dgm:t>
        <a:bodyPr/>
        <a:lstStyle/>
        <a:p>
          <a:endParaRPr lang="en-GB"/>
        </a:p>
      </dgm:t>
    </dgm:pt>
    <dgm:pt modelId="{91987A97-4882-8543-A7F0-CB330D7A16BD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/>
            <a:t>Степень </a:t>
          </a:r>
          <a:r>
            <a:rPr lang="ru-RU" i="1" dirty="0"/>
            <a:t>контрольного показателя 1</a:t>
          </a:r>
          <a:endParaRPr lang="en-LT" i="1" dirty="0"/>
        </a:p>
      </dgm:t>
    </dgm:pt>
    <dgm:pt modelId="{2B0764E7-65FB-A94F-BAEC-4B481FFF84C5}" type="parTrans" cxnId="{5A52B9D9-268D-F242-9A69-BC3D8A55B36B}">
      <dgm:prSet/>
      <dgm:spPr/>
      <dgm:t>
        <a:bodyPr/>
        <a:lstStyle/>
        <a:p>
          <a:endParaRPr lang="en-GB"/>
        </a:p>
      </dgm:t>
    </dgm:pt>
    <dgm:pt modelId="{D8B9C460-923A-014B-ACFA-0CE1734E87F5}" type="sibTrans" cxnId="{5A52B9D9-268D-F242-9A69-BC3D8A55B36B}">
      <dgm:prSet/>
      <dgm:spPr/>
      <dgm:t>
        <a:bodyPr/>
        <a:lstStyle/>
        <a:p>
          <a:endParaRPr lang="en-GB"/>
        </a:p>
      </dgm:t>
    </dgm:pt>
    <dgm:pt modelId="{E63D55BE-AA3A-2940-85BF-69B73B37D62B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/>
            <a:t>Компонент</a:t>
          </a:r>
          <a:endParaRPr lang="en-LT" dirty="0"/>
        </a:p>
      </dgm:t>
    </dgm:pt>
    <dgm:pt modelId="{0FA8203D-7AA5-7A41-8473-BC57ABDD2D91}" type="parTrans" cxnId="{C6439A6F-DE30-7A4A-9283-0D166E642149}">
      <dgm:prSet/>
      <dgm:spPr/>
      <dgm:t>
        <a:bodyPr/>
        <a:lstStyle/>
        <a:p>
          <a:endParaRPr lang="en-GB"/>
        </a:p>
      </dgm:t>
    </dgm:pt>
    <dgm:pt modelId="{4481694C-7EDF-8C4F-AD39-6D7FA82F4401}" type="sibTrans" cxnId="{C6439A6F-DE30-7A4A-9283-0D166E642149}">
      <dgm:prSet/>
      <dgm:spPr/>
      <dgm:t>
        <a:bodyPr/>
        <a:lstStyle/>
        <a:p>
          <a:endParaRPr lang="en-GB"/>
        </a:p>
      </dgm:t>
    </dgm:pt>
    <dgm:pt modelId="{8C79DEB5-2CDA-CE46-A020-253C48657AA7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/>
            <a:t>..</a:t>
          </a:r>
          <a:endParaRPr lang="en-LT" dirty="0"/>
        </a:p>
      </dgm:t>
    </dgm:pt>
    <dgm:pt modelId="{BB0FADD6-E646-CC45-B267-601C25C42F89}" type="parTrans" cxnId="{A35ED9C8-6A0B-B240-A6B3-991A466D064B}">
      <dgm:prSet/>
      <dgm:spPr/>
      <dgm:t>
        <a:bodyPr/>
        <a:lstStyle/>
        <a:p>
          <a:endParaRPr lang="en-GB"/>
        </a:p>
      </dgm:t>
    </dgm:pt>
    <dgm:pt modelId="{D239DB2F-0B5C-3F41-B885-A4C4C499AA57}" type="sibTrans" cxnId="{A35ED9C8-6A0B-B240-A6B3-991A466D064B}">
      <dgm:prSet/>
      <dgm:spPr/>
      <dgm:t>
        <a:bodyPr/>
        <a:lstStyle/>
        <a:p>
          <a:endParaRPr lang="en-GB"/>
        </a:p>
      </dgm:t>
    </dgm:pt>
    <dgm:pt modelId="{40FD64AE-183A-C541-9AE0-59A4E4556B18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/>
            <a:t>Степень </a:t>
          </a:r>
          <a:r>
            <a:rPr lang="ru-RU" i="1" dirty="0"/>
            <a:t>контрольного показателя 2</a:t>
          </a:r>
          <a:endParaRPr lang="en-LT" i="1" dirty="0"/>
        </a:p>
      </dgm:t>
    </dgm:pt>
    <dgm:pt modelId="{05269D48-FF8D-4047-92D8-FDE5186F1926}" type="parTrans" cxnId="{0D79A5F1-E058-9147-A869-F058EE493E3A}">
      <dgm:prSet/>
      <dgm:spPr/>
      <dgm:t>
        <a:bodyPr/>
        <a:lstStyle/>
        <a:p>
          <a:endParaRPr lang="en-GB"/>
        </a:p>
      </dgm:t>
    </dgm:pt>
    <dgm:pt modelId="{9A3DF988-49AE-DD40-B212-F7B1B3AA7299}" type="sibTrans" cxnId="{0D79A5F1-E058-9147-A869-F058EE493E3A}">
      <dgm:prSet/>
      <dgm:spPr/>
      <dgm:t>
        <a:bodyPr/>
        <a:lstStyle/>
        <a:p>
          <a:endParaRPr lang="en-GB"/>
        </a:p>
      </dgm:t>
    </dgm:pt>
    <dgm:pt modelId="{643A7152-48CB-044E-8DB4-AFDFD5C22EE8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/>
            <a:t>Компонент</a:t>
          </a:r>
          <a:endParaRPr lang="en-LT" dirty="0"/>
        </a:p>
      </dgm:t>
    </dgm:pt>
    <dgm:pt modelId="{7BE8C6DB-6298-7348-BFC2-15B0D3E113FF}" type="sibTrans" cxnId="{B59350E0-1DA2-6B46-8416-DD29673FD422}">
      <dgm:prSet/>
      <dgm:spPr/>
      <dgm:t>
        <a:bodyPr/>
        <a:lstStyle/>
        <a:p>
          <a:endParaRPr lang="en-GB"/>
        </a:p>
      </dgm:t>
    </dgm:pt>
    <dgm:pt modelId="{4E6FC946-2EAB-8F46-B03A-94E21DC03968}" type="parTrans" cxnId="{B59350E0-1DA2-6B46-8416-DD29673FD422}">
      <dgm:prSet/>
      <dgm:spPr/>
      <dgm:t>
        <a:bodyPr/>
        <a:lstStyle/>
        <a:p>
          <a:endParaRPr lang="en-GB"/>
        </a:p>
      </dgm:t>
    </dgm:pt>
    <dgm:pt modelId="{083435D0-3A9B-F74A-88CF-9411D12E196D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/>
            <a:t>Компонент</a:t>
          </a:r>
          <a:endParaRPr lang="en-LT" dirty="0"/>
        </a:p>
      </dgm:t>
    </dgm:pt>
    <dgm:pt modelId="{2CA3D1E7-B85E-CF45-A103-143D6F020C50}" type="parTrans" cxnId="{C29BEFC1-2436-3A4E-BEB6-329B6ADBCDCE}">
      <dgm:prSet/>
      <dgm:spPr/>
      <dgm:t>
        <a:bodyPr/>
        <a:lstStyle/>
        <a:p>
          <a:endParaRPr lang="en-GB"/>
        </a:p>
      </dgm:t>
    </dgm:pt>
    <dgm:pt modelId="{9EB6E5A1-E3A1-F147-B8E8-65FCE42F6098}" type="sibTrans" cxnId="{C29BEFC1-2436-3A4E-BEB6-329B6ADBCDCE}">
      <dgm:prSet/>
      <dgm:spPr/>
      <dgm:t>
        <a:bodyPr/>
        <a:lstStyle/>
        <a:p>
          <a:endParaRPr lang="en-GB"/>
        </a:p>
      </dgm:t>
    </dgm:pt>
    <dgm:pt modelId="{5AEAD813-E19E-B94D-8E60-72D8A8DC6CF0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/>
            <a:t>Компонент</a:t>
          </a:r>
          <a:endParaRPr lang="en-LT" dirty="0"/>
        </a:p>
      </dgm:t>
    </dgm:pt>
    <dgm:pt modelId="{9D3BB8F6-DD8B-2F4B-B617-CAF2B416758F}" type="parTrans" cxnId="{0DFC0CA2-7716-7A4C-B5A7-ADE2F45E1788}">
      <dgm:prSet/>
      <dgm:spPr/>
      <dgm:t>
        <a:bodyPr/>
        <a:lstStyle/>
        <a:p>
          <a:endParaRPr lang="en-GB"/>
        </a:p>
      </dgm:t>
    </dgm:pt>
    <dgm:pt modelId="{9DBFFFB6-BB54-234B-AC38-A0D1BBE790BE}" type="sibTrans" cxnId="{0DFC0CA2-7716-7A4C-B5A7-ADE2F45E1788}">
      <dgm:prSet/>
      <dgm:spPr/>
      <dgm:t>
        <a:bodyPr/>
        <a:lstStyle/>
        <a:p>
          <a:endParaRPr lang="en-GB"/>
        </a:p>
      </dgm:t>
    </dgm:pt>
    <dgm:pt modelId="{E2E3A378-9865-E74C-ADD4-3A23D2170080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dirty="0"/>
            <a:t>....</a:t>
          </a:r>
          <a:endParaRPr lang="en-LT" dirty="0"/>
        </a:p>
      </dgm:t>
    </dgm:pt>
    <dgm:pt modelId="{90066FB5-3C44-C542-ABE5-9F369DD939AB}" type="parTrans" cxnId="{76ADAF7D-72FB-6A49-BF74-D5DFFE617DE6}">
      <dgm:prSet/>
      <dgm:spPr/>
      <dgm:t>
        <a:bodyPr/>
        <a:lstStyle/>
        <a:p>
          <a:endParaRPr lang="en-GB"/>
        </a:p>
      </dgm:t>
    </dgm:pt>
    <dgm:pt modelId="{DEB5EAEC-BE69-FF4D-B004-C64333A0CC48}" type="sibTrans" cxnId="{76ADAF7D-72FB-6A49-BF74-D5DFFE617DE6}">
      <dgm:prSet/>
      <dgm:spPr/>
      <dgm:t>
        <a:bodyPr/>
        <a:lstStyle/>
        <a:p>
          <a:endParaRPr lang="en-GB"/>
        </a:p>
      </dgm:t>
    </dgm:pt>
    <dgm:pt modelId="{F77B80FB-BA4B-9544-8887-B7A186B21DDC}" type="pres">
      <dgm:prSet presAssocID="{3E181D18-7B8C-8643-A0C0-4578522ED02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0AD06D7-5029-C64E-9A9A-C26365ECF5C1}" type="pres">
      <dgm:prSet presAssocID="{3E181D18-7B8C-8643-A0C0-4578522ED02D}" presName="outerBox" presStyleCnt="0"/>
      <dgm:spPr/>
    </dgm:pt>
    <dgm:pt modelId="{A937036B-838C-984F-A8B6-18F988EBCA5A}" type="pres">
      <dgm:prSet presAssocID="{3E181D18-7B8C-8643-A0C0-4578522ED02D}" presName="outerBoxParent" presStyleLbl="node1" presStyleIdx="0" presStyleCnt="1" custLinFactNeighborX="1325" custLinFactNeighborY="7022"/>
      <dgm:spPr/>
    </dgm:pt>
    <dgm:pt modelId="{A472F96B-8D8D-A44B-95D1-35E4D0E9900B}" type="pres">
      <dgm:prSet presAssocID="{3E181D18-7B8C-8643-A0C0-4578522ED02D}" presName="outerBoxChildren" presStyleCnt="0"/>
      <dgm:spPr/>
    </dgm:pt>
    <dgm:pt modelId="{3123815E-8B37-3249-BC2A-FFFD9FB3EB35}" type="pres">
      <dgm:prSet presAssocID="{91987A97-4882-8543-A7F0-CB330D7A16BD}" presName="oChild" presStyleLbl="fgAcc1" presStyleIdx="0" presStyleCnt="2">
        <dgm:presLayoutVars>
          <dgm:bulletEnabled val="1"/>
        </dgm:presLayoutVars>
      </dgm:prSet>
      <dgm:spPr/>
    </dgm:pt>
    <dgm:pt modelId="{01181B7F-9F83-4F4E-B932-937D2B03315D}" type="pres">
      <dgm:prSet presAssocID="{D8B9C460-923A-014B-ACFA-0CE1734E87F5}" presName="outerSibTrans" presStyleCnt="0"/>
      <dgm:spPr/>
    </dgm:pt>
    <dgm:pt modelId="{BCADB6B7-AB49-8540-8D0C-8B70731941C8}" type="pres">
      <dgm:prSet presAssocID="{40FD64AE-183A-C541-9AE0-59A4E4556B18}" presName="oChild" presStyleLbl="fgAcc1" presStyleIdx="1" presStyleCnt="2">
        <dgm:presLayoutVars>
          <dgm:bulletEnabled val="1"/>
        </dgm:presLayoutVars>
      </dgm:prSet>
      <dgm:spPr/>
    </dgm:pt>
  </dgm:ptLst>
  <dgm:cxnLst>
    <dgm:cxn modelId="{531F3D33-F5E0-2248-AC5A-78DA7FE7125C}" type="presOf" srcId="{3E181D18-7B8C-8643-A0C0-4578522ED02D}" destId="{F77B80FB-BA4B-9544-8887-B7A186B21DDC}" srcOrd="0" destOrd="0" presId="urn:microsoft.com/office/officeart/2005/8/layout/target2"/>
    <dgm:cxn modelId="{C6439A6F-DE30-7A4A-9283-0D166E642149}" srcId="{91987A97-4882-8543-A7F0-CB330D7A16BD}" destId="{E63D55BE-AA3A-2940-85BF-69B73B37D62B}" srcOrd="0" destOrd="0" parTransId="{0FA8203D-7AA5-7A41-8473-BC57ABDD2D91}" sibTransId="{4481694C-7EDF-8C4F-AD39-6D7FA82F4401}"/>
    <dgm:cxn modelId="{98F60951-3748-134C-B54E-F0E511599D05}" type="presOf" srcId="{5AEAD813-E19E-B94D-8E60-72D8A8DC6CF0}" destId="{BCADB6B7-AB49-8540-8D0C-8B70731941C8}" srcOrd="0" destOrd="2" presId="urn:microsoft.com/office/officeart/2005/8/layout/target2"/>
    <dgm:cxn modelId="{8DC1D651-7342-9D41-B94E-306E1DD5DD95}" srcId="{3E181D18-7B8C-8643-A0C0-4578522ED02D}" destId="{6FA8FC6C-3137-7B4C-93AB-AAFF4FDCC806}" srcOrd="0" destOrd="0" parTransId="{B769C88D-D8A1-2345-B883-F558484E0276}" sibTransId="{70E90DD2-C80D-1141-9382-0FBCB1665E72}"/>
    <dgm:cxn modelId="{D15E6352-5DF4-164B-9365-426FE6F7439A}" type="presOf" srcId="{6FA8FC6C-3137-7B4C-93AB-AAFF4FDCC806}" destId="{A937036B-838C-984F-A8B6-18F988EBCA5A}" srcOrd="0" destOrd="0" presId="urn:microsoft.com/office/officeart/2005/8/layout/target2"/>
    <dgm:cxn modelId="{E1514B55-D1D1-224E-A316-F0B7BBA682B6}" type="presOf" srcId="{40FD64AE-183A-C541-9AE0-59A4E4556B18}" destId="{BCADB6B7-AB49-8540-8D0C-8B70731941C8}" srcOrd="0" destOrd="0" presId="urn:microsoft.com/office/officeart/2005/8/layout/target2"/>
    <dgm:cxn modelId="{76ADAF7D-72FB-6A49-BF74-D5DFFE617DE6}" srcId="{40FD64AE-183A-C541-9AE0-59A4E4556B18}" destId="{E2E3A378-9865-E74C-ADD4-3A23D2170080}" srcOrd="2" destOrd="0" parTransId="{90066FB5-3C44-C542-ABE5-9F369DD939AB}" sibTransId="{DEB5EAEC-BE69-FF4D-B004-C64333A0CC48}"/>
    <dgm:cxn modelId="{6F51CB9F-8E4B-8D4E-9A0F-D148E4CCC000}" type="presOf" srcId="{E63D55BE-AA3A-2940-85BF-69B73B37D62B}" destId="{3123815E-8B37-3249-BC2A-FFFD9FB3EB35}" srcOrd="0" destOrd="1" presId="urn:microsoft.com/office/officeart/2005/8/layout/target2"/>
    <dgm:cxn modelId="{0DFC0CA2-7716-7A4C-B5A7-ADE2F45E1788}" srcId="{40FD64AE-183A-C541-9AE0-59A4E4556B18}" destId="{5AEAD813-E19E-B94D-8E60-72D8A8DC6CF0}" srcOrd="1" destOrd="0" parTransId="{9D3BB8F6-DD8B-2F4B-B617-CAF2B416758F}" sibTransId="{9DBFFFB6-BB54-234B-AC38-A0D1BBE790BE}"/>
    <dgm:cxn modelId="{4F6F19A6-9546-5544-BA0B-9B32EB14AC98}" type="presOf" srcId="{E2E3A378-9865-E74C-ADD4-3A23D2170080}" destId="{BCADB6B7-AB49-8540-8D0C-8B70731941C8}" srcOrd="0" destOrd="3" presId="urn:microsoft.com/office/officeart/2005/8/layout/target2"/>
    <dgm:cxn modelId="{624B72C0-4E52-D841-B96E-17E0B74C876E}" type="presOf" srcId="{91987A97-4882-8543-A7F0-CB330D7A16BD}" destId="{3123815E-8B37-3249-BC2A-FFFD9FB3EB35}" srcOrd="0" destOrd="0" presId="urn:microsoft.com/office/officeart/2005/8/layout/target2"/>
    <dgm:cxn modelId="{4DB780C0-6C46-6444-96CC-5B0A74190A8A}" type="presOf" srcId="{643A7152-48CB-044E-8DB4-AFDFD5C22EE8}" destId="{3123815E-8B37-3249-BC2A-FFFD9FB3EB35}" srcOrd="0" destOrd="2" presId="urn:microsoft.com/office/officeart/2005/8/layout/target2"/>
    <dgm:cxn modelId="{C29BEFC1-2436-3A4E-BEB6-329B6ADBCDCE}" srcId="{40FD64AE-183A-C541-9AE0-59A4E4556B18}" destId="{083435D0-3A9B-F74A-88CF-9411D12E196D}" srcOrd="0" destOrd="0" parTransId="{2CA3D1E7-B85E-CF45-A103-143D6F020C50}" sibTransId="{9EB6E5A1-E3A1-F147-B8E8-65FCE42F6098}"/>
    <dgm:cxn modelId="{A35ED9C8-6A0B-B240-A6B3-991A466D064B}" srcId="{91987A97-4882-8543-A7F0-CB330D7A16BD}" destId="{8C79DEB5-2CDA-CE46-A020-253C48657AA7}" srcOrd="2" destOrd="0" parTransId="{BB0FADD6-E646-CC45-B267-601C25C42F89}" sibTransId="{D239DB2F-0B5C-3F41-B885-A4C4C499AA57}"/>
    <dgm:cxn modelId="{5A52B9D9-268D-F242-9A69-BC3D8A55B36B}" srcId="{6FA8FC6C-3137-7B4C-93AB-AAFF4FDCC806}" destId="{91987A97-4882-8543-A7F0-CB330D7A16BD}" srcOrd="0" destOrd="0" parTransId="{2B0764E7-65FB-A94F-BAEC-4B481FFF84C5}" sibTransId="{D8B9C460-923A-014B-ACFA-0CE1734E87F5}"/>
    <dgm:cxn modelId="{B59350E0-1DA2-6B46-8416-DD29673FD422}" srcId="{91987A97-4882-8543-A7F0-CB330D7A16BD}" destId="{643A7152-48CB-044E-8DB4-AFDFD5C22EE8}" srcOrd="1" destOrd="0" parTransId="{4E6FC946-2EAB-8F46-B03A-94E21DC03968}" sibTransId="{7BE8C6DB-6298-7348-BFC2-15B0D3E113FF}"/>
    <dgm:cxn modelId="{A95A44EC-BB3B-C24C-9065-1E38E665DF73}" type="presOf" srcId="{8C79DEB5-2CDA-CE46-A020-253C48657AA7}" destId="{3123815E-8B37-3249-BC2A-FFFD9FB3EB35}" srcOrd="0" destOrd="3" presId="urn:microsoft.com/office/officeart/2005/8/layout/target2"/>
    <dgm:cxn modelId="{0D79A5F1-E058-9147-A869-F058EE493E3A}" srcId="{6FA8FC6C-3137-7B4C-93AB-AAFF4FDCC806}" destId="{40FD64AE-183A-C541-9AE0-59A4E4556B18}" srcOrd="1" destOrd="0" parTransId="{05269D48-FF8D-4047-92D8-FDE5186F1926}" sibTransId="{9A3DF988-49AE-DD40-B212-F7B1B3AA7299}"/>
    <dgm:cxn modelId="{29E777FA-768C-DC48-B82E-11CCBF0C8E56}" type="presOf" srcId="{083435D0-3A9B-F74A-88CF-9411D12E196D}" destId="{BCADB6B7-AB49-8540-8D0C-8B70731941C8}" srcOrd="0" destOrd="1" presId="urn:microsoft.com/office/officeart/2005/8/layout/target2"/>
    <dgm:cxn modelId="{CD27657D-5631-E145-848F-45DDFD590587}" type="presParOf" srcId="{F77B80FB-BA4B-9544-8887-B7A186B21DDC}" destId="{10AD06D7-5029-C64E-9A9A-C26365ECF5C1}" srcOrd="0" destOrd="0" presId="urn:microsoft.com/office/officeart/2005/8/layout/target2"/>
    <dgm:cxn modelId="{D7689E5A-6405-A14C-B2CE-D84B495739B3}" type="presParOf" srcId="{10AD06D7-5029-C64E-9A9A-C26365ECF5C1}" destId="{A937036B-838C-984F-A8B6-18F988EBCA5A}" srcOrd="0" destOrd="0" presId="urn:microsoft.com/office/officeart/2005/8/layout/target2"/>
    <dgm:cxn modelId="{1F985836-739B-D344-881A-A672F712F483}" type="presParOf" srcId="{10AD06D7-5029-C64E-9A9A-C26365ECF5C1}" destId="{A472F96B-8D8D-A44B-95D1-35E4D0E9900B}" srcOrd="1" destOrd="0" presId="urn:microsoft.com/office/officeart/2005/8/layout/target2"/>
    <dgm:cxn modelId="{1AE95185-4663-BF49-B067-50B62D96AD28}" type="presParOf" srcId="{A472F96B-8D8D-A44B-95D1-35E4D0E9900B}" destId="{3123815E-8B37-3249-BC2A-FFFD9FB3EB35}" srcOrd="0" destOrd="0" presId="urn:microsoft.com/office/officeart/2005/8/layout/target2"/>
    <dgm:cxn modelId="{CBB70DF5-0DEF-3C4F-AAE4-3AA8F0579EBF}" type="presParOf" srcId="{A472F96B-8D8D-A44B-95D1-35E4D0E9900B}" destId="{01181B7F-9F83-4F4E-B932-937D2B03315D}" srcOrd="1" destOrd="0" presId="urn:microsoft.com/office/officeart/2005/8/layout/target2"/>
    <dgm:cxn modelId="{5CCC9549-A22D-AA4E-ADB9-848279B818B5}" type="presParOf" srcId="{A472F96B-8D8D-A44B-95D1-35E4D0E9900B}" destId="{BCADB6B7-AB49-8540-8D0C-8B70731941C8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690C-9391-E443-97D7-A38A7E67EE1C}">
      <dsp:nvSpPr>
        <dsp:cNvPr id="0" name=""/>
        <dsp:cNvSpPr/>
      </dsp:nvSpPr>
      <dsp:spPr>
        <a:xfrm>
          <a:off x="1340" y="1320994"/>
          <a:ext cx="2613184" cy="26131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2" tIns="16510" rIns="14381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hlinkClick xmlns:r="http://schemas.openxmlformats.org/officeDocument/2006/relationships" r:id="rId1"/>
            </a:rPr>
            <a:t>Рамочная концепция оценки готовности к переходу (TPA)</a:t>
          </a:r>
          <a:r>
            <a:rPr lang="ru-RU" sz="1300" b="1" i="0" u="none" kern="1200" dirty="0"/>
            <a:t> и инструмент TPA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u="none" kern="1200" dirty="0"/>
            <a:t> </a:t>
          </a:r>
          <a:r>
            <a:rPr lang="ru-RU" sz="1300" b="0" i="0" u="none" kern="1200" dirty="0"/>
            <a:t>(разработаны </a:t>
          </a:r>
          <a:r>
            <a:rPr lang="ru-RU" sz="1300" b="0" i="1" u="none" kern="1200" dirty="0" err="1"/>
            <a:t>Curatio</a:t>
          </a:r>
          <a:r>
            <a:rPr lang="ru-RU" sz="1300" b="0" i="1" u="none" kern="1200" dirty="0"/>
            <a:t> </a:t>
          </a:r>
          <a:r>
            <a:rPr lang="ru-RU" sz="1300" b="0" i="1" u="none" kern="1200" dirty="0" err="1"/>
            <a:t>International</a:t>
          </a:r>
          <a:r>
            <a:rPr lang="ru-RU" sz="1300" b="0" i="1" u="none" kern="1200" dirty="0"/>
            <a:t> </a:t>
          </a:r>
          <a:r>
            <a:rPr lang="ru-RU" sz="1300" b="0" i="1" u="none" kern="1200" dirty="0" err="1"/>
            <a:t>Foundation</a:t>
          </a:r>
          <a:r>
            <a:rPr lang="ru-RU" sz="1300" b="0" i="1" u="none" kern="1200" dirty="0"/>
            <a:t> </a:t>
          </a:r>
          <a:r>
            <a:rPr lang="ru-RU" sz="1300" b="0" i="0" u="none" kern="1200" dirty="0"/>
            <a:t>по заказу Глобального фонда)</a:t>
          </a:r>
          <a:endParaRPr lang="en-GB" sz="1300" b="0" kern="1200" dirty="0"/>
        </a:p>
      </dsp:txBody>
      <dsp:txXfrm>
        <a:off x="384032" y="1703686"/>
        <a:ext cx="1847800" cy="1847800"/>
      </dsp:txXfrm>
    </dsp:sp>
    <dsp:sp modelId="{9D2CB877-1778-7C4B-A806-30A31124B86B}">
      <dsp:nvSpPr>
        <dsp:cNvPr id="0" name=""/>
        <dsp:cNvSpPr/>
      </dsp:nvSpPr>
      <dsp:spPr>
        <a:xfrm>
          <a:off x="2091887" y="1320994"/>
          <a:ext cx="2613184" cy="2613184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2" tIns="16510" rIns="14381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hlinkClick xmlns:r="http://schemas.openxmlformats.org/officeDocument/2006/relationships" r:id="rId2"/>
            </a:rPr>
            <a:t>Индекс устойчивости и информационная панель РEPFAR</a:t>
          </a:r>
          <a:r>
            <a:rPr lang="ru-RU" sz="1300" b="1" i="0" u="none" kern="1200" dirty="0"/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u="none" kern="1200" dirty="0"/>
            <a:t>(SID)</a:t>
          </a:r>
          <a:endParaRPr lang="en-GB" sz="1300" u="none" kern="1200" dirty="0"/>
        </a:p>
      </dsp:txBody>
      <dsp:txXfrm>
        <a:off x="2474579" y="1703686"/>
        <a:ext cx="1847800" cy="1847800"/>
      </dsp:txXfrm>
    </dsp:sp>
    <dsp:sp modelId="{6BF0435A-2283-6540-A5CA-5D275D7B7BFE}">
      <dsp:nvSpPr>
        <dsp:cNvPr id="0" name=""/>
        <dsp:cNvSpPr/>
      </dsp:nvSpPr>
      <dsp:spPr>
        <a:xfrm>
          <a:off x="4182434" y="1320994"/>
          <a:ext cx="2613184" cy="2613184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2" tIns="16510" rIns="14381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hlinkClick xmlns:r="http://schemas.openxmlformats.org/officeDocument/2006/relationships" r:id="rId3"/>
            </a:rPr>
            <a:t>Инструмент оценки готовности к переходу (ИОГП)</a:t>
          </a:r>
          <a:r>
            <a:rPr lang="ru-RU" sz="1300" b="1" i="0" kern="1200" dirty="0"/>
            <a:t> в области снижения вреда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u="none" kern="1200" dirty="0"/>
            <a:t> </a:t>
          </a:r>
          <a:r>
            <a:rPr lang="ru-RU" sz="1300" b="0" i="0" u="none" kern="1200" dirty="0"/>
            <a:t>(подготовлен </a:t>
          </a:r>
          <a:r>
            <a:rPr lang="ru-RU" sz="1300" b="0" i="1" u="none" kern="1200" dirty="0"/>
            <a:t>APMG </a:t>
          </a:r>
          <a:r>
            <a:rPr lang="ru-RU" sz="1300" b="0" i="1" u="none" kern="1200" dirty="0" err="1"/>
            <a:t>Health</a:t>
          </a:r>
          <a:r>
            <a:rPr lang="ru-RU" sz="1300" b="0" i="1" u="none" kern="1200" dirty="0"/>
            <a:t> </a:t>
          </a:r>
          <a:r>
            <a:rPr lang="ru-RU" sz="1300" b="0" i="0" u="none" kern="1200" dirty="0"/>
            <a:t>по заказу ЕССВ)</a:t>
          </a:r>
          <a:endParaRPr lang="en-LT" sz="1300" b="0" i="0" u="none" kern="1200" dirty="0"/>
        </a:p>
      </dsp:txBody>
      <dsp:txXfrm>
        <a:off x="4565126" y="1703686"/>
        <a:ext cx="1847800" cy="1847800"/>
      </dsp:txXfrm>
    </dsp:sp>
    <dsp:sp modelId="{56CAADBA-7131-2E44-A790-AC27AFCCB563}">
      <dsp:nvSpPr>
        <dsp:cNvPr id="0" name=""/>
        <dsp:cNvSpPr/>
      </dsp:nvSpPr>
      <dsp:spPr>
        <a:xfrm>
          <a:off x="6272981" y="1320994"/>
          <a:ext cx="2613184" cy="2613184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2" tIns="16510" rIns="14381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hlinkClick xmlns:r="http://schemas.openxmlformats.org/officeDocument/2006/relationships" r:id="rId4"/>
            </a:rPr>
            <a:t>Руководство по анализу готовности стран к переходу от поддержки Глобального фонда</a:t>
          </a:r>
          <a:endParaRPr lang="ru-RU" sz="1300" b="1" i="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dirty="0"/>
            <a:t> (разработано </a:t>
          </a:r>
          <a:r>
            <a:rPr lang="ru-RU" sz="1300" b="0" i="1" u="none" kern="1200" dirty="0"/>
            <a:t>ACESO </a:t>
          </a:r>
          <a:r>
            <a:rPr lang="ru-RU" sz="1300" b="0" i="1" u="none" kern="1200" dirty="0" err="1"/>
            <a:t>Global</a:t>
          </a:r>
          <a:r>
            <a:rPr lang="ru-RU" sz="1300" b="0" i="1" u="none" kern="1200" dirty="0"/>
            <a:t> </a:t>
          </a:r>
          <a:r>
            <a:rPr lang="ru-RU" sz="1300" b="0" i="0" u="none" kern="1200" dirty="0"/>
            <a:t>и APMG </a:t>
          </a:r>
          <a:r>
            <a:rPr lang="ru-RU" sz="1300" b="0" i="0" u="none" kern="1200" dirty="0" err="1"/>
            <a:t>Health</a:t>
          </a:r>
          <a:r>
            <a:rPr lang="ru-RU" sz="1300" b="0" i="0" u="none" kern="1200" dirty="0"/>
            <a:t> по заказу Глобального фонда)</a:t>
          </a:r>
          <a:endParaRPr lang="en-LT" sz="1300" b="0" i="0" u="none" kern="1200" dirty="0"/>
        </a:p>
      </dsp:txBody>
      <dsp:txXfrm>
        <a:off x="6655673" y="1703686"/>
        <a:ext cx="1847800" cy="1847800"/>
      </dsp:txXfrm>
    </dsp:sp>
    <dsp:sp modelId="{4EC54F83-D324-BC41-B90C-D8A28DB2116B}">
      <dsp:nvSpPr>
        <dsp:cNvPr id="0" name=""/>
        <dsp:cNvSpPr/>
      </dsp:nvSpPr>
      <dsp:spPr>
        <a:xfrm>
          <a:off x="8363528" y="1320994"/>
          <a:ext cx="2613184" cy="261318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2" tIns="16510" rIns="143812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u="none" kern="1200" dirty="0"/>
            <a:t>Концепция оценки устойчивости ответа на ВИЧ, предложенная </a:t>
          </a:r>
          <a:r>
            <a:rPr lang="ru-RU" sz="1300" b="1" i="1" u="none" kern="1200" dirty="0" err="1"/>
            <a:t>Оберт</a:t>
          </a:r>
          <a:r>
            <a:rPr lang="ru-RU" sz="1300" b="1" i="1" u="none" kern="1200" dirty="0"/>
            <a:t> и </a:t>
          </a:r>
          <a:r>
            <a:rPr lang="ru-RU" sz="1300" b="1" i="1" u="none" kern="1200" dirty="0" err="1"/>
            <a:t>Вайтсайд</a:t>
          </a:r>
          <a:endParaRPr lang="en-LT" sz="1300" b="0" i="1" u="none" kern="1200" dirty="0"/>
        </a:p>
      </dsp:txBody>
      <dsp:txXfrm>
        <a:off x="8746220" y="1703686"/>
        <a:ext cx="1847800" cy="1847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940EF-BD86-0E47-A771-29AAEE975239}">
      <dsp:nvSpPr>
        <dsp:cNvPr id="0" name=""/>
        <dsp:cNvSpPr/>
      </dsp:nvSpPr>
      <dsp:spPr>
        <a:xfrm rot="5400000">
          <a:off x="6406613" y="-2500507"/>
          <a:ext cx="1313508" cy="66478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Политическая воля;</a:t>
          </a:r>
          <a:endParaRPr lang="en-L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Управление переходом</a:t>
          </a:r>
          <a:endParaRPr lang="en-LT" sz="2000" kern="1200" dirty="0"/>
        </a:p>
      </dsp:txBody>
      <dsp:txXfrm rot="-5400000">
        <a:off x="3739430" y="230796"/>
        <a:ext cx="6583755" cy="1185268"/>
      </dsp:txXfrm>
    </dsp:sp>
    <dsp:sp modelId="{A8CB5749-52A8-3A4C-8CB2-9C026732AF20}">
      <dsp:nvSpPr>
        <dsp:cNvPr id="0" name=""/>
        <dsp:cNvSpPr/>
      </dsp:nvSpPr>
      <dsp:spPr>
        <a:xfrm>
          <a:off x="0" y="2487"/>
          <a:ext cx="3739430" cy="164188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A. </a:t>
          </a:r>
          <a:r>
            <a:rPr lang="ru-RU" sz="3200" kern="1200" dirty="0"/>
            <a:t>Политика и управление </a:t>
          </a:r>
          <a:endParaRPr lang="en-LT" sz="3200" kern="1200" dirty="0"/>
        </a:p>
      </dsp:txBody>
      <dsp:txXfrm>
        <a:off x="80150" y="82637"/>
        <a:ext cx="3579130" cy="1481585"/>
      </dsp:txXfrm>
    </dsp:sp>
    <dsp:sp modelId="{D8CADC1B-1F5F-5743-9DF4-C7D75E1D7417}">
      <dsp:nvSpPr>
        <dsp:cNvPr id="0" name=""/>
        <dsp:cNvSpPr/>
      </dsp:nvSpPr>
      <dsp:spPr>
        <a:xfrm rot="5400000">
          <a:off x="6406613" y="-776527"/>
          <a:ext cx="1313508" cy="66478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Основные ресурсы, необходимые для систем здравоохранения (блоки систем здравоохранения) </a:t>
          </a:r>
          <a:endParaRPr lang="en-LT" sz="2000" kern="1200" dirty="0"/>
        </a:p>
      </dsp:txBody>
      <dsp:txXfrm rot="-5400000">
        <a:off x="3739430" y="1954776"/>
        <a:ext cx="6583755" cy="1185268"/>
      </dsp:txXfrm>
    </dsp:sp>
    <dsp:sp modelId="{F97DDBC2-A677-1D48-B262-5B833C915A34}">
      <dsp:nvSpPr>
        <dsp:cNvPr id="0" name=""/>
        <dsp:cNvSpPr/>
      </dsp:nvSpPr>
      <dsp:spPr>
        <a:xfrm>
          <a:off x="0" y="1726467"/>
          <a:ext cx="3739430" cy="164188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B. </a:t>
          </a:r>
          <a:r>
            <a:rPr lang="ru-RU" sz="3200" kern="1200" dirty="0"/>
            <a:t>Финансы и ресурсы</a:t>
          </a:r>
          <a:endParaRPr lang="en-LT" sz="3200" kern="1200" dirty="0"/>
        </a:p>
      </dsp:txBody>
      <dsp:txXfrm>
        <a:off x="80150" y="1806617"/>
        <a:ext cx="3579130" cy="1481585"/>
      </dsp:txXfrm>
    </dsp:sp>
    <dsp:sp modelId="{C799D21C-9BC3-B446-A234-68116C4F1E93}">
      <dsp:nvSpPr>
        <dsp:cNvPr id="0" name=""/>
        <dsp:cNvSpPr/>
      </dsp:nvSpPr>
      <dsp:spPr>
        <a:xfrm rot="5400000">
          <a:off x="6406613" y="947452"/>
          <a:ext cx="1313508" cy="66478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Согласно концепции права на здоровье</a:t>
          </a:r>
          <a:endParaRPr lang="en-LT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LT" sz="1400" i="1" kern="1200" dirty="0"/>
        </a:p>
      </dsp:txBody>
      <dsp:txXfrm rot="-5400000">
        <a:off x="3739430" y="3678755"/>
        <a:ext cx="6583755" cy="1185268"/>
      </dsp:txXfrm>
    </dsp:sp>
    <dsp:sp modelId="{876B526D-826C-2145-B9C2-B8B505375A24}">
      <dsp:nvSpPr>
        <dsp:cNvPr id="0" name=""/>
        <dsp:cNvSpPr/>
      </dsp:nvSpPr>
      <dsp:spPr>
        <a:xfrm>
          <a:off x="0" y="3450447"/>
          <a:ext cx="3739430" cy="164188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C. </a:t>
          </a:r>
          <a:r>
            <a:rPr lang="ru-RU" sz="3200" kern="1200" dirty="0"/>
            <a:t>Услуги</a:t>
          </a:r>
          <a:endParaRPr lang="en-LT" sz="3200" kern="1200" dirty="0"/>
        </a:p>
      </dsp:txBody>
      <dsp:txXfrm>
        <a:off x="80150" y="3530597"/>
        <a:ext cx="3579130" cy="1481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9832-4A08-2A4D-A12A-372625CDF49F}">
      <dsp:nvSpPr>
        <dsp:cNvPr id="0" name=""/>
        <dsp:cNvSpPr/>
      </dsp:nvSpPr>
      <dsp:spPr>
        <a:xfrm>
          <a:off x="0" y="0"/>
          <a:ext cx="9622301" cy="4903201"/>
        </a:xfrm>
        <a:prstGeom prst="roundRect">
          <a:avLst>
            <a:gd name="adj" fmla="val 85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805429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Широкие тематические области</a:t>
          </a:r>
          <a:endParaRPr lang="en-GB" sz="2800" kern="1200" dirty="0"/>
        </a:p>
      </dsp:txBody>
      <dsp:txXfrm>
        <a:off x="122068" y="122068"/>
        <a:ext cx="9378165" cy="4659065"/>
      </dsp:txXfrm>
    </dsp:sp>
    <dsp:sp modelId="{A9A0B13B-AE96-034E-874E-422E0E46C5A2}">
      <dsp:nvSpPr>
        <dsp:cNvPr id="0" name=""/>
        <dsp:cNvSpPr/>
      </dsp:nvSpPr>
      <dsp:spPr>
        <a:xfrm>
          <a:off x="240557" y="1225800"/>
          <a:ext cx="1443345" cy="3432240"/>
        </a:xfrm>
        <a:prstGeom prst="roundRect">
          <a:avLst>
            <a:gd name="adj" fmla="val 10500"/>
          </a:avLst>
        </a:prstGeom>
        <a:solidFill>
          <a:srgbClr val="7030A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Тематические области</a:t>
          </a:r>
          <a:endParaRPr lang="en-GB" sz="1800" b="1" kern="1200" dirty="0"/>
        </a:p>
      </dsp:txBody>
      <dsp:txXfrm>
        <a:off x="284945" y="1270188"/>
        <a:ext cx="1354569" cy="3343464"/>
      </dsp:txXfrm>
    </dsp:sp>
    <dsp:sp modelId="{F72B2865-FAFA-5847-A0C1-0D8E4325D49D}">
      <dsp:nvSpPr>
        <dsp:cNvPr id="0" name=""/>
        <dsp:cNvSpPr/>
      </dsp:nvSpPr>
      <dsp:spPr>
        <a:xfrm>
          <a:off x="1924460" y="1225800"/>
          <a:ext cx="7457283" cy="3432240"/>
        </a:xfrm>
        <a:prstGeom prst="roundRect">
          <a:avLst>
            <a:gd name="adj" fmla="val 105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17947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Элементы каждой тематической области</a:t>
          </a:r>
          <a:endParaRPr lang="en-GB" sz="2800" kern="1200" dirty="0"/>
        </a:p>
      </dsp:txBody>
      <dsp:txXfrm>
        <a:off x="2030013" y="1331353"/>
        <a:ext cx="7246177" cy="3221134"/>
      </dsp:txXfrm>
    </dsp:sp>
    <dsp:sp modelId="{65CD6E7D-DBF6-484D-A155-21B6566628DA}">
      <dsp:nvSpPr>
        <dsp:cNvPr id="0" name=""/>
        <dsp:cNvSpPr/>
      </dsp:nvSpPr>
      <dsp:spPr>
        <a:xfrm>
          <a:off x="2110892" y="2427084"/>
          <a:ext cx="1491456" cy="1973538"/>
        </a:xfrm>
        <a:prstGeom prst="roundRect">
          <a:avLst>
            <a:gd name="adj" fmla="val 105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Индикаторы</a:t>
          </a:r>
          <a:endParaRPr lang="en-GB" sz="1800" b="1" kern="1200"/>
        </a:p>
      </dsp:txBody>
      <dsp:txXfrm>
        <a:off x="2156759" y="2472951"/>
        <a:ext cx="1399722" cy="1881804"/>
      </dsp:txXfrm>
    </dsp:sp>
    <dsp:sp modelId="{86D93DF4-859C-1241-BB48-AB08AC89C633}">
      <dsp:nvSpPr>
        <dsp:cNvPr id="0" name=""/>
        <dsp:cNvSpPr/>
      </dsp:nvSpPr>
      <dsp:spPr>
        <a:xfrm>
          <a:off x="3800808" y="2451600"/>
          <a:ext cx="5340377" cy="1961280"/>
        </a:xfrm>
        <a:prstGeom prst="roundRect">
          <a:avLst>
            <a:gd name="adj" fmla="val 105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107034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Оценка прогресса по каждому индикатору</a:t>
          </a:r>
          <a:endParaRPr lang="en-GB" sz="2800" kern="1200" dirty="0"/>
        </a:p>
      </dsp:txBody>
      <dsp:txXfrm>
        <a:off x="3861124" y="2511916"/>
        <a:ext cx="5219745" cy="1840648"/>
      </dsp:txXfrm>
    </dsp:sp>
    <dsp:sp modelId="{8586A19B-EAA6-7449-B262-3F7AC9611B13}">
      <dsp:nvSpPr>
        <dsp:cNvPr id="0" name=""/>
        <dsp:cNvSpPr/>
      </dsp:nvSpPr>
      <dsp:spPr>
        <a:xfrm>
          <a:off x="3934318" y="3418586"/>
          <a:ext cx="5073358" cy="882576"/>
        </a:xfrm>
        <a:prstGeom prst="roundRect">
          <a:avLst>
            <a:gd name="adj" fmla="val 105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Контрольные показатели</a:t>
          </a:r>
          <a:endParaRPr lang="en-GB" sz="1800" b="1" kern="1200" dirty="0"/>
        </a:p>
      </dsp:txBody>
      <dsp:txXfrm>
        <a:off x="3961460" y="3445728"/>
        <a:ext cx="5019074" cy="828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CB05C-FC21-6A4C-B359-D6A60CDA894D}">
      <dsp:nvSpPr>
        <dsp:cNvPr id="0" name=""/>
        <dsp:cNvSpPr/>
      </dsp:nvSpPr>
      <dsp:spPr>
        <a:xfrm>
          <a:off x="2611500" y="5555"/>
          <a:ext cx="2950328" cy="7375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Адаптация</a:t>
          </a:r>
          <a:endParaRPr lang="en-LT" sz="2000" kern="1200" dirty="0"/>
        </a:p>
      </dsp:txBody>
      <dsp:txXfrm>
        <a:off x="2633103" y="27158"/>
        <a:ext cx="2907122" cy="694376"/>
      </dsp:txXfrm>
    </dsp:sp>
    <dsp:sp modelId="{4506C091-B86F-7D4E-81A3-9DFB905C5137}">
      <dsp:nvSpPr>
        <dsp:cNvPr id="0" name=""/>
        <dsp:cNvSpPr/>
      </dsp:nvSpPr>
      <dsp:spPr>
        <a:xfrm rot="5400000">
          <a:off x="3948367" y="761577"/>
          <a:ext cx="276593" cy="33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3987090" y="789236"/>
        <a:ext cx="199147" cy="193615"/>
      </dsp:txXfrm>
    </dsp:sp>
    <dsp:sp modelId="{0E39AD3A-8FF9-4A4D-9FD3-C7BF1C5CFCCC}">
      <dsp:nvSpPr>
        <dsp:cNvPr id="0" name=""/>
        <dsp:cNvSpPr/>
      </dsp:nvSpPr>
      <dsp:spPr>
        <a:xfrm>
          <a:off x="2611500" y="1111929"/>
          <a:ext cx="2950328" cy="737582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Кабинетное исследование</a:t>
          </a:r>
          <a:endParaRPr lang="en-LT" sz="2000" kern="1200" dirty="0"/>
        </a:p>
      </dsp:txBody>
      <dsp:txXfrm>
        <a:off x="2633103" y="1133532"/>
        <a:ext cx="2907122" cy="694376"/>
      </dsp:txXfrm>
    </dsp:sp>
    <dsp:sp modelId="{EA5C8A8B-E649-4F41-985B-C7E48036AAC1}">
      <dsp:nvSpPr>
        <dsp:cNvPr id="0" name=""/>
        <dsp:cNvSpPr/>
      </dsp:nvSpPr>
      <dsp:spPr>
        <a:xfrm rot="5400000">
          <a:off x="3948367" y="1867950"/>
          <a:ext cx="276593" cy="33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3987090" y="1895609"/>
        <a:ext cx="199147" cy="193615"/>
      </dsp:txXfrm>
    </dsp:sp>
    <dsp:sp modelId="{8640F6F4-C891-B04F-9482-0E6B54D3F613}">
      <dsp:nvSpPr>
        <dsp:cNvPr id="0" name=""/>
        <dsp:cNvSpPr/>
      </dsp:nvSpPr>
      <dsp:spPr>
        <a:xfrm>
          <a:off x="2611500" y="2218302"/>
          <a:ext cx="2950328" cy="737582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Интервью с ключевыми информантами </a:t>
          </a:r>
          <a:endParaRPr lang="en-LT" sz="2000" kern="1200" dirty="0"/>
        </a:p>
      </dsp:txBody>
      <dsp:txXfrm>
        <a:off x="2633103" y="2239905"/>
        <a:ext cx="2907122" cy="694376"/>
      </dsp:txXfrm>
    </dsp:sp>
    <dsp:sp modelId="{1FEF817F-CA5B-DD40-A2D7-1B11FAC5CE36}">
      <dsp:nvSpPr>
        <dsp:cNvPr id="0" name=""/>
        <dsp:cNvSpPr/>
      </dsp:nvSpPr>
      <dsp:spPr>
        <a:xfrm rot="5400000">
          <a:off x="3948367" y="2974324"/>
          <a:ext cx="276593" cy="33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3987090" y="3001983"/>
        <a:ext cx="199147" cy="193615"/>
      </dsp:txXfrm>
    </dsp:sp>
    <dsp:sp modelId="{37AF75DD-3F8C-664C-96B3-D301C44C444D}">
      <dsp:nvSpPr>
        <dsp:cNvPr id="0" name=""/>
        <dsp:cNvSpPr/>
      </dsp:nvSpPr>
      <dsp:spPr>
        <a:xfrm>
          <a:off x="2611500" y="3324675"/>
          <a:ext cx="2950328" cy="737582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Фокус-группа/ы </a:t>
          </a:r>
          <a:endParaRPr lang="en-LT" sz="2000" kern="1200" dirty="0"/>
        </a:p>
      </dsp:txBody>
      <dsp:txXfrm>
        <a:off x="2633103" y="3346278"/>
        <a:ext cx="2907122" cy="694376"/>
      </dsp:txXfrm>
    </dsp:sp>
    <dsp:sp modelId="{0FDE86E6-4BBF-9041-8B9E-5413594CD123}">
      <dsp:nvSpPr>
        <dsp:cNvPr id="0" name=""/>
        <dsp:cNvSpPr/>
      </dsp:nvSpPr>
      <dsp:spPr>
        <a:xfrm rot="5400000">
          <a:off x="3948367" y="4080697"/>
          <a:ext cx="276593" cy="33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3987090" y="4108356"/>
        <a:ext cx="199147" cy="193615"/>
      </dsp:txXfrm>
    </dsp:sp>
    <dsp:sp modelId="{A6C9A6B1-ECD5-454F-B8A5-E92857C96BA3}">
      <dsp:nvSpPr>
        <dsp:cNvPr id="0" name=""/>
        <dsp:cNvSpPr/>
      </dsp:nvSpPr>
      <dsp:spPr>
        <a:xfrm>
          <a:off x="2611500" y="4431048"/>
          <a:ext cx="2950328" cy="737582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Анализ</a:t>
          </a:r>
          <a:endParaRPr lang="en-LT" sz="2000" kern="1200"/>
        </a:p>
      </dsp:txBody>
      <dsp:txXfrm>
        <a:off x="2633103" y="4452651"/>
        <a:ext cx="2907122" cy="694376"/>
      </dsp:txXfrm>
    </dsp:sp>
    <dsp:sp modelId="{D2E19122-71F6-1749-925A-78895ADC97F4}">
      <dsp:nvSpPr>
        <dsp:cNvPr id="0" name=""/>
        <dsp:cNvSpPr/>
      </dsp:nvSpPr>
      <dsp:spPr>
        <a:xfrm rot="5400000">
          <a:off x="3948367" y="5187070"/>
          <a:ext cx="276593" cy="331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3987090" y="5214729"/>
        <a:ext cx="199147" cy="193615"/>
      </dsp:txXfrm>
    </dsp:sp>
    <dsp:sp modelId="{929822BA-D671-2D41-A936-A7390DC1FCCE}">
      <dsp:nvSpPr>
        <dsp:cNvPr id="0" name=""/>
        <dsp:cNvSpPr/>
      </dsp:nvSpPr>
      <dsp:spPr>
        <a:xfrm>
          <a:off x="2611500" y="5537421"/>
          <a:ext cx="2950328" cy="73758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Рекомендации</a:t>
          </a:r>
          <a:endParaRPr lang="en-LT" sz="2000" kern="1200" dirty="0"/>
        </a:p>
      </dsp:txBody>
      <dsp:txXfrm>
        <a:off x="2633103" y="5559024"/>
        <a:ext cx="2907122" cy="694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7036B-838C-984F-A8B6-18F988EBCA5A}">
      <dsp:nvSpPr>
        <dsp:cNvPr id="0" name=""/>
        <dsp:cNvSpPr/>
      </dsp:nvSpPr>
      <dsp:spPr>
        <a:xfrm>
          <a:off x="0" y="0"/>
          <a:ext cx="3197700" cy="2834829"/>
        </a:xfrm>
        <a:prstGeom prst="roundRect">
          <a:avLst>
            <a:gd name="adj" fmla="val 85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750113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chemeClr val="tx1"/>
              </a:solidFill>
            </a:rPr>
            <a:t>Степень индикатора</a:t>
          </a:r>
          <a:endParaRPr lang="en-LT" sz="2900" kern="1200" dirty="0">
            <a:solidFill>
              <a:schemeClr val="tx1"/>
            </a:solidFill>
          </a:endParaRPr>
        </a:p>
      </dsp:txBody>
      <dsp:txXfrm>
        <a:off x="70575" y="70575"/>
        <a:ext cx="3056550" cy="2693679"/>
      </dsp:txXfrm>
    </dsp:sp>
    <dsp:sp modelId="{3123815E-8B37-3249-BC2A-FFFD9FB3EB35}">
      <dsp:nvSpPr>
        <dsp:cNvPr id="0" name=""/>
        <dsp:cNvSpPr/>
      </dsp:nvSpPr>
      <dsp:spPr>
        <a:xfrm>
          <a:off x="79942" y="1275673"/>
          <a:ext cx="1505557" cy="1275673"/>
        </a:xfrm>
        <a:prstGeom prst="roundRect">
          <a:avLst>
            <a:gd name="adj" fmla="val 105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Степень </a:t>
          </a:r>
          <a:r>
            <a:rPr lang="ru-RU" sz="1300" i="1" kern="1200" dirty="0"/>
            <a:t>контрольного показателя 1</a:t>
          </a:r>
          <a:endParaRPr lang="en-LT" sz="13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Компонент</a:t>
          </a:r>
          <a:endParaRPr lang="en-L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Компонент</a:t>
          </a:r>
          <a:endParaRPr lang="en-L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..</a:t>
          </a:r>
          <a:endParaRPr lang="en-LT" sz="1000" kern="1200" dirty="0"/>
        </a:p>
      </dsp:txBody>
      <dsp:txXfrm>
        <a:off x="119173" y="1314904"/>
        <a:ext cx="1427095" cy="1197211"/>
      </dsp:txXfrm>
    </dsp:sp>
    <dsp:sp modelId="{BCADB6B7-AB49-8540-8D0C-8B70731941C8}">
      <dsp:nvSpPr>
        <dsp:cNvPr id="0" name=""/>
        <dsp:cNvSpPr/>
      </dsp:nvSpPr>
      <dsp:spPr>
        <a:xfrm>
          <a:off x="1609272" y="1275673"/>
          <a:ext cx="1505557" cy="1275673"/>
        </a:xfrm>
        <a:prstGeom prst="roundRect">
          <a:avLst>
            <a:gd name="adj" fmla="val 105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Степень </a:t>
          </a:r>
          <a:r>
            <a:rPr lang="ru-RU" sz="1300" i="1" kern="1200" dirty="0"/>
            <a:t>контрольного показателя 2</a:t>
          </a:r>
          <a:endParaRPr lang="en-LT" sz="13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Компонент</a:t>
          </a:r>
          <a:endParaRPr lang="en-L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Компонент</a:t>
          </a:r>
          <a:endParaRPr lang="en-L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....</a:t>
          </a:r>
          <a:endParaRPr lang="en-LT" sz="1000" kern="1200" dirty="0"/>
        </a:p>
      </dsp:txBody>
      <dsp:txXfrm>
        <a:off x="1648503" y="1314904"/>
        <a:ext cx="1427095" cy="119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5T12:59:17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24575,'-3'1'0,"1"0"0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8BDE-B7B9-E045-8127-0BD13D089C33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E8E48-9DB6-DC45-8987-A842529848E3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62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E8E48-9DB6-DC45-8987-A842529848E3}" type="slidenum">
              <a:rPr lang="en-LT" smtClean="0"/>
              <a:t>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9501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E8E48-9DB6-DC45-8987-A842529848E3}" type="slidenum">
              <a:rPr lang="en-LT" smtClean="0"/>
              <a:t>9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8742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E8E48-9DB6-DC45-8987-A842529848E3}" type="slidenum">
              <a:rPr lang="en-LT" smtClean="0"/>
              <a:t>16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1655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E8E48-9DB6-DC45-8987-A842529848E3}" type="slidenum">
              <a:rPr lang="en-LT" smtClean="0"/>
              <a:t>17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58142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E8E48-9DB6-DC45-8987-A842529848E3}" type="slidenum">
              <a:rPr lang="en-LT" smtClean="0"/>
              <a:t>18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73817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E43F-8560-9A40-92A9-32ABA1F5F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26088-F309-504A-85C0-CFC98447B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1E6B-7D69-6846-95E0-7367FD59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66E3F-77E4-4046-9503-A887B996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4BD5-E068-3E49-8104-5F32504F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7480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EE06-B3A6-C540-BF1D-ABEE22DB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8F87F-C352-B945-A42E-AE0DAB7C8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4AB57-1A96-6143-A9E0-7AC135BD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47C0-AA5E-EA4E-BA39-7AE59E61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F2F73-FABD-C341-A549-303C3138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4724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161F8-DD1F-7C4C-B124-CB2BA6490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2BE7-EFD0-8E4F-9412-C061F8CDF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E4D8-CC03-9A44-8923-4B91ED4E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40612-8AF0-8249-A5A6-760761ED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B93C-A02F-9640-A854-86E4A1E4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7504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5EA8-FF9A-E040-A3E9-FA829419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B518E-2BEE-BD49-95F5-553D0AC1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7B0DF-4B66-BB4E-84CC-2E0D06DA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CF3C-D4B9-BE46-A055-DA305FEB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E4F8-62D3-2646-859E-ED866761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6904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63F0-915F-4645-978A-799A8B6D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FF86D-4418-D24E-B2D4-003BFD4A6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1C4D-3282-844B-A77C-08DCE3DC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4FBA4-C46B-C147-BCE1-A2786F88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CCCE0-ACEB-4649-BAA8-B8B11B3F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346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BC19-8F34-B541-9B00-C6347142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1371-7C25-E143-BCA8-4184B4D33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C9EB3-F681-BC41-9C80-E91F1B605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F6EF-4DEE-6E4F-A910-B394C24E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D89DC-6BE4-B547-8F12-B91DC09D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31B65-F257-ED42-8F18-1768F440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6986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2973-7309-3E42-AB3F-A2D4B8C7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7647-E5CA-A948-A40C-049652EB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7EAFB-FC22-1245-BE4D-9B9C03AE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89546-A6E3-4E43-8D35-624B29C0C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91E95-F465-1742-A63C-99E673713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2AE10-992C-954B-93E7-E9D6157F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52DDC-9559-E940-AD7E-71F6306F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2875E-C261-B441-8C02-5DB1DF3D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2192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D02E-F049-E140-BFEE-A35B9A3C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B1915-885D-DB4A-88F1-DB092B64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689EB-9B39-8D47-9B34-A3F7C5E1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3E198-2003-B94A-8768-CBF25896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5631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8B511-B9CA-2D4E-BB40-4A0576D8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7E175-B5A7-8B46-BEB1-DFE9F328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A8F93-327B-624D-BBEF-E0EB6E17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308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72D3-0BE6-264F-8070-542F1DEA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7A170-8F90-3347-8970-5272E6D1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AC367-7D2B-1B48-81BA-94842DFBB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59F30-3BF2-FF46-9C10-5E8891E5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59FF5-8F74-AF45-A11F-37ACFDAE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49416-7208-1947-B6C1-F37FB182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416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15C8-03BD-AD41-B11D-30A95A4E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C6471-2281-9544-AF43-CECC8D4F1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CDBB0-9788-F542-8293-19355A475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38215-5251-0A46-AC2C-F5A7C1FD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730E4-196A-1C40-BF9E-83646716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4EBF6-AA06-D149-96DE-08E044BE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5520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E6A51-1A97-4840-B7FF-F844877E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FD075-DFDC-1F48-827D-A76ADB309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B994C-E99F-5946-A561-CB3F87E44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0281-CF81-A04A-B25E-957AD8130ACE}" type="datetimeFigureOut">
              <a:rPr lang="en-LT" smtClean="0"/>
              <a:t>08/06/2020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A3F5C-A711-9B4F-8569-C175AB3E3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99430-58FB-2248-BC4E-F6DD164E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03BC-5B7B-3C44-ABAA-15086BF0D17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3394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177992/1/9789241508995_eng.pdf?ua=1&amp;ua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rmreductioneurasia.org/ru/oat-sustain-method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rmreductioneurasia.org/ru/oat-sustain-metho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ud.net/sites/default/files/IDUIT%205Apr2017%20for%20web.pdf" TargetMode="External"/><Relationship Id="rId2" Type="http://schemas.openxmlformats.org/officeDocument/2006/relationships/hyperlink" Target="https://apps.who.int/iris/bitstream/handle/10665/77969/9789241504379_eng.pdf;jsessionid=91DB265DF721F221A5A782FE0F5B6515?sequenc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rmreductionjournal.biomedcentral.com/articles/10.1186/s12954-017-0141-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0923-A7CC-7C48-B966-6001B96E7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</a:t>
            </a:r>
            <a:r>
              <a:rPr lang="ru-RU" b="1" i="1" dirty="0"/>
              <a:t>устойчивости</a:t>
            </a:r>
            <a:r>
              <a:rPr lang="ru-RU" dirty="0"/>
              <a:t> </a:t>
            </a:r>
            <a:r>
              <a:rPr lang="ru-RU" b="1" dirty="0"/>
              <a:t>программ поддерживающей терапии агонистами </a:t>
            </a:r>
            <a:r>
              <a:rPr lang="ru-RU" b="1" dirty="0" err="1"/>
              <a:t>опиоидов</a:t>
            </a:r>
            <a:r>
              <a:rPr lang="ru-RU" b="1" dirty="0"/>
              <a:t> 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3170F-4F30-964C-8868-F15786B6B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9074"/>
            <a:ext cx="9144000" cy="757239"/>
          </a:xfrm>
          <a:solidFill>
            <a:srgbClr val="7030A0"/>
          </a:solidFill>
        </p:spPr>
        <p:txBody>
          <a:bodyPr>
            <a:normAutofit fontScale="85000" lnSpcReduction="10000"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Концептуальная рамка и методология</a:t>
            </a:r>
            <a:endParaRPr lang="en-LT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D23B8-D072-504B-B686-FDFC78D62F69}"/>
              </a:ext>
            </a:extLst>
          </p:cNvPr>
          <p:cNvSpPr txBox="1"/>
          <p:nvPr/>
        </p:nvSpPr>
        <p:spPr>
          <a:xfrm>
            <a:off x="2557463" y="5529263"/>
            <a:ext cx="648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Раминта</a:t>
            </a:r>
            <a:r>
              <a:rPr lang="ru-RU" dirty="0"/>
              <a:t> </a:t>
            </a:r>
            <a:r>
              <a:rPr lang="ru-RU" dirty="0" err="1"/>
              <a:t>Штуйките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68160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6173-74F9-AA47-800F-8C40A09B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рамки оценки</a:t>
            </a:r>
            <a:endParaRPr lang="en-L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F9954B-420C-C349-AE08-9D0B1672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394" y="30526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LT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495A27-0901-3243-A0FE-1137EB758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970974"/>
              </p:ext>
            </p:extLst>
          </p:nvPr>
        </p:nvGraphicFramePr>
        <p:xfrm>
          <a:off x="1069144" y="1589674"/>
          <a:ext cx="9622301" cy="490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29001B6F-AE37-5342-9E4A-49B239634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394" y="51100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3485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E657-C0EF-C347-BBE5-02631005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2E699-6B2D-7842-8AFB-B398C4B34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846891"/>
              </p:ext>
            </p:extLst>
          </p:nvPr>
        </p:nvGraphicFramePr>
        <p:xfrm>
          <a:off x="223837" y="156845"/>
          <a:ext cx="11744325" cy="6544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674">
                  <a:extLst>
                    <a:ext uri="{9D8B030D-6E8A-4147-A177-3AD203B41FA5}">
                      <a16:colId xmlns:a16="http://schemas.microsoft.com/office/drawing/2014/main" val="2557543509"/>
                    </a:ext>
                  </a:extLst>
                </a:gridCol>
                <a:gridCol w="5220444">
                  <a:extLst>
                    <a:ext uri="{9D8B030D-6E8A-4147-A177-3AD203B41FA5}">
                      <a16:colId xmlns:a16="http://schemas.microsoft.com/office/drawing/2014/main" val="3993182208"/>
                    </a:ext>
                  </a:extLst>
                </a:gridCol>
                <a:gridCol w="4985207">
                  <a:extLst>
                    <a:ext uri="{9D8B030D-6E8A-4147-A177-3AD203B41FA5}">
                      <a16:colId xmlns:a16="http://schemas.microsoft.com/office/drawing/2014/main" val="966542046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A</a:t>
                      </a:r>
                      <a:r>
                        <a:rPr lang="ru-RU" sz="1800" dirty="0">
                          <a:effectLst/>
                        </a:rPr>
                        <a:t>. ПОЛИТИКА И УПРАВЛЕНИЕ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Индикатор A1: </a:t>
                      </a:r>
                      <a:endParaRPr lang="en-LT" sz="1800" dirty="0">
                        <a:effectLst/>
                      </a:endParaRPr>
                    </a:p>
                    <a:p>
                      <a:r>
                        <a:rPr lang="ru-RU" sz="1800" dirty="0">
                          <a:effectLst/>
                        </a:rPr>
                        <a:t>Политическая воля</a:t>
                      </a:r>
                      <a:endParaRPr lang="en-LT" sz="1800" dirty="0">
                        <a:effectLst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Индикатор A2: </a:t>
                      </a:r>
                      <a:endParaRPr lang="en-LT" sz="1800" dirty="0">
                        <a:effectLst/>
                      </a:endParaRPr>
                    </a:p>
                    <a:p>
                      <a:r>
                        <a:rPr lang="ru-RU" sz="1800" dirty="0">
                          <a:effectLst/>
                        </a:rPr>
                        <a:t>Управление переходом от донорского к национальному финансированию</a:t>
                      </a:r>
                      <a:endParaRPr lang="en-LT" sz="1800" dirty="0">
                        <a:effectLst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91729"/>
                  </a:ext>
                </a:extLst>
              </a:tr>
              <a:tr h="5721350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T" sz="1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1930" algn="l"/>
                        </a:tabLst>
                      </a:pPr>
                      <a:r>
                        <a:rPr lang="ru-RU" sz="1700" dirty="0">
                          <a:effectLst/>
                        </a:rPr>
                        <a:t>ПТАО </a:t>
                      </a:r>
                      <a:r>
                        <a:rPr lang="ru-RU" sz="1700" b="1" dirty="0">
                          <a:effectLst/>
                        </a:rPr>
                        <a:t>включена в национальные стратегии </a:t>
                      </a:r>
                      <a:r>
                        <a:rPr lang="ru-RU" sz="1700" dirty="0">
                          <a:effectLst/>
                        </a:rPr>
                        <a:t>и планы действий по наркотикам, ВИЧ и/или гепатиту, с обязательствами по достижению целей, рекомендованных ВОЗ.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1930" algn="l"/>
                        </a:tabLst>
                      </a:pPr>
                      <a:r>
                        <a:rPr lang="ru-RU" sz="1700" dirty="0">
                          <a:effectLst/>
                        </a:rPr>
                        <a:t>Действующее </a:t>
                      </a:r>
                      <a:r>
                        <a:rPr lang="ru-RU" sz="1700" b="1" dirty="0">
                          <a:effectLst/>
                        </a:rPr>
                        <a:t>законодательство однозначно поддерживает </a:t>
                      </a:r>
                      <a:r>
                        <a:rPr lang="ru-RU" sz="1700" dirty="0">
                          <a:effectLst/>
                        </a:rPr>
                        <a:t>предоставление услуг ПТАО.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1930" algn="l"/>
                        </a:tabLst>
                      </a:pPr>
                      <a:r>
                        <a:rPr lang="ru-RU" sz="1700" dirty="0">
                          <a:effectLst/>
                        </a:rPr>
                        <a:t>ПТАО ­представляет собой </a:t>
                      </a:r>
                      <a:r>
                        <a:rPr lang="ru-RU" sz="1700" b="1" dirty="0">
                          <a:effectLst/>
                        </a:rPr>
                        <a:t>неотъемлемую часть национальной политики </a:t>
                      </a:r>
                      <a:r>
                        <a:rPr lang="ru-RU" sz="1700" dirty="0">
                          <a:effectLst/>
                        </a:rPr>
                        <a:t>по лечению опиоидной зависимости. 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1930" algn="l"/>
                        </a:tabLst>
                      </a:pPr>
                      <a:r>
                        <a:rPr lang="ru-RU" sz="1700" b="1" dirty="0">
                          <a:effectLst/>
                        </a:rPr>
                        <a:t>Правоохранительные и судебные системы </a:t>
                      </a:r>
                      <a:r>
                        <a:rPr lang="ru-RU" sz="1700" dirty="0">
                          <a:effectLst/>
                        </a:rPr>
                        <a:t>поддерживают реализацию и, при необходимости, расширение программ ПТАО.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1930" algn="l"/>
                        </a:tabLst>
                      </a:pPr>
                      <a:r>
                        <a:rPr lang="ru-RU" sz="1700" dirty="0">
                          <a:effectLst/>
                        </a:rPr>
                        <a:t>В стране обеспечивается </a:t>
                      </a:r>
                      <a:r>
                        <a:rPr lang="ru-RU" sz="1700" b="1" dirty="0">
                          <a:effectLst/>
                        </a:rPr>
                        <a:t>эффективное руководство и необходимая координация </a:t>
                      </a:r>
                      <a:r>
                        <a:rPr lang="ru-RU" sz="1700" dirty="0">
                          <a:effectLst/>
                        </a:rPr>
                        <a:t>развития программ ПТАО. 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1930" algn="l"/>
                        </a:tabLst>
                      </a:pPr>
                      <a:r>
                        <a:rPr lang="ru-RU" sz="1700" dirty="0">
                          <a:effectLst/>
                        </a:rPr>
                        <a:t>С </a:t>
                      </a:r>
                      <a:r>
                        <a:rPr lang="ru-RU" sz="1700" b="1" dirty="0">
                          <a:effectLst/>
                        </a:rPr>
                        <a:t>представителями гражданского общества, включая клиентов ПТАО</a:t>
                      </a:r>
                      <a:r>
                        <a:rPr lang="ru-RU" sz="1700" dirty="0">
                          <a:effectLst/>
                        </a:rPr>
                        <a:t>, проводятся консультации по вопросам руководства и координации программ ПТАО на национальном уровне. </a:t>
                      </a:r>
                      <a:endParaRPr lang="en-LT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1930" algn="l"/>
                        </a:tabLst>
                      </a:pPr>
                      <a:endParaRPr lang="en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700" dirty="0">
                          <a:effectLst/>
                        </a:rPr>
                        <a:t>В стране есть </a:t>
                      </a:r>
                      <a:r>
                        <a:rPr lang="ru-RU" sz="1700" b="1" dirty="0">
                          <a:effectLst/>
                        </a:rPr>
                        <a:t>утвержденный план</a:t>
                      </a:r>
                      <a:r>
                        <a:rPr lang="ru-RU" sz="1700" dirty="0">
                          <a:effectLst/>
                        </a:rPr>
                        <a:t>, который определяет процесс перехода ПТАО от донорской поддержки к национальному финансированию с указанием временных рамок.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700" dirty="0">
                          <a:effectLst/>
                        </a:rPr>
                        <a:t>Имеется долгосрочный </a:t>
                      </a:r>
                      <a:r>
                        <a:rPr lang="ru-RU" sz="1700" b="1" dirty="0">
                          <a:effectLst/>
                        </a:rPr>
                        <a:t>финансовый план </a:t>
                      </a:r>
                      <a:r>
                        <a:rPr lang="ru-RU" sz="1700" dirty="0">
                          <a:effectLst/>
                        </a:rPr>
                        <a:t>перехода ПТАО на национальное финансирование, который включает определение удельных затрат, уровня совместного финансирования, (будущие) источники национального финансирования для обеспечения ПТАО, и который согласован с представителями соответствующих государственных структур. 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700" dirty="0">
                          <a:effectLst/>
                        </a:rPr>
                        <a:t>В рамках </a:t>
                      </a:r>
                      <a:r>
                        <a:rPr lang="ru-RU" sz="1700" b="1" dirty="0">
                          <a:effectLst/>
                        </a:rPr>
                        <a:t>надзора</a:t>
                      </a:r>
                      <a:r>
                        <a:rPr lang="ru-RU" sz="1700" dirty="0">
                          <a:effectLst/>
                        </a:rPr>
                        <a:t> за процессом перехода в стране обеспечивается эффективная поддержка интеграции ПТАО в национальные системы.</a:t>
                      </a:r>
                      <a:endParaRPr lang="en-LT" sz="17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0025" algn="l"/>
                        </a:tabLst>
                      </a:pPr>
                      <a:r>
                        <a:rPr lang="ru-RU" sz="1700" dirty="0">
                          <a:effectLst/>
                        </a:rPr>
                        <a:t>Наблюдается существенный </a:t>
                      </a:r>
                      <a:r>
                        <a:rPr lang="ru-RU" sz="1700" b="1" dirty="0">
                          <a:effectLst/>
                        </a:rPr>
                        <a:t>прогресс в реализации </a:t>
                      </a:r>
                      <a:r>
                        <a:rPr lang="ru-RU" sz="1700" dirty="0">
                          <a:effectLst/>
                        </a:rPr>
                        <a:t>компонента по обеспечению устойчивости ПТАО, предусмотренного планом перехода.</a:t>
                      </a:r>
                      <a:endParaRPr lang="en-LT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  <a:tabLst>
                          <a:tab pos="200025" algn="l"/>
                        </a:tabLst>
                      </a:pPr>
                      <a:endParaRPr lang="en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1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91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E657-C0EF-C347-BBE5-02631005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2E699-6B2D-7842-8AFB-B398C4B34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993728"/>
              </p:ext>
            </p:extLst>
          </p:nvPr>
        </p:nvGraphicFramePr>
        <p:xfrm>
          <a:off x="223837" y="156845"/>
          <a:ext cx="11744325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674">
                  <a:extLst>
                    <a:ext uri="{9D8B030D-6E8A-4147-A177-3AD203B41FA5}">
                      <a16:colId xmlns:a16="http://schemas.microsoft.com/office/drawing/2014/main" val="2557543509"/>
                    </a:ext>
                  </a:extLst>
                </a:gridCol>
                <a:gridCol w="5220444">
                  <a:extLst>
                    <a:ext uri="{9D8B030D-6E8A-4147-A177-3AD203B41FA5}">
                      <a16:colId xmlns:a16="http://schemas.microsoft.com/office/drawing/2014/main" val="3993182208"/>
                    </a:ext>
                  </a:extLst>
                </a:gridCol>
                <a:gridCol w="4985207">
                  <a:extLst>
                    <a:ext uri="{9D8B030D-6E8A-4147-A177-3AD203B41FA5}">
                      <a16:colId xmlns:a16="http://schemas.microsoft.com/office/drawing/2014/main" val="966542046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ФИНАНСЫ И РЕСУРСЫ</a:t>
                      </a:r>
                      <a:r>
                        <a:rPr lang="en-LT" dirty="0">
                          <a:effectLst/>
                        </a:rPr>
                        <a:t> 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 B1: 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Препараты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 B2: 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 ресурсы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91729"/>
                  </a:ext>
                </a:extLst>
              </a:tr>
              <a:tr h="5721350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T" sz="1600" dirty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Закупка препаратов ПТАО интегрирована в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государственную систему закупок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поставок, обладающую высоким потенциалом, и осуществляется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перебоев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Метадон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бупренорфин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зарегистрированы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стране, действует система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контроля их качества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Метадон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бупренорфин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закупаются по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приемлемым ценам</a:t>
                      </a:r>
                      <a:endParaRPr lang="en-L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Метадон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бупренорфин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включены в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перечни препаратов, стоимость которых возмещается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 покрываются из государственного бюджета.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ПТАО включены в программу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всеобщего охвата услугами здравоохранения или в гарантированный государством пакет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 здравоохранения, доступный людям без полиса медицинского страхования. 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ПТАО покрываются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устойчивых источников государственного финансирования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достаточным объемом средств для обеспечения комплексного пакета услуг. 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странах с действующими грантами на борьбу с ВИЧ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обеспечено совместное финансирование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 ПТАО со стороны государства в соответствии с Политикой Глобального фонда в отношении устойчивости, перехода и совместного финансирования</a:t>
                      </a:r>
                      <a:r>
                        <a:rPr lang="en-LT" sz="1600" dirty="0">
                          <a:effectLst/>
                        </a:rPr>
                        <a:t> </a:t>
                      </a:r>
                      <a:endParaRPr lang="en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1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5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E657-C0EF-C347-BBE5-02631005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2E699-6B2D-7842-8AFB-B398C4B34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42114"/>
              </p:ext>
            </p:extLst>
          </p:nvPr>
        </p:nvGraphicFramePr>
        <p:xfrm>
          <a:off x="223837" y="156845"/>
          <a:ext cx="11744325" cy="6544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674">
                  <a:extLst>
                    <a:ext uri="{9D8B030D-6E8A-4147-A177-3AD203B41FA5}">
                      <a16:colId xmlns:a16="http://schemas.microsoft.com/office/drawing/2014/main" val="2557543509"/>
                    </a:ext>
                  </a:extLst>
                </a:gridCol>
                <a:gridCol w="5220444">
                  <a:extLst>
                    <a:ext uri="{9D8B030D-6E8A-4147-A177-3AD203B41FA5}">
                      <a16:colId xmlns:a16="http://schemas.microsoft.com/office/drawing/2014/main" val="3993182208"/>
                    </a:ext>
                  </a:extLst>
                </a:gridCol>
                <a:gridCol w="4985207">
                  <a:extLst>
                    <a:ext uri="{9D8B030D-6E8A-4147-A177-3AD203B41FA5}">
                      <a16:colId xmlns:a16="http://schemas.microsoft.com/office/drawing/2014/main" val="966542046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ФИНАНСЫ И РЕСУРСЫ</a:t>
                      </a:r>
                      <a:r>
                        <a:rPr lang="en-LT" dirty="0">
                          <a:effectLst/>
                        </a:rPr>
                        <a:t> 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 B3: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Человеческие ресурсы 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 B4: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Доказательная база и информационные системы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91729"/>
                  </a:ext>
                </a:extLst>
              </a:tr>
              <a:tr h="5721350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T" sz="1600" dirty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услуг ПТАО входит в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ключевые функции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государственной наркологической службы, а также в служебные обязанности основных медицинских работников этих служб с возможностью назначения и выдачи ПТАО в необходимом объеме. 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подготовки персонала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позволяет обеспечить устойчивую реализацию программ ПТАО.</a:t>
                      </a:r>
                      <a:r>
                        <a:rPr lang="en-LT" dirty="0">
                          <a:effectLst/>
                        </a:rPr>
                        <a:t> 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Существует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ПТАО, которая используется в целях управления программой ПТАО, включая определение потребностей, обеспечение охвата и контроль качества. 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 формируется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доказательная база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подтверждающая эффективность и результативность ПТАО, на основании которой осуществляется планирование и разработка регулятивных документов и программных компонентов. </a:t>
                      </a:r>
                      <a:endParaRPr lang="en-L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клиентов ПТАО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хранятся в базе данных с соблюдением требований конфиденциальности и защиты данных и не разглашаются за пределами системы здравоохранения без согласия клиентов</a:t>
                      </a:r>
                      <a:r>
                        <a:rPr lang="en-LT" dirty="0">
                          <a:effectLst/>
                        </a:rPr>
                        <a:t> </a:t>
                      </a:r>
                      <a:endParaRPr lang="en-L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1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03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E657-C0EF-C347-BBE5-02631005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2E699-6B2D-7842-8AFB-B398C4B34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176877"/>
              </p:ext>
            </p:extLst>
          </p:nvPr>
        </p:nvGraphicFramePr>
        <p:xfrm>
          <a:off x="223837" y="156845"/>
          <a:ext cx="11744325" cy="672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313">
                  <a:extLst>
                    <a:ext uri="{9D8B030D-6E8A-4147-A177-3AD203B41FA5}">
                      <a16:colId xmlns:a16="http://schemas.microsoft.com/office/drawing/2014/main" val="2557543509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3993182208"/>
                    </a:ext>
                  </a:extLst>
                </a:gridCol>
                <a:gridCol w="4614862">
                  <a:extLst>
                    <a:ext uri="{9D8B030D-6E8A-4147-A177-3AD203B41FA5}">
                      <a16:colId xmlns:a16="http://schemas.microsoft.com/office/drawing/2014/main" val="966542046"/>
                    </a:ext>
                  </a:extLst>
                </a:gridCol>
                <a:gridCol w="3738562">
                  <a:extLst>
                    <a:ext uri="{9D8B030D-6E8A-4147-A177-3AD203B41FA5}">
                      <a16:colId xmlns:a16="http://schemas.microsoft.com/office/drawing/2014/main" val="2756010782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УСЛУГИ</a:t>
                      </a:r>
                      <a:r>
                        <a:rPr lang="en-LT" dirty="0">
                          <a:effectLst/>
                        </a:rPr>
                        <a:t> </a:t>
                      </a:r>
                      <a:endParaRPr lang="en-L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 C1: 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и охват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 C2: 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Доступность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 C3: 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и интегрированность</a:t>
                      </a:r>
                      <a:endParaRPr lang="en-L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91729"/>
                  </a:ext>
                </a:extLst>
              </a:tr>
              <a:tr h="5721350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ПТАО можно получать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больницах и учреждениях первичной медико-санитарной помощи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Выдача препаратов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дом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разрешена. 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Высокий охват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оценочной численности людей с опиоидной зависимостью услугами ПТАО (</a:t>
                      </a:r>
                      <a:r>
                        <a:rPr lang="ru-RU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согласно рекомендациям ВОЗ: 40% или выше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услуг ПТАО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местах лишения свободы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(включая назначение ПТАО), в </a:t>
                      </a:r>
                      <a:r>
                        <a:rPr lang="ru-RU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 следственных изоляторах и для женщин.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Помимо государственных учреждений, услуги ПТАО доступны на базе организаций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частного сектора и/или НПО</a:t>
                      </a:r>
                      <a:r>
                        <a:rPr lang="en-LT" sz="1500" b="1" dirty="0">
                          <a:effectLst/>
                        </a:rPr>
                        <a:t> </a:t>
                      </a:r>
                      <a:endParaRPr lang="en-LT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стране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списков ожидания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включение в программу ПТАО.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Часы и дни работы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пунктов ПТАО отвечают основным потребностям клиентов. 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Обеспечивается необходимый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географический охват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платы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получение услуг или финансовых барьеров для людей с низким уровнем дохода или не имеющих полиса медицинского страхования. 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ПТАО предлагается и доступна для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 населения с особыми потребностями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(беременных и других женщин, секс-работников, молодых потребителей, представителей этнических групп и т.д.). 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Допускается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употребление нелегальных наркотиков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(после подбора дозы).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планы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участия в программе составляются и предлагаются получателям услуг при их непосредственном участии.  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 включения в программу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ПТАО обеспечивают поддержку групп с особыми потребностями и не носят ограничительный характер, т.е. для участия в программе ПТАО не требуется подтверждение наличия предыдущих неудачных попыток прохождения лечения.</a:t>
                      </a:r>
                      <a:r>
                        <a:rPr lang="en-LT" sz="1500" dirty="0">
                          <a:effectLst/>
                        </a:rPr>
                        <a:t> </a:t>
                      </a:r>
                      <a:endParaRPr lang="en-L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Дозировки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метадона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бупренорфина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определенные национальными стандартами/руководствами, а также назначаемые на практике, исходят из и соответствуют рекомендациям ВОЗ. 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ПТАО основываются на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поддерживающем подходе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характеризуются высоким уровнем удержания получателей услуг в программе.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Значительная часть пунктов предоставления услуг ПТАО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интегрирована и/или взаимодействует с другими медицинскими службами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обеспечивая непрерывность лечения ВИЧ-инфекции, туберкулеза и наркозависимости (</a:t>
                      </a:r>
                      <a:r>
                        <a:rPr lang="ru-RU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согласно рекомендациям ВОЗ: 80% или более пунктов предоставления услуг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L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Значительная часть клиентов ПТАО получают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психологическую и социальную поддержку </a:t>
                      </a:r>
                      <a:r>
                        <a:rPr lang="ru-RU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(согласно рекомендациям ВОЗ: 80% или более пунктов предоставления услуг).</a:t>
                      </a:r>
                      <a:r>
                        <a:rPr lang="en-LT" sz="1500" dirty="0">
                          <a:effectLst/>
                        </a:rPr>
                        <a:t> </a:t>
                      </a:r>
                      <a:endParaRPr lang="en-L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1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61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5327-B241-2342-8054-D737D3C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</a:t>
            </a:r>
            <a:endParaRPr lang="en-L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EDBF96-ECEA-8647-B274-8BF715407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563137"/>
              </p:ext>
            </p:extLst>
          </p:nvPr>
        </p:nvGraphicFramePr>
        <p:xfrm>
          <a:off x="3643532" y="387526"/>
          <a:ext cx="8173329" cy="62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7E8CAAE-2389-9148-96D8-72150339A8C9}"/>
              </a:ext>
            </a:extLst>
          </p:cNvPr>
          <p:cNvGrpSpPr/>
          <p:nvPr/>
        </p:nvGrpSpPr>
        <p:grpSpPr>
          <a:xfrm>
            <a:off x="843181" y="4579095"/>
            <a:ext cx="2479475" cy="1228726"/>
            <a:chOff x="7393781" y="1847056"/>
            <a:chExt cx="1643062" cy="657225"/>
          </a:xfrm>
          <a:noFill/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6D44363-8812-6F46-9458-941FB82D0827}"/>
                </a:ext>
              </a:extLst>
            </p:cNvPr>
            <p:cNvSpPr/>
            <p:nvPr/>
          </p:nvSpPr>
          <p:spPr>
            <a:xfrm>
              <a:off x="7393781" y="1847056"/>
              <a:ext cx="1643062" cy="65722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Chevron 4">
              <a:extLst>
                <a:ext uri="{FF2B5EF4-FFF2-40B4-BE49-F238E27FC236}">
                  <a16:creationId xmlns:a16="http://schemas.microsoft.com/office/drawing/2014/main" id="{3F366AAD-6BD5-3C42-B868-705312C573F5}"/>
                </a:ext>
              </a:extLst>
            </p:cNvPr>
            <p:cNvSpPr txBox="1"/>
            <p:nvPr/>
          </p:nvSpPr>
          <p:spPr>
            <a:xfrm>
              <a:off x="7393781" y="1847056"/>
              <a:ext cx="1643062" cy="65722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Консультативная</a:t>
              </a:r>
              <a:r>
                <a:rPr lang="ru-RU" sz="1000" kern="1200" dirty="0"/>
                <a:t> </a:t>
              </a:r>
              <a:r>
                <a:rPr lang="ru-RU" sz="2000" kern="1200" dirty="0"/>
                <a:t>группа</a:t>
              </a:r>
              <a:endParaRPr lang="en-LT" sz="20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88C2C-A1D3-124B-97D0-EA8C76C959EE}"/>
              </a:ext>
            </a:extLst>
          </p:cNvPr>
          <p:cNvGrpSpPr/>
          <p:nvPr/>
        </p:nvGrpSpPr>
        <p:grpSpPr>
          <a:xfrm>
            <a:off x="734721" y="2128047"/>
            <a:ext cx="2479475" cy="1149344"/>
            <a:chOff x="8872537" y="2010909"/>
            <a:chExt cx="1643062" cy="66271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4FDD9DDF-3959-154B-92B4-FD8FD4A4E7F0}"/>
                </a:ext>
              </a:extLst>
            </p:cNvPr>
            <p:cNvSpPr/>
            <p:nvPr/>
          </p:nvSpPr>
          <p:spPr>
            <a:xfrm>
              <a:off x="8872537" y="2010909"/>
              <a:ext cx="1643062" cy="6572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Chevron 6">
              <a:extLst>
                <a:ext uri="{FF2B5EF4-FFF2-40B4-BE49-F238E27FC236}">
                  <a16:creationId xmlns:a16="http://schemas.microsoft.com/office/drawing/2014/main" id="{ADB14F8D-1666-E94E-9AEF-9D7BF3EC877F}"/>
                </a:ext>
              </a:extLst>
            </p:cNvPr>
            <p:cNvSpPr txBox="1"/>
            <p:nvPr/>
          </p:nvSpPr>
          <p:spPr>
            <a:xfrm>
              <a:off x="8872537" y="2016397"/>
              <a:ext cx="1643062" cy="6572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Национальный эксперт </a:t>
              </a:r>
              <a:endParaRPr lang="en-LT" sz="2000" kern="1200" dirty="0"/>
            </a:p>
          </p:txBody>
        </p:sp>
      </p:grpSp>
      <p:pic>
        <p:nvPicPr>
          <p:cNvPr id="15" name="Graphic 14" descr="Meeting">
            <a:extLst>
              <a:ext uri="{FF2B5EF4-FFF2-40B4-BE49-F238E27FC236}">
                <a16:creationId xmlns:a16="http://schemas.microsoft.com/office/drawing/2014/main" id="{EDB20E63-036A-8246-91DD-7B2E1B2D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5718" y="5414462"/>
            <a:ext cx="914400" cy="914400"/>
          </a:xfrm>
          <a:prstGeom prst="rect">
            <a:avLst/>
          </a:prstGeom>
        </p:spPr>
      </p:pic>
      <p:pic>
        <p:nvPicPr>
          <p:cNvPr id="19" name="Graphic 18" descr="Brain in head">
            <a:extLst>
              <a:ext uri="{FF2B5EF4-FFF2-40B4-BE49-F238E27FC236}">
                <a16:creationId xmlns:a16="http://schemas.microsoft.com/office/drawing/2014/main" id="{A111444F-B8E8-7F4F-B649-33F8CD9DA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7258" y="29419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6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A3C5-BA17-BE47-954C-3BEA62A0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270444-6BF2-8946-B739-08692BD09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3217" y="365125"/>
          <a:ext cx="11605848" cy="5733429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094104">
                  <a:extLst>
                    <a:ext uri="{9D8B030D-6E8A-4147-A177-3AD203B41FA5}">
                      <a16:colId xmlns:a16="http://schemas.microsoft.com/office/drawing/2014/main" val="1346682412"/>
                    </a:ext>
                  </a:extLst>
                </a:gridCol>
                <a:gridCol w="2092297">
                  <a:extLst>
                    <a:ext uri="{9D8B030D-6E8A-4147-A177-3AD203B41FA5}">
                      <a16:colId xmlns:a16="http://schemas.microsoft.com/office/drawing/2014/main" val="1725850729"/>
                    </a:ext>
                  </a:extLst>
                </a:gridCol>
                <a:gridCol w="1062440">
                  <a:extLst>
                    <a:ext uri="{9D8B030D-6E8A-4147-A177-3AD203B41FA5}">
                      <a16:colId xmlns:a16="http://schemas.microsoft.com/office/drawing/2014/main" val="2302872197"/>
                    </a:ext>
                  </a:extLst>
                </a:gridCol>
                <a:gridCol w="1274719">
                  <a:extLst>
                    <a:ext uri="{9D8B030D-6E8A-4147-A177-3AD203B41FA5}">
                      <a16:colId xmlns:a16="http://schemas.microsoft.com/office/drawing/2014/main" val="3557435599"/>
                    </a:ext>
                  </a:extLst>
                </a:gridCol>
                <a:gridCol w="1713887">
                  <a:extLst>
                    <a:ext uri="{9D8B030D-6E8A-4147-A177-3AD203B41FA5}">
                      <a16:colId xmlns:a16="http://schemas.microsoft.com/office/drawing/2014/main" val="2815890982"/>
                    </a:ext>
                  </a:extLst>
                </a:gridCol>
                <a:gridCol w="767918">
                  <a:extLst>
                    <a:ext uri="{9D8B030D-6E8A-4147-A177-3AD203B41FA5}">
                      <a16:colId xmlns:a16="http://schemas.microsoft.com/office/drawing/2014/main" val="1651710475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val="1760208046"/>
                    </a:ext>
                  </a:extLst>
                </a:gridCol>
              </a:tblGrid>
              <a:tr h="732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Тематические области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Индикаторы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08057"/>
                  </a:ext>
                </a:extLst>
              </a:tr>
              <a:tr h="1825855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A</a:t>
                      </a:r>
                      <a:r>
                        <a:rPr lang="ru-RU" sz="2400" dirty="0">
                          <a:effectLst/>
                        </a:rPr>
                        <a:t>. Политика и управление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А.1 Политическая воля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А.2 Управление переходом от донорского к национальному финансированию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98122"/>
                  </a:ext>
                </a:extLst>
              </a:tr>
              <a:tr h="1805477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B</a:t>
                      </a:r>
                      <a:r>
                        <a:rPr lang="ru-RU" sz="2400" dirty="0">
                          <a:effectLst/>
                        </a:rPr>
                        <a:t>. Финансы и ресурсы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В.1 Препараты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В.2 Финансовые ресурсы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В.3 Человеческие ресурсы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В.4 Доказательная база и </a:t>
                      </a:r>
                      <a:r>
                        <a:rPr lang="ru-RU" sz="2400" dirty="0" err="1">
                          <a:effectLst/>
                        </a:rPr>
                        <a:t>информ</a:t>
                      </a:r>
                      <a:r>
                        <a:rPr lang="ru-RU" sz="2400" dirty="0">
                          <a:effectLst/>
                        </a:rPr>
                        <a:t>. системы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9951"/>
                  </a:ext>
                </a:extLst>
              </a:tr>
              <a:tr h="1369391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C</a:t>
                      </a:r>
                      <a:r>
                        <a:rPr lang="ru-RU" sz="2400" dirty="0">
                          <a:effectLst/>
                        </a:rPr>
                        <a:t>. Услуги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С.1 Наличие и охват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С.2 Доступность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С.3 Качество и интеграция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46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73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814BB-88A4-5047-8AF1-39727EAD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 каждому индикатору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9886-AEE5-854F-93BF-0B8A8F892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b="1" dirty="0"/>
              <a:t>Качественная информация </a:t>
            </a:r>
            <a:endParaRPr lang="en-LT" sz="2000" dirty="0"/>
          </a:p>
          <a:p>
            <a:pPr lvl="1"/>
            <a:r>
              <a:rPr lang="ru-RU" sz="2000" dirty="0"/>
              <a:t>Краткое описание степени устойчивости</a:t>
            </a:r>
            <a:endParaRPr lang="en-LT" sz="2000" dirty="0"/>
          </a:p>
          <a:p>
            <a:pPr lvl="1"/>
            <a:r>
              <a:rPr lang="ru-RU" sz="2000" dirty="0"/>
              <a:t>Прогресс </a:t>
            </a:r>
            <a:r>
              <a:rPr lang="ru-RU" sz="2000" i="1" dirty="0"/>
              <a:t>за последние 2 года</a:t>
            </a:r>
            <a:endParaRPr lang="en-LT" sz="2000" dirty="0"/>
          </a:p>
          <a:p>
            <a:pPr lvl="1"/>
            <a:r>
              <a:rPr lang="ru-RU" sz="2000" dirty="0"/>
              <a:t>Барьеры и вызовы</a:t>
            </a:r>
            <a:endParaRPr lang="en-LT" sz="2000" dirty="0"/>
          </a:p>
          <a:p>
            <a:pPr lvl="1"/>
            <a:r>
              <a:rPr lang="ru-RU" sz="2000" dirty="0"/>
              <a:t>Влияние перехода</a:t>
            </a:r>
            <a:endParaRPr lang="en-LT" sz="2000" dirty="0"/>
          </a:p>
          <a:p>
            <a:pPr lvl="1"/>
            <a:r>
              <a:rPr lang="ru-RU" sz="2000" dirty="0"/>
              <a:t>Возможности и дальнейшие шаги</a:t>
            </a:r>
            <a:endParaRPr lang="en-LT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847375-F339-5F48-AE84-E52B150420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3361362"/>
              </p:ext>
            </p:extLst>
          </p:nvPr>
        </p:nvGraphicFramePr>
        <p:xfrm>
          <a:off x="8681259" y="2379643"/>
          <a:ext cx="3197700" cy="283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8F918CD-FBD6-4841-BC63-46E3FCF7407F}"/>
              </a:ext>
            </a:extLst>
          </p:cNvPr>
          <p:cNvSpPr/>
          <p:nvPr/>
        </p:nvSpPr>
        <p:spPr>
          <a:xfrm>
            <a:off x="8451605" y="1412488"/>
            <a:ext cx="2377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Степень устойчивости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64760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4E57-BF04-6046-BDD8-B9A76DB9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13" y="419847"/>
            <a:ext cx="9968987" cy="31223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Степень устойчивости контрольного показателя</a:t>
            </a:r>
            <a:endParaRPr lang="en-LT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992290-B7E9-1343-AD93-D9418BD4E9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7138825"/>
              </p:ext>
            </p:extLst>
          </p:nvPr>
        </p:nvGraphicFramePr>
        <p:xfrm>
          <a:off x="1393920" y="1148537"/>
          <a:ext cx="8915804" cy="540431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932045">
                  <a:extLst>
                    <a:ext uri="{9D8B030D-6E8A-4147-A177-3AD203B41FA5}">
                      <a16:colId xmlns:a16="http://schemas.microsoft.com/office/drawing/2014/main" val="333342123"/>
                    </a:ext>
                  </a:extLst>
                </a:gridCol>
                <a:gridCol w="983759">
                  <a:extLst>
                    <a:ext uri="{9D8B030D-6E8A-4147-A177-3AD203B41FA5}">
                      <a16:colId xmlns:a16="http://schemas.microsoft.com/office/drawing/2014/main" val="1150983435"/>
                    </a:ext>
                  </a:extLst>
                </a:gridCol>
              </a:tblGrid>
              <a:tr h="138825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Контрольный показатель C3.2: </a:t>
                      </a:r>
                      <a:r>
                        <a:rPr lang="ru-RU" sz="1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Программы ПТАО основываются на поддерживающем подходе и характеризуются высоким уровнем удержания получателей услуг в программе.</a:t>
                      </a:r>
                      <a:endParaRPr lang="en-LT" sz="18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just"/>
                      <a:endParaRPr lang="ru-RU" sz="1100" b="0" dirty="0">
                        <a:effectLst/>
                      </a:endParaRPr>
                    </a:p>
                    <a:p>
                      <a:pPr algn="just"/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Более подробная информация по этому контрольному показателю в части, касающейся качества программ ОАТ, приведена в инструменте </a:t>
                      </a:r>
                      <a:r>
                        <a:rPr lang="en-US" sz="1100" b="0" u="sng" dirty="0">
                          <a:effectLst/>
                          <a:hlinkClick r:id="rId3"/>
                        </a:rPr>
                        <a:t>WHO tool for setting and monitoring targets</a:t>
                      </a:r>
                      <a:r>
                        <a:rPr lang="ru-RU" sz="1100" b="0" u="sng" dirty="0">
                          <a:effectLst/>
                          <a:hlinkClick r:id="rId3"/>
                        </a:rPr>
                        <a:t>: </a:t>
                      </a:r>
                      <a:r>
                        <a:rPr lang="en-US" sz="1100" b="0" u="sng" dirty="0">
                          <a:effectLst/>
                          <a:hlinkClick r:id="rId3"/>
                        </a:rPr>
                        <a:t>Supplement to the</a:t>
                      </a:r>
                      <a:r>
                        <a:rPr lang="ru-RU" sz="1100" b="0" u="sng" dirty="0">
                          <a:effectLst/>
                          <a:hlinkClick r:id="rId3"/>
                        </a:rPr>
                        <a:t> 2014 </a:t>
                      </a:r>
                      <a:r>
                        <a:rPr lang="en-US" sz="1100" b="0" u="sng" dirty="0">
                          <a:effectLst/>
                          <a:hlinkClick r:id="rId3"/>
                        </a:rPr>
                        <a:t>Consolidated Guidelines for HIV prevention</a:t>
                      </a:r>
                      <a:r>
                        <a:rPr lang="ru-RU" sz="1100" b="0" u="sng" dirty="0">
                          <a:effectLst/>
                          <a:hlinkClick r:id="rId3"/>
                        </a:rPr>
                        <a:t>, </a:t>
                      </a:r>
                      <a:r>
                        <a:rPr lang="en-US" sz="1100" b="0" u="sng" dirty="0">
                          <a:effectLst/>
                          <a:hlinkClick r:id="rId3"/>
                        </a:rPr>
                        <a:t>diagnosis</a:t>
                      </a:r>
                      <a:r>
                        <a:rPr lang="ru-RU" sz="1100" b="0" u="sng" dirty="0">
                          <a:effectLst/>
                          <a:hlinkClick r:id="rId3"/>
                        </a:rPr>
                        <a:t>, </a:t>
                      </a:r>
                      <a:r>
                        <a:rPr lang="en-US" sz="1100" b="0" u="sng" dirty="0">
                          <a:effectLst/>
                          <a:hlinkClick r:id="rId3"/>
                        </a:rPr>
                        <a:t>treatment and care for key populations</a:t>
                      </a:r>
                      <a:r>
                        <a:rPr lang="ru-RU" sz="1100" b="0" u="sng" dirty="0">
                          <a:effectLst/>
                        </a:rPr>
                        <a:t>;</a:t>
                      </a:r>
                      <a:r>
                        <a:rPr lang="ru-RU" sz="1100" b="0" dirty="0"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см. индикатор </a:t>
                      </a:r>
                      <a:r>
                        <a:rPr lang="en-US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OST</a:t>
                      </a:r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-5 (</a:t>
                      </a:r>
                      <a:r>
                        <a:rPr lang="ru-RU" sz="11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 46).</a:t>
                      </a:r>
                    </a:p>
                    <a:p>
                      <a:pPr algn="just"/>
                      <a:endParaRPr lang="en-LT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68906"/>
                  </a:ext>
                </a:extLst>
              </a:tr>
              <a:tr h="11941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00660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 национальных стандартах четко определяется, что ПТАО направлена на поддерживающее, а не краткосрочное или среднесрочное лечение (включая лечение абстинентных симптомов, называемое также </a:t>
                      </a:r>
                      <a:r>
                        <a:rPr lang="ru-RU" sz="20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детоксикацией</a:t>
                      </a:r>
                      <a:r>
                        <a:rPr lang="ru-RU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).</a:t>
                      </a:r>
                      <a:r>
                        <a:rPr lang="ru-RU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LT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LT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/>
                </a:tc>
                <a:extLst>
                  <a:ext uri="{0D108BD9-81ED-4DB2-BD59-A6C34878D82A}">
                    <a16:rowId xmlns:a16="http://schemas.microsoft.com/office/drawing/2014/main" val="556194460"/>
                  </a:ext>
                </a:extLst>
              </a:tr>
              <a:tr h="5970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00660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Члены сообщества сообщают об отсутствии случаев систематического нарушения данного стандарта в большинстве пунктов ПТАО.</a:t>
                      </a:r>
                      <a:endParaRPr lang="en-LT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LT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/>
                </a:tc>
                <a:extLst>
                  <a:ext uri="{0D108BD9-81ED-4DB2-BD59-A6C34878D82A}">
                    <a16:rowId xmlns:a16="http://schemas.microsoft.com/office/drawing/2014/main" val="2479443165"/>
                  </a:ext>
                </a:extLst>
              </a:tr>
              <a:tr h="10897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00660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В программах ПТАО отмечаются высокие показатели удержания клиентов.</a:t>
                      </a:r>
                      <a:endParaRPr lang="ru-RU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00660" algn="l"/>
                        </a:tabLst>
                        <a:defRPr/>
                      </a:pPr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Уровень удержания определяется как процент людей, получающих ПТАО, которые продолжают лечение по истечении 6 месяцев, среди лиц, получавших лечение 6 месяцев назад. Согласно рекомендациям ВОЗ, уровень удержания считается высоким, если он составляет 80% или выше, средним, если он составляет от 60% до 80%, и низким, если он составляет 60% или меньше.</a:t>
                      </a:r>
                      <a:endParaRPr lang="en-LT" sz="11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LT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/>
                </a:tc>
                <a:extLst>
                  <a:ext uri="{0D108BD9-81ED-4DB2-BD59-A6C34878D82A}">
                    <a16:rowId xmlns:a16="http://schemas.microsoft.com/office/drawing/2014/main" val="956951049"/>
                  </a:ext>
                </a:extLst>
              </a:tr>
              <a:tr h="4665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00660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устойчивость</a:t>
                      </a:r>
                      <a:endParaRPr lang="en-LT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L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01" marR="39901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860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C0D97E-B3A9-8446-9544-65B7FD8C90E6}"/>
                  </a:ext>
                </a:extLst>
              </p14:cNvPr>
              <p14:cNvContentPartPr/>
              <p14:nvPr/>
            </p14:nvContentPartPr>
            <p14:xfrm>
              <a:off x="1148430" y="1422915"/>
              <a:ext cx="2160" cy="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C0D97E-B3A9-8446-9544-65B7FD8C90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9430" y="1414275"/>
                <a:ext cx="198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CE8CD06-3362-8F48-B37A-2D7746E8ECD5}"/>
              </a:ext>
            </a:extLst>
          </p:cNvPr>
          <p:cNvSpPr txBox="1"/>
          <p:nvPr/>
        </p:nvSpPr>
        <p:spPr>
          <a:xfrm>
            <a:off x="0" y="3486805"/>
            <a:ext cx="1310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Компоненты</a:t>
            </a:r>
            <a:endParaRPr lang="en-LT" sz="1400" b="1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FB30DC-24ED-534D-9CCE-60A3A7E5333C}"/>
              </a:ext>
            </a:extLst>
          </p:cNvPr>
          <p:cNvCxnSpPr>
            <a:cxnSpLocks/>
          </p:cNvCxnSpPr>
          <p:nvPr/>
        </p:nvCxnSpPr>
        <p:spPr>
          <a:xfrm flipV="1">
            <a:off x="930107" y="3031160"/>
            <a:ext cx="454706" cy="45564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19620E-B9CA-5D42-B716-5347621D5ACF}"/>
              </a:ext>
            </a:extLst>
          </p:cNvPr>
          <p:cNvCxnSpPr>
            <a:cxnSpLocks/>
          </p:cNvCxnSpPr>
          <p:nvPr/>
        </p:nvCxnSpPr>
        <p:spPr>
          <a:xfrm>
            <a:off x="930107" y="3826840"/>
            <a:ext cx="454706" cy="4256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1080E7-3D59-234D-8A2D-72803AA54E71}"/>
              </a:ext>
            </a:extLst>
          </p:cNvPr>
          <p:cNvCxnSpPr>
            <a:cxnSpLocks/>
          </p:cNvCxnSpPr>
          <p:nvPr/>
        </p:nvCxnSpPr>
        <p:spPr>
          <a:xfrm>
            <a:off x="838200" y="3922005"/>
            <a:ext cx="472106" cy="12559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56A5FD-6B53-9E40-8AE1-2CED0224D6B4}"/>
              </a:ext>
            </a:extLst>
          </p:cNvPr>
          <p:cNvSpPr txBox="1"/>
          <p:nvPr/>
        </p:nvSpPr>
        <p:spPr>
          <a:xfrm>
            <a:off x="10631277" y="3174567"/>
            <a:ext cx="1511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Оценка по балльной системе </a:t>
            </a:r>
          </a:p>
          <a:p>
            <a:r>
              <a:rPr lang="ru-RU" sz="1400" dirty="0">
                <a:solidFill>
                  <a:srgbClr val="7030A0"/>
                </a:solidFill>
              </a:rPr>
              <a:t>(2–максимальный, означающий полное или практически полное соответствие, </a:t>
            </a:r>
          </a:p>
          <a:p>
            <a:r>
              <a:rPr lang="ru-RU" sz="1400" dirty="0">
                <a:solidFill>
                  <a:srgbClr val="7030A0"/>
                </a:solidFill>
              </a:rPr>
              <a:t>0– минимальный балл)</a:t>
            </a:r>
            <a:endParaRPr lang="en-LT" sz="1400" b="1" dirty="0">
              <a:solidFill>
                <a:srgbClr val="7030A0"/>
              </a:solidFill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B3A79782-3713-994C-ABBD-92A42F2ECBE2}"/>
              </a:ext>
            </a:extLst>
          </p:cNvPr>
          <p:cNvSpPr/>
          <p:nvPr/>
        </p:nvSpPr>
        <p:spPr>
          <a:xfrm>
            <a:off x="9496540" y="2776249"/>
            <a:ext cx="694062" cy="3249976"/>
          </a:xfrm>
          <a:prstGeom prst="frame">
            <a:avLst>
              <a:gd name="adj1" fmla="val 9325"/>
            </a:avLst>
          </a:pr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D9EE4E-39B3-B74F-9187-2BD2A04E94CB}"/>
              </a:ext>
            </a:extLst>
          </p:cNvPr>
          <p:cNvCxnSpPr>
            <a:cxnSpLocks/>
          </p:cNvCxnSpPr>
          <p:nvPr/>
        </p:nvCxnSpPr>
        <p:spPr>
          <a:xfrm flipH="1" flipV="1">
            <a:off x="10173000" y="3039643"/>
            <a:ext cx="440675" cy="1597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0C1827-8FC5-DD41-B81A-4B06A12E9FF5}"/>
              </a:ext>
            </a:extLst>
          </p:cNvPr>
          <p:cNvCxnSpPr>
            <a:cxnSpLocks/>
          </p:cNvCxnSpPr>
          <p:nvPr/>
        </p:nvCxnSpPr>
        <p:spPr>
          <a:xfrm flipH="1">
            <a:off x="10250162" y="3393095"/>
            <a:ext cx="381115" cy="7355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773C7A-055C-A441-A776-19FBD9BF62AE}"/>
              </a:ext>
            </a:extLst>
          </p:cNvPr>
          <p:cNvCxnSpPr>
            <a:cxnSpLocks/>
          </p:cNvCxnSpPr>
          <p:nvPr/>
        </p:nvCxnSpPr>
        <p:spPr>
          <a:xfrm flipH="1">
            <a:off x="10250162" y="3593600"/>
            <a:ext cx="412101" cy="16152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C3EC2BD-964F-0741-AB9C-10FA1B6E3E01}"/>
              </a:ext>
            </a:extLst>
          </p:cNvPr>
          <p:cNvSpPr txBox="1"/>
          <p:nvPr/>
        </p:nvSpPr>
        <p:spPr>
          <a:xfrm>
            <a:off x="10809354" y="6136395"/>
            <a:ext cx="115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Подсчет степени</a:t>
            </a:r>
            <a:endParaRPr lang="en-LT" sz="1400" b="1" dirty="0">
              <a:solidFill>
                <a:srgbClr val="7030A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E2C929-A457-A641-8F48-AC151D60D0DB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10309724" y="6344903"/>
            <a:ext cx="499630" cy="5310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48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63A3C4-EB25-5946-BE11-620777583B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6521891"/>
              </p:ext>
            </p:extLst>
          </p:nvPr>
        </p:nvGraphicFramePr>
        <p:xfrm>
          <a:off x="1" y="2152357"/>
          <a:ext cx="12191999" cy="408939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38776">
                  <a:extLst>
                    <a:ext uri="{9D8B030D-6E8A-4147-A177-3AD203B41FA5}">
                      <a16:colId xmlns:a16="http://schemas.microsoft.com/office/drawing/2014/main" val="3952601180"/>
                    </a:ext>
                  </a:extLst>
                </a:gridCol>
                <a:gridCol w="4025702">
                  <a:extLst>
                    <a:ext uri="{9D8B030D-6E8A-4147-A177-3AD203B41FA5}">
                      <a16:colId xmlns:a16="http://schemas.microsoft.com/office/drawing/2014/main" val="1971789473"/>
                    </a:ext>
                  </a:extLst>
                </a:gridCol>
                <a:gridCol w="2624390">
                  <a:extLst>
                    <a:ext uri="{9D8B030D-6E8A-4147-A177-3AD203B41FA5}">
                      <a16:colId xmlns:a16="http://schemas.microsoft.com/office/drawing/2014/main" val="619872309"/>
                    </a:ext>
                  </a:extLst>
                </a:gridCol>
                <a:gridCol w="2403131">
                  <a:extLst>
                    <a:ext uri="{9D8B030D-6E8A-4147-A177-3AD203B41FA5}">
                      <a16:colId xmlns:a16="http://schemas.microsoft.com/office/drawing/2014/main" val="3790370957"/>
                    </a:ext>
                  </a:extLst>
                </a:gridCol>
              </a:tblGrid>
              <a:tr h="991781"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Шкала степени устойчивости</a:t>
                      </a:r>
                      <a:endParaRPr lang="en-LT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Описание</a:t>
                      </a:r>
                      <a:endParaRPr lang="en-LT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Приблизительные процентные значения шкалы</a:t>
                      </a:r>
                      <a:endParaRPr lang="en-LT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en-LT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Цветовой код</a:t>
                      </a:r>
                      <a:endParaRPr lang="en-LT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33398"/>
                  </a:ext>
                </a:extLst>
              </a:tr>
              <a:tr h="51626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Высокая устойчивость</a:t>
                      </a:r>
                      <a:endParaRPr lang="en-L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Высокая степень устойчивости с низким риском или без рисков 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&gt;85-100%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Зеленый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61792"/>
                  </a:ext>
                </a:extLst>
              </a:tr>
              <a:tr h="75402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Существенная устойчивость</a:t>
                      </a:r>
                      <a:endParaRPr lang="en-L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Существенная степень устойчивости с низким или умеренным риском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70-84%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Светло-зеленый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0274"/>
                  </a:ext>
                </a:extLst>
              </a:tr>
              <a:tr h="516269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Средняя устойчивость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Средняя степень устойчивости с умеренным риском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50-69%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Желтый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89387"/>
                  </a:ext>
                </a:extLst>
              </a:tr>
              <a:tr h="278513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Умеренный уровень риска 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Устойчивость с умеренным риском 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36-49%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Оранжевый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40422"/>
                  </a:ext>
                </a:extLst>
              </a:tr>
              <a:tr h="516269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Умеренно высокий уровень риска 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Устойчивость ниже среднего с умеренно высоким уровнем риска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25-35%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Светло-красный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84597"/>
                  </a:ext>
                </a:extLst>
              </a:tr>
              <a:tr h="516269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Высокий уровень риска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Низкая степень устойчивости с высоким риском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&lt;25%</a:t>
                      </a:r>
                      <a:endParaRPr lang="en-LT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Красный</a:t>
                      </a:r>
                      <a:endParaRPr lang="en-LT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58" marR="51358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56982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5A55-A9EF-5A44-9FAA-FD3E92959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728345"/>
            <a:ext cx="6527410" cy="10582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Индикаторы и тематические области</a:t>
            </a:r>
            <a:r>
              <a:rPr lang="ru-RU" dirty="0"/>
              <a:t>:</a:t>
            </a:r>
            <a:endParaRPr lang="en-LT" dirty="0"/>
          </a:p>
          <a:p>
            <a:pPr marL="0" indent="0">
              <a:buNone/>
            </a:pPr>
            <a:r>
              <a:rPr lang="ru-RU" dirty="0"/>
              <a:t>6-бальная шкала степени устойчивости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24373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CE1F5-0F6E-0B44-8D9A-54005CE3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63" y="483476"/>
            <a:ext cx="6989224" cy="6009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Совещательная группа и другие рецензенты:</a:t>
            </a:r>
          </a:p>
          <a:p>
            <a:r>
              <a:rPr lang="ru-RU" b="1" dirty="0"/>
              <a:t>Евразийская ассоциация снижения вреда: </a:t>
            </a:r>
            <a:r>
              <a:rPr lang="ru-RU" dirty="0"/>
              <a:t>Анна </a:t>
            </a:r>
            <a:r>
              <a:rPr lang="ru-RU" dirty="0" err="1"/>
              <a:t>Довбах</a:t>
            </a:r>
            <a:r>
              <a:rPr lang="ru-RU" dirty="0"/>
              <a:t> </a:t>
            </a:r>
            <a:endParaRPr lang="en-LT" dirty="0"/>
          </a:p>
          <a:p>
            <a:r>
              <a:rPr lang="ru-RU" b="1" dirty="0"/>
              <a:t>Всемирная организация здравоохранения: </a:t>
            </a:r>
            <a:r>
              <a:rPr lang="ru-RU" dirty="0" err="1"/>
              <a:t>Аннетт</a:t>
            </a:r>
            <a:r>
              <a:rPr lang="ru-RU" dirty="0"/>
              <a:t> </a:t>
            </a:r>
            <a:r>
              <a:rPr lang="ru-RU" dirty="0" err="1"/>
              <a:t>Верстер</a:t>
            </a:r>
            <a:r>
              <a:rPr lang="ru-RU" dirty="0"/>
              <a:t> </a:t>
            </a:r>
            <a:endParaRPr lang="en-LT" dirty="0"/>
          </a:p>
          <a:p>
            <a:r>
              <a:rPr lang="ru-RU" b="1" dirty="0" err="1"/>
              <a:t>Harm</a:t>
            </a:r>
            <a:r>
              <a:rPr lang="ru-RU" b="1" dirty="0"/>
              <a:t> </a:t>
            </a:r>
            <a:r>
              <a:rPr lang="ru-RU" b="1" dirty="0" err="1"/>
              <a:t>Reduction</a:t>
            </a:r>
            <a:r>
              <a:rPr lang="ru-RU" b="1" dirty="0"/>
              <a:t> </a:t>
            </a:r>
            <a:r>
              <a:rPr lang="ru-RU" b="1" dirty="0" err="1"/>
              <a:t>International</a:t>
            </a:r>
            <a:r>
              <a:rPr lang="ru-RU" b="1" dirty="0"/>
              <a:t> : </a:t>
            </a:r>
            <a:r>
              <a:rPr lang="ru-RU" dirty="0"/>
              <a:t>Кэтрин Кук, Ольга Шуберт, Эмили </a:t>
            </a:r>
            <a:r>
              <a:rPr lang="ru-RU" dirty="0" err="1"/>
              <a:t>Роу</a:t>
            </a:r>
            <a:r>
              <a:rPr lang="ru-RU" dirty="0"/>
              <a:t>, Сэм </a:t>
            </a:r>
            <a:r>
              <a:rPr lang="ru-RU" dirty="0" err="1"/>
              <a:t>Ширли-Бивен</a:t>
            </a:r>
            <a:endParaRPr lang="en-LT" dirty="0"/>
          </a:p>
          <a:p>
            <a:r>
              <a:rPr lang="ru-RU" b="1" dirty="0"/>
              <a:t>Международная сеть людей, употребляющих наркотики: </a:t>
            </a:r>
            <a:r>
              <a:rPr lang="ru-RU" dirty="0"/>
              <a:t>Валентин Семенов</a:t>
            </a:r>
            <a:endParaRPr lang="en-LT" dirty="0"/>
          </a:p>
          <a:p>
            <a:r>
              <a:rPr lang="ru-RU" b="1" dirty="0"/>
              <a:t>Глобальный фонд для борьбы со СПИДом, туберкулезом и малярией: </a:t>
            </a:r>
            <a:r>
              <a:rPr lang="ru-RU" dirty="0" err="1"/>
              <a:t>Палани</a:t>
            </a:r>
            <a:r>
              <a:rPr lang="ru-RU" dirty="0"/>
              <a:t> </a:t>
            </a:r>
            <a:r>
              <a:rPr lang="ru-RU" dirty="0" err="1"/>
              <a:t>Нараянан</a:t>
            </a:r>
            <a:r>
              <a:rPr lang="ru-RU" dirty="0"/>
              <a:t> </a:t>
            </a:r>
            <a:endParaRPr lang="en-LT" dirty="0"/>
          </a:p>
          <a:p>
            <a:r>
              <a:rPr lang="ru-RU" b="1" dirty="0"/>
              <a:t>«</a:t>
            </a:r>
            <a:r>
              <a:rPr lang="ru-RU" b="1" dirty="0" err="1"/>
              <a:t>Aksion</a:t>
            </a:r>
            <a:r>
              <a:rPr lang="ru-RU" b="1" dirty="0"/>
              <a:t> </a:t>
            </a:r>
            <a:r>
              <a:rPr lang="ru-RU" b="1" dirty="0" err="1"/>
              <a:t>Plus</a:t>
            </a:r>
            <a:r>
              <a:rPr lang="ru-RU" b="1" dirty="0"/>
              <a:t>», </a:t>
            </a:r>
            <a:r>
              <a:rPr lang="ru-RU" dirty="0"/>
              <a:t>Албания: </a:t>
            </a:r>
            <a:r>
              <a:rPr lang="ru-RU" dirty="0" err="1"/>
              <a:t>Генчи</a:t>
            </a:r>
            <a:r>
              <a:rPr lang="ru-RU" dirty="0"/>
              <a:t> </a:t>
            </a:r>
            <a:r>
              <a:rPr lang="ru-RU" dirty="0" err="1"/>
              <a:t>Муколлари</a:t>
            </a:r>
            <a:endParaRPr lang="en-LT" dirty="0"/>
          </a:p>
          <a:p>
            <a:r>
              <a:rPr lang="ru-RU" b="1" dirty="0"/>
              <a:t>Международный фонд «Возрождение», </a:t>
            </a:r>
            <a:r>
              <a:rPr lang="ru-RU" dirty="0"/>
              <a:t>Украина: Елена </a:t>
            </a:r>
            <a:r>
              <a:rPr lang="ru-RU" dirty="0" err="1"/>
              <a:t>Кучерук</a:t>
            </a:r>
            <a:r>
              <a:rPr lang="ru-RU" dirty="0"/>
              <a:t> </a:t>
            </a:r>
            <a:endParaRPr lang="en-LT" dirty="0"/>
          </a:p>
          <a:p>
            <a:r>
              <a:rPr lang="ru-RU" b="1" dirty="0"/>
              <a:t>Украинский институт исследований политики общественного здоровья: </a:t>
            </a:r>
            <a:r>
              <a:rPr lang="ru-RU" dirty="0"/>
              <a:t>Сергей </a:t>
            </a:r>
            <a:r>
              <a:rPr lang="ru-RU" dirty="0" err="1"/>
              <a:t>Дворяк</a:t>
            </a:r>
            <a:r>
              <a:rPr lang="ru-RU" dirty="0"/>
              <a:t> и Александр </a:t>
            </a:r>
            <a:r>
              <a:rPr lang="ru-RU" dirty="0" err="1"/>
              <a:t>Зезюлин</a:t>
            </a:r>
            <a:r>
              <a:rPr lang="ru-RU" dirty="0"/>
              <a:t> </a:t>
            </a:r>
            <a:endParaRPr lang="en-LT" dirty="0"/>
          </a:p>
          <a:p>
            <a:r>
              <a:rPr lang="ru-RU" b="1" dirty="0"/>
              <a:t>Независимые консультанты: </a:t>
            </a:r>
            <a:r>
              <a:rPr lang="ru-RU" dirty="0"/>
              <a:t>Алексей </a:t>
            </a:r>
            <a:r>
              <a:rPr lang="ru-RU" dirty="0" err="1"/>
              <a:t>Кралько</a:t>
            </a:r>
            <a:r>
              <a:rPr lang="ru-RU" dirty="0"/>
              <a:t>, Алишер </a:t>
            </a:r>
            <a:r>
              <a:rPr lang="ru-RU" dirty="0" err="1"/>
              <a:t>Латыпов</a:t>
            </a:r>
            <a:r>
              <a:rPr lang="ru-RU" dirty="0"/>
              <a:t>, Шона </a:t>
            </a:r>
            <a:r>
              <a:rPr lang="ru-RU" dirty="0" err="1"/>
              <a:t>Шоннинг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Финансирование</a:t>
            </a:r>
            <a:r>
              <a:rPr lang="ru-RU" dirty="0"/>
              <a:t>: ЮНФПА и ЮНЭЙДС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Авторы</a:t>
            </a:r>
            <a:r>
              <a:rPr lang="ru-RU" dirty="0"/>
              <a:t>: </a:t>
            </a:r>
            <a:r>
              <a:rPr lang="ru-RU" dirty="0" err="1"/>
              <a:t>Раминта</a:t>
            </a:r>
            <a:r>
              <a:rPr lang="ru-RU" dirty="0"/>
              <a:t> </a:t>
            </a:r>
            <a:r>
              <a:rPr lang="ru-RU" dirty="0" err="1"/>
              <a:t>Штуйките</a:t>
            </a:r>
            <a:r>
              <a:rPr lang="ru-RU" dirty="0"/>
              <a:t> и Иван Варенцов</a:t>
            </a:r>
            <a:endParaRPr lang="en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354E8-BC0D-6244-BF02-71BEE62E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7" y="552450"/>
            <a:ext cx="3305385" cy="43910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67008-3850-E847-AFC8-BD48486FEA20}"/>
              </a:ext>
            </a:extLst>
          </p:cNvPr>
          <p:cNvSpPr txBox="1">
            <a:spLocks/>
          </p:cNvSpPr>
          <p:nvPr/>
        </p:nvSpPr>
        <p:spPr>
          <a:xfrm>
            <a:off x="473613" y="5215659"/>
            <a:ext cx="3852553" cy="81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hlinkClick r:id="rId3"/>
              </a:rPr>
              <a:t>https://harmreductioneurasia.org/ru/oat-sustain-method/</a:t>
            </a:r>
            <a:r>
              <a:rPr lang="ru-RU" sz="1400" dirty="0"/>
              <a:t> </a:t>
            </a:r>
            <a:endParaRPr lang="en-LT" sz="1400" dirty="0"/>
          </a:p>
        </p:txBody>
      </p:sp>
    </p:spTree>
    <p:extLst>
      <p:ext uri="{BB962C8B-B14F-4D97-AF65-F5344CB8AC3E}">
        <p14:creationId xmlns:p14="http://schemas.microsoft.com/office/powerpoint/2010/main" val="396242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2DD84-22A7-5B4A-8152-6633C5C0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C3280-DF79-4A45-BCA4-DE2911FD9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351908-DF52-3748-A423-A1D90B2C64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5640062"/>
              </p:ext>
            </p:extLst>
          </p:nvPr>
        </p:nvGraphicFramePr>
        <p:xfrm>
          <a:off x="314325" y="371474"/>
          <a:ext cx="11530013" cy="6043612"/>
        </p:xfrm>
        <a:graphic>
          <a:graphicData uri="http://schemas.openxmlformats.org/drawingml/2006/table">
            <a:tbl>
              <a:tblPr firstRow="1" firstCol="1" bandRow="1"/>
              <a:tblGrid>
                <a:gridCol w="2019306">
                  <a:extLst>
                    <a:ext uri="{9D8B030D-6E8A-4147-A177-3AD203B41FA5}">
                      <a16:colId xmlns:a16="http://schemas.microsoft.com/office/drawing/2014/main" val="2690973540"/>
                    </a:ext>
                  </a:extLst>
                </a:gridCol>
                <a:gridCol w="1655499">
                  <a:extLst>
                    <a:ext uri="{9D8B030D-6E8A-4147-A177-3AD203B41FA5}">
                      <a16:colId xmlns:a16="http://schemas.microsoft.com/office/drawing/2014/main" val="2906631790"/>
                    </a:ext>
                  </a:extLst>
                </a:gridCol>
                <a:gridCol w="821040">
                  <a:extLst>
                    <a:ext uri="{9D8B030D-6E8A-4147-A177-3AD203B41FA5}">
                      <a16:colId xmlns:a16="http://schemas.microsoft.com/office/drawing/2014/main" val="2706189162"/>
                    </a:ext>
                  </a:extLst>
                </a:gridCol>
                <a:gridCol w="2366783">
                  <a:extLst>
                    <a:ext uri="{9D8B030D-6E8A-4147-A177-3AD203B41FA5}">
                      <a16:colId xmlns:a16="http://schemas.microsoft.com/office/drawing/2014/main" val="1123668112"/>
                    </a:ext>
                  </a:extLst>
                </a:gridCol>
                <a:gridCol w="1642487">
                  <a:extLst>
                    <a:ext uri="{9D8B030D-6E8A-4147-A177-3AD203B41FA5}">
                      <a16:colId xmlns:a16="http://schemas.microsoft.com/office/drawing/2014/main" val="75212207"/>
                    </a:ext>
                  </a:extLst>
                </a:gridCol>
                <a:gridCol w="3024898">
                  <a:extLst>
                    <a:ext uri="{9D8B030D-6E8A-4147-A177-3AD203B41FA5}">
                      <a16:colId xmlns:a16="http://schemas.microsoft.com/office/drawing/2014/main" val="1239729820"/>
                    </a:ext>
                  </a:extLst>
                </a:gridCol>
              </a:tblGrid>
              <a:tr h="42991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области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17" marR="79817" marT="11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17" marR="79817" marT="11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3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17" marR="79817" marT="110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64612"/>
                  </a:ext>
                </a:extLst>
              </a:tr>
              <a:tr h="539467">
                <a:tc row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и управление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Умеренный уровень риска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обязательства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устойчивость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36665"/>
                  </a:ext>
                </a:extLst>
              </a:tr>
              <a:tr h="1079940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переходом от донорского к национальному финансированию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Умеренный уровень риска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1904"/>
                  </a:ext>
                </a:extLst>
              </a:tr>
              <a:tr h="539467">
                <a:tc rowSpan="4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 и ресурсы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 высокий уровень риска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Препараты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61428"/>
                  </a:ext>
                </a:extLst>
              </a:tr>
              <a:tr h="539467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ресурсы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риска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58490"/>
                  </a:ext>
                </a:extLst>
              </a:tr>
              <a:tr h="539467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Человеческие ресурсы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устойчивость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73349"/>
                  </a:ext>
                </a:extLst>
              </a:tr>
              <a:tr h="757489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Доказательная база и информационные системы 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Умеренный уровень риска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6435"/>
                  </a:ext>
                </a:extLst>
              </a:tr>
              <a:tr h="539467">
                <a:tc rowSpan="3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устойчивость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 охват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устойчивость 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96521"/>
                  </a:ext>
                </a:extLst>
              </a:tr>
              <a:tr h="539467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устойчивость</a:t>
                      </a:r>
                      <a:endParaRPr lang="en-LT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02828"/>
                  </a:ext>
                </a:extLst>
              </a:tr>
              <a:tr h="539467">
                <a:tc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и интеграция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423" marR="106423" marT="53211" marB="532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Умеренный уровень риска</a:t>
                      </a:r>
                      <a:endParaRPr lang="en-LT" dirty="0"/>
                    </a:p>
                  </a:txBody>
                  <a:tcPr marL="79817" marR="79817" marT="110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85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85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1DF5A-B680-BE4B-9152-79116E7D7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563" r="1" b="346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AADEA-7196-A74F-BFA5-7F99BD14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Материал и файлы </a:t>
            </a:r>
            <a:endParaRPr lang="en-LT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DC987-8F5E-C347-846F-749432452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9" y="2110110"/>
            <a:ext cx="5915024" cy="4490716"/>
          </a:xfrm>
        </p:spPr>
        <p:txBody>
          <a:bodyPr anchor="ctr">
            <a:norm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Руководство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ru-RU" sz="1400" dirty="0">
                <a:solidFill>
                  <a:srgbClr val="000000"/>
                </a:solidFill>
              </a:rPr>
              <a:t>1. Концептуальная рамка</a:t>
            </a:r>
          </a:p>
          <a:p>
            <a:pPr lvl="1"/>
            <a:r>
              <a:rPr lang="ru-RU" sz="1400" dirty="0">
                <a:solidFill>
                  <a:srgbClr val="000000"/>
                </a:solidFill>
              </a:rPr>
              <a:t>2. Рекомендации по проведению национальных оценок</a:t>
            </a:r>
          </a:p>
          <a:p>
            <a:pPr lvl="1"/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Приложения – отдельные документы</a:t>
            </a:r>
          </a:p>
          <a:p>
            <a:pPr lvl="1"/>
            <a:r>
              <a:rPr lang="ru-RU" sz="1400" dirty="0">
                <a:solidFill>
                  <a:srgbClr val="000000"/>
                </a:solidFill>
              </a:rPr>
              <a:t>Структура отчета</a:t>
            </a:r>
          </a:p>
          <a:p>
            <a:pPr lvl="1"/>
            <a:r>
              <a:rPr lang="ru-RU" sz="1400" dirty="0">
                <a:solidFill>
                  <a:srgbClr val="000000"/>
                </a:solidFill>
              </a:rPr>
              <a:t>Инструменты в файле </a:t>
            </a:r>
            <a:r>
              <a:rPr lang="en-US" sz="1400" dirty="0">
                <a:solidFill>
                  <a:srgbClr val="000000"/>
                </a:solidFill>
              </a:rPr>
              <a:t>Excel</a:t>
            </a:r>
          </a:p>
          <a:p>
            <a:pPr lvl="1"/>
            <a:r>
              <a:rPr lang="ru-RU" sz="1400" dirty="0">
                <a:solidFill>
                  <a:srgbClr val="000000"/>
                </a:solidFill>
              </a:rPr>
              <a:t>Руководство по проведению интервью с ключевыми информантами</a:t>
            </a:r>
          </a:p>
          <a:p>
            <a:pPr lvl="1"/>
            <a:r>
              <a:rPr lang="ru-RU" sz="1400" dirty="0">
                <a:solidFill>
                  <a:srgbClr val="000000"/>
                </a:solidFill>
              </a:rPr>
              <a:t>Руководство по проведению фокус-групп</a:t>
            </a:r>
          </a:p>
          <a:p>
            <a:pPr lvl="1"/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Скачать набор/архив по ссылке: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       </a:t>
            </a:r>
            <a:r>
              <a:rPr lang="ru-RU" sz="1400" dirty="0">
                <a:solidFill>
                  <a:srgbClr val="000000"/>
                </a:solidFill>
                <a:hlinkClick r:id="rId4"/>
              </a:rPr>
              <a:t>https://harmreductioneurasia.org/ru/oat-sustain-method/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       </a:t>
            </a:r>
            <a:r>
              <a:rPr lang="ru-RU" sz="1400" dirty="0">
                <a:solidFill>
                  <a:srgbClr val="000000"/>
                </a:solidFill>
              </a:rPr>
              <a:t>Русская версия – к концу августа</a:t>
            </a:r>
            <a:endParaRPr lang="en-LT" sz="1400" dirty="0">
              <a:solidFill>
                <a:srgbClr val="000000"/>
              </a:solidFill>
            </a:endParaRPr>
          </a:p>
          <a:p>
            <a:endParaRPr lang="en-L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9F86-8ED2-9947-B3AC-A807B4FD09F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Определения </a:t>
            </a:r>
            <a:endParaRPr lang="en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0AEC-B488-F643-BE42-71EF8F22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ПТАО</a:t>
            </a:r>
            <a:r>
              <a:rPr lang="ru-RU" dirty="0"/>
              <a:t> = поддерживающая терапия агонистами </a:t>
            </a:r>
            <a:r>
              <a:rPr lang="ru-RU" dirty="0" err="1"/>
              <a:t>опиоидов</a:t>
            </a:r>
            <a:endParaRPr lang="ru-RU" dirty="0"/>
          </a:p>
          <a:p>
            <a:pPr lvl="1"/>
            <a:r>
              <a:rPr lang="ru-RU" dirty="0">
                <a:solidFill>
                  <a:srgbClr val="7030A0"/>
                </a:solidFill>
              </a:rPr>
              <a:t>ОЗТ</a:t>
            </a:r>
            <a:r>
              <a:rPr lang="ru-RU" dirty="0"/>
              <a:t> более распространен, но имеет много негативного веса</a:t>
            </a:r>
          </a:p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Устойчивость программ ПТАО </a:t>
            </a:r>
            <a:r>
              <a:rPr lang="ru-RU" dirty="0"/>
              <a:t>в контексте перехода от международного к национальному финансированию ответа на ВИЧ – </a:t>
            </a:r>
          </a:p>
          <a:p>
            <a:pPr marL="0" indent="0">
              <a:buNone/>
            </a:pPr>
            <a:r>
              <a:rPr lang="ru-RU" dirty="0"/>
              <a:t>это способность программ </a:t>
            </a:r>
            <a:r>
              <a:rPr lang="ru-RU" b="1" dirty="0"/>
              <a:t>поддерживать</a:t>
            </a:r>
            <a:r>
              <a:rPr lang="ru-RU" dirty="0"/>
              <a:t> и </a:t>
            </a:r>
            <a:r>
              <a:rPr lang="ru-RU" b="1" dirty="0"/>
              <a:t>расширять </a:t>
            </a:r>
            <a:endParaRPr lang="en-US" b="1" dirty="0"/>
          </a:p>
          <a:p>
            <a:r>
              <a:rPr lang="ru-RU" b="1" dirty="0"/>
              <a:t>доступ </a:t>
            </a:r>
            <a:r>
              <a:rPr lang="ru-RU" dirty="0"/>
              <a:t>к услугам ПТАО, а также </a:t>
            </a:r>
          </a:p>
          <a:p>
            <a:r>
              <a:rPr lang="ru-RU" dirty="0"/>
              <a:t>охват на уровне, который, исходя из </a:t>
            </a:r>
            <a:r>
              <a:rPr lang="ru-RU" b="1" dirty="0"/>
              <a:t>эпидемиологической ситуации</a:t>
            </a:r>
            <a:r>
              <a:rPr lang="ru-RU" dirty="0"/>
              <a:t>, обеспечивал бы </a:t>
            </a:r>
            <a:r>
              <a:rPr lang="ru-RU" b="1" dirty="0"/>
              <a:t>контроль над эпидемиями ВИЧ и гепатита С </a:t>
            </a:r>
            <a:r>
              <a:rPr lang="ru-RU" dirty="0"/>
              <a:t>среди людей с опиоидной зависимостью и </a:t>
            </a:r>
          </a:p>
          <a:p>
            <a:r>
              <a:rPr lang="ru-RU" dirty="0"/>
              <a:t>доступ к услугам ПТАО </a:t>
            </a:r>
            <a:r>
              <a:rPr lang="ru-RU" b="1" dirty="0"/>
              <a:t>для всех нуждающихся</a:t>
            </a:r>
            <a:r>
              <a:rPr lang="ru-RU" dirty="0"/>
              <a:t>, даже </a:t>
            </a:r>
            <a:r>
              <a:rPr lang="ru-RU" b="1" dirty="0"/>
              <a:t>после</a:t>
            </a:r>
            <a:r>
              <a:rPr lang="ru-RU" dirty="0"/>
              <a:t> прекращения выделения внешнего</a:t>
            </a:r>
            <a:r>
              <a:rPr lang="ru-RU" b="1" dirty="0"/>
              <a:t> донорского финансирования</a:t>
            </a:r>
            <a:endParaRPr lang="en-LT" b="1" dirty="0"/>
          </a:p>
        </p:txBody>
      </p:sp>
    </p:spTree>
    <p:extLst>
      <p:ext uri="{BB962C8B-B14F-4D97-AF65-F5344CB8AC3E}">
        <p14:creationId xmlns:p14="http://schemas.microsoft.com/office/powerpoint/2010/main" val="228770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785FC-08F9-D34A-90B1-0B00C7D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Почему новый инструмент</a:t>
            </a:r>
            <a:r>
              <a:rPr lang="en-US" dirty="0">
                <a:solidFill>
                  <a:schemeClr val="bg1"/>
                </a:solidFill>
              </a:rPr>
              <a:t>?</a:t>
            </a:r>
            <a:r>
              <a:rPr lang="ru-RU" dirty="0">
                <a:solidFill>
                  <a:schemeClr val="bg1"/>
                </a:solidFill>
              </a:rPr>
              <a:t> (1)</a:t>
            </a:r>
            <a:endParaRPr lang="en-LT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A47A-7953-5F4B-A092-2D338E49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Много неясности </a:t>
            </a:r>
            <a:r>
              <a:rPr lang="ru-RU" sz="2400" dirty="0"/>
              <a:t>связанной  с политической, финансовой и программной устойчивостью ПТАО, </a:t>
            </a:r>
          </a:p>
          <a:p>
            <a:pPr marL="0" indent="0">
              <a:buNone/>
            </a:pPr>
            <a:r>
              <a:rPr lang="ru-RU" sz="2400" b="1" dirty="0"/>
              <a:t>даже в странах ВЦЕЦА с финансированием ГФ и где не было ГФ</a:t>
            </a:r>
            <a:r>
              <a:rPr lang="ru-RU" sz="24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FC6CB-F472-6A4F-8818-7C40C23C19CD}"/>
              </a:ext>
            </a:extLst>
          </p:cNvPr>
          <p:cNvSpPr/>
          <p:nvPr/>
        </p:nvSpPr>
        <p:spPr>
          <a:xfrm>
            <a:off x="838200" y="2782669"/>
            <a:ext cx="641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Охват ПТАО в странах Центральной и Восточной Европы и Центральной Азии. UNAIDS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Key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Population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Atlas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2019.  </a:t>
            </a:r>
            <a:endParaRPr lang="en-L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54002-DA04-3D44-95C9-FB8C85E7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96087"/>
            <a:ext cx="6219826" cy="28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A6602B-CADB-48C2-8885-B1E1586EF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25" y="381000"/>
            <a:ext cx="11080750" cy="5759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D054A-5D25-9547-847B-1569948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02904"/>
            <a:ext cx="9637776" cy="14306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Почему новый инструмент</a:t>
            </a:r>
            <a:r>
              <a:rPr lang="en-US" dirty="0">
                <a:solidFill>
                  <a:schemeClr val="bg1"/>
                </a:solidFill>
              </a:rPr>
              <a:t>?</a:t>
            </a:r>
            <a:r>
              <a:rPr lang="ru-RU" dirty="0">
                <a:solidFill>
                  <a:schemeClr val="bg1"/>
                </a:solidFill>
              </a:rPr>
              <a:t> (2)</a:t>
            </a:r>
            <a:endParaRPr lang="en-LT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BC03-668F-1444-8262-9A4EC985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133600"/>
            <a:ext cx="9637776" cy="40068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Дополнительные вопросы </a:t>
            </a:r>
            <a:r>
              <a:rPr lang="ru-RU" sz="2400" dirty="0">
                <a:solidFill>
                  <a:schemeClr val="bg1"/>
                </a:solidFill>
              </a:rPr>
              <a:t>на счет будущего 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контексте перехода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от международного финансирования:</a:t>
            </a:r>
          </a:p>
          <a:p>
            <a:pPr marL="0" lvl="0" indent="0"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lvl="1"/>
            <a:r>
              <a:rPr lang="ru-RU" sz="1300" dirty="0">
                <a:solidFill>
                  <a:schemeClr val="bg1"/>
                </a:solidFill>
              </a:rPr>
              <a:t>Будет ли обеспечена дальнейшая работа программ ПТАО и их включение в перечень услуг, гарантированных государством, а также их включение в национальные программы в рамках обеспечения всеобщего охвата услугами здравоохранения (ВОУЗ)? </a:t>
            </a:r>
            <a:endParaRPr lang="en-LT" sz="1300" dirty="0">
              <a:solidFill>
                <a:schemeClr val="bg1"/>
              </a:solidFill>
            </a:endParaRPr>
          </a:p>
          <a:p>
            <a:pPr lvl="1"/>
            <a:r>
              <a:rPr lang="ru-RU" sz="1300" dirty="0">
                <a:solidFill>
                  <a:schemeClr val="bg1"/>
                </a:solidFill>
              </a:rPr>
              <a:t>Будет ли закупка </a:t>
            </a:r>
            <a:r>
              <a:rPr lang="ru-RU" sz="1300" dirty="0" err="1">
                <a:solidFill>
                  <a:schemeClr val="bg1"/>
                </a:solidFill>
              </a:rPr>
              <a:t>метадон</a:t>
            </a:r>
            <a:r>
              <a:rPr lang="ru-RU" sz="1300" dirty="0">
                <a:solidFill>
                  <a:schemeClr val="bg1"/>
                </a:solidFill>
              </a:rPr>
              <a:t> и </a:t>
            </a:r>
            <a:r>
              <a:rPr lang="ru-RU" sz="1300" dirty="0" err="1">
                <a:solidFill>
                  <a:schemeClr val="bg1"/>
                </a:solidFill>
              </a:rPr>
              <a:t>бупренорфина</a:t>
            </a:r>
            <a:r>
              <a:rPr lang="ru-RU" sz="1300" dirty="0">
                <a:solidFill>
                  <a:schemeClr val="bg1"/>
                </a:solidFill>
              </a:rPr>
              <a:t> осуществляться надежно, бесперебойно и с использованием механизмов обеспечения качества? </a:t>
            </a:r>
            <a:endParaRPr lang="en-LT" sz="1300" dirty="0">
              <a:solidFill>
                <a:schemeClr val="bg1"/>
              </a:solidFill>
            </a:endParaRPr>
          </a:p>
          <a:p>
            <a:pPr lvl="1"/>
            <a:r>
              <a:rPr lang="ru-RU" sz="1300" dirty="0">
                <a:solidFill>
                  <a:schemeClr val="bg1"/>
                </a:solidFill>
              </a:rPr>
              <a:t>Приведет ли отсутствие поддержки со стороны правоохранительных органов или ограничительное регулирование лечения и прав клиентов ПТАО к сокращению или сужению масштабов и доступности программ ПТАО?   </a:t>
            </a:r>
            <a:endParaRPr lang="en-LT" sz="1300" dirty="0">
              <a:solidFill>
                <a:schemeClr val="bg1"/>
              </a:solidFill>
            </a:endParaRPr>
          </a:p>
          <a:p>
            <a:pPr lvl="1"/>
            <a:r>
              <a:rPr lang="ru-RU" sz="1300" dirty="0">
                <a:solidFill>
                  <a:schemeClr val="bg1"/>
                </a:solidFill>
              </a:rPr>
              <a:t>Будут ли услуги соответствовать высоким стандартам качества, и будут ли они комплексными? </a:t>
            </a:r>
            <a:endParaRPr lang="en-LT" sz="1300" dirty="0">
              <a:solidFill>
                <a:schemeClr val="bg1"/>
              </a:solidFill>
            </a:endParaRPr>
          </a:p>
          <a:p>
            <a:pPr lvl="1"/>
            <a:r>
              <a:rPr lang="ru-RU" sz="1300" dirty="0">
                <a:solidFill>
                  <a:schemeClr val="bg1"/>
                </a:solidFill>
              </a:rPr>
              <a:t>Будут ли сообщества и гражданское общество вовлечены в процессы планирования, расширения охвата и мониторинга услуг? </a:t>
            </a:r>
            <a:endParaRPr lang="en-LT" sz="1300" dirty="0">
              <a:solidFill>
                <a:schemeClr val="bg1"/>
              </a:solidFill>
            </a:endParaRPr>
          </a:p>
          <a:p>
            <a:pPr lvl="1"/>
            <a:r>
              <a:rPr lang="ru-RU" sz="1300" dirty="0">
                <a:solidFill>
                  <a:schemeClr val="bg1"/>
                </a:solidFill>
              </a:rPr>
              <a:t>Будет ли ПТАО полностью финансироваться за счет государства без доплат со стороны клиентов?</a:t>
            </a:r>
            <a:endParaRPr lang="en-LT" sz="1300" dirty="0">
              <a:solidFill>
                <a:schemeClr val="bg1"/>
              </a:solidFill>
            </a:endParaRPr>
          </a:p>
          <a:p>
            <a:endParaRPr lang="en-LT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563-2868-E44F-8710-73FF7AAE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существующих инструментов</a:t>
            </a:r>
            <a:endParaRPr lang="en-LT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F4692B5-D08E-634E-B947-27EFD869A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010331"/>
              </p:ext>
            </p:extLst>
          </p:nvPr>
        </p:nvGraphicFramePr>
        <p:xfrm>
          <a:off x="536028" y="1324303"/>
          <a:ext cx="10978053" cy="525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F9F93E1-467B-C840-A730-F9DD0311568A}"/>
              </a:ext>
            </a:extLst>
          </p:cNvPr>
          <p:cNvSpPr txBox="1"/>
          <p:nvPr/>
        </p:nvSpPr>
        <p:spPr>
          <a:xfrm>
            <a:off x="5255172" y="6022428"/>
            <a:ext cx="64323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Полный обзор и ссылки – см. Приложение 2 </a:t>
            </a:r>
          </a:p>
          <a:p>
            <a:r>
              <a:rPr lang="ru-RU" sz="1400" i="1" dirty="0"/>
              <a:t>«Обзор рамочных концепций и инструментов, используемых для оценки перехода и устойчивости программ в сфере ВИЧ, ТБ и малярии»</a:t>
            </a:r>
            <a:endParaRPr lang="en-LT" sz="1400" i="1" dirty="0"/>
          </a:p>
        </p:txBody>
      </p:sp>
    </p:spTree>
    <p:extLst>
      <p:ext uri="{BB962C8B-B14F-4D97-AF65-F5344CB8AC3E}">
        <p14:creationId xmlns:p14="http://schemas.microsoft.com/office/powerpoint/2010/main" val="382767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EF0D-44AD-0B46-8608-77A97532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Упор на руководства от ВОЗ и ООН</a:t>
            </a:r>
            <a:endParaRPr lang="en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8437-F857-F041-8076-D7E7669DC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89" y="1825625"/>
            <a:ext cx="10866079" cy="46672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Руководство ВОЗ по </a:t>
            </a:r>
            <a:r>
              <a:rPr lang="ru-RU" b="1" dirty="0"/>
              <a:t>фармакологическому лечению опиоидной зависимости, </a:t>
            </a:r>
            <a:r>
              <a:rPr lang="ru-RU" dirty="0"/>
              <a:t>сопровождаемое психосоциальной поддержкой (2009) </a:t>
            </a:r>
            <a:r>
              <a:rPr lang="ru-RU" i="1" dirty="0"/>
              <a:t>[</a:t>
            </a:r>
            <a:r>
              <a:rPr lang="ru-RU" sz="1700" i="1" dirty="0"/>
              <a:t>резюме минимальных критериев и практических рекомендаций на с. XIV-XVII</a:t>
            </a:r>
            <a:r>
              <a:rPr lang="ru-RU" i="1" dirty="0"/>
              <a:t>]</a:t>
            </a:r>
            <a:endParaRPr lang="en-US" i="1" dirty="0"/>
          </a:p>
          <a:p>
            <a:pPr lvl="3"/>
            <a:endParaRPr lang="en-LT" dirty="0"/>
          </a:p>
          <a:p>
            <a:pPr lvl="0"/>
            <a:r>
              <a:rPr lang="ru-RU" dirty="0">
                <a:hlinkClick r:id="rId2"/>
              </a:rPr>
              <a:t>Техническое руководство ВОЗ, УНП ООН и ЮНЭЙДС для стран по</a:t>
            </a:r>
            <a:r>
              <a:rPr lang="ru-RU" b="1" dirty="0">
                <a:hlinkClick r:id="rId2"/>
              </a:rPr>
              <a:t> разработке целей в рамках концепции обеспечения всеобщего доступа к профилактике, лечению и уходу в связи с ВИЧ-инфекцией</a:t>
            </a:r>
            <a:r>
              <a:rPr lang="ru-RU" dirty="0">
                <a:hlinkClick r:id="rId2"/>
              </a:rPr>
              <a:t> среди потребителей инъекционных наркотиков</a:t>
            </a:r>
            <a:r>
              <a:rPr lang="ru-RU" dirty="0"/>
              <a:t> (обновление 2012 года)</a:t>
            </a:r>
            <a:endParaRPr lang="en-US" dirty="0"/>
          </a:p>
          <a:p>
            <a:pPr lvl="3"/>
            <a:endParaRPr lang="en-LT" dirty="0"/>
          </a:p>
          <a:p>
            <a:pPr lvl="0"/>
            <a:r>
              <a:rPr lang="ru-RU" dirty="0"/>
              <a:t>Сводное руководство ВОЗ по профилактике, диагностике, лечению и уходу при </a:t>
            </a:r>
            <a:r>
              <a:rPr lang="ru-RU" b="1" dirty="0"/>
              <a:t>ВИЧ-инфекции для ключевых групп населения </a:t>
            </a:r>
            <a:r>
              <a:rPr lang="ru-RU" dirty="0"/>
              <a:t>(обновление 2016 года);</a:t>
            </a:r>
            <a:endParaRPr lang="en-LT" dirty="0"/>
          </a:p>
          <a:p>
            <a:pPr lvl="1"/>
            <a:r>
              <a:rPr lang="ru-RU" dirty="0"/>
              <a:t>Инструмент ВОЗ для постановки и мониторинга целей по профилактике, диагностике, лечению и уходу при ВИЧ-инфекции для ключевых групп населения </a:t>
            </a:r>
            <a:r>
              <a:rPr lang="en-US" dirty="0"/>
              <a:t> </a:t>
            </a:r>
            <a:r>
              <a:rPr lang="ru-RU" dirty="0"/>
              <a:t>(2015 год, </a:t>
            </a:r>
            <a:r>
              <a:rPr lang="ru-RU" i="1" dirty="0"/>
              <a:t>Приложение к Сводному руководству по ВИЧ-инфекции в ключевых группах населения: профилактика, диагностика, лечение и уход 2014 года</a:t>
            </a:r>
            <a:r>
              <a:rPr lang="ru-RU" dirty="0"/>
              <a:t>);</a:t>
            </a:r>
            <a:endParaRPr lang="en-LT" dirty="0"/>
          </a:p>
          <a:p>
            <a:pPr lvl="0"/>
            <a:r>
              <a:rPr lang="ru-RU" u="sng" dirty="0">
                <a:hlinkClick r:id="rId3"/>
              </a:rPr>
              <a:t>Реализация комплексных программ по ВИЧ и ВГС для людей, употребляющих инъекционные наркотики: практическое руководство для совместных мероприятий</a:t>
            </a:r>
            <a:r>
              <a:rPr lang="ru-RU" dirty="0"/>
              <a:t> («</a:t>
            </a:r>
            <a:r>
              <a:rPr lang="ru-RU" b="1" dirty="0"/>
              <a:t>IDUIT</a:t>
            </a:r>
            <a:r>
              <a:rPr lang="ru-RU" dirty="0"/>
              <a:t>»)</a:t>
            </a:r>
            <a:endParaRPr lang="en-US" dirty="0"/>
          </a:p>
          <a:p>
            <a:pPr lvl="2"/>
            <a:endParaRPr lang="en-LT" dirty="0"/>
          </a:p>
          <a:p>
            <a:pPr lvl="0"/>
            <a:r>
              <a:rPr lang="ru-RU" b="1" dirty="0"/>
              <a:t>Мониторинг качества и охвата услуг снижения вреда для людей, употребляющих наркотики: </a:t>
            </a:r>
            <a:r>
              <a:rPr lang="ru-RU" b="1" dirty="0" err="1"/>
              <a:t>консенсусное</a:t>
            </a:r>
            <a:r>
              <a:rPr lang="ru-RU" b="1" dirty="0"/>
              <a:t> исследование </a:t>
            </a:r>
            <a:r>
              <a:rPr lang="ru-RU" dirty="0"/>
              <a:t>(2017), основанное на обзоре других руководств. </a:t>
            </a:r>
            <a:r>
              <a:rPr lang="en-US" dirty="0"/>
              <a:t>[</a:t>
            </a:r>
            <a:r>
              <a:rPr lang="en-US" sz="1700" dirty="0" err="1"/>
              <a:t>Wiessing</a:t>
            </a:r>
            <a:r>
              <a:rPr lang="en-US" sz="1700" dirty="0"/>
              <a:t> L, </a:t>
            </a:r>
            <a:r>
              <a:rPr lang="en-US" sz="1700" dirty="0" err="1"/>
              <a:t>Ferri</a:t>
            </a:r>
            <a:r>
              <a:rPr lang="en-US" sz="1700" dirty="0"/>
              <a:t> M, et al. </a:t>
            </a:r>
            <a:r>
              <a:rPr lang="en-US" sz="1700" u="sng" dirty="0">
                <a:hlinkClick r:id="rId4"/>
              </a:rPr>
              <a:t>Monitoring quality and coverage of harm reduction services for people who use drugs: a consensus study</a:t>
            </a:r>
            <a:r>
              <a:rPr lang="en-LT" sz="1700" dirty="0"/>
              <a:t>. </a:t>
            </a:r>
            <a:r>
              <a:rPr lang="en-US" sz="1700" i="1" dirty="0"/>
              <a:t>Harm Reduction Journal </a:t>
            </a:r>
            <a:r>
              <a:rPr lang="en-US" sz="1700" dirty="0"/>
              <a:t>2017 14:19.</a:t>
            </a:r>
            <a:r>
              <a:rPr lang="en-US" dirty="0"/>
              <a:t>]</a:t>
            </a:r>
            <a:endParaRPr lang="en-LT" dirty="0"/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99680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62397-066E-8546-8894-5D73E57D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05" y="242888"/>
            <a:ext cx="4684395" cy="685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Тематические области</a:t>
            </a:r>
            <a:endParaRPr lang="en-LT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BDD887-DE00-7B4F-8D26-FDC089E48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784119"/>
              </p:ext>
            </p:extLst>
          </p:nvPr>
        </p:nvGraphicFramePr>
        <p:xfrm>
          <a:off x="1063796" y="1345933"/>
          <a:ext cx="10387306" cy="509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35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A3C5-BA17-BE47-954C-3BEA62A0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270444-6BF2-8946-B739-08692BD09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189918"/>
              </p:ext>
            </p:extLst>
          </p:nvPr>
        </p:nvGraphicFramePr>
        <p:xfrm>
          <a:off x="253217" y="365125"/>
          <a:ext cx="11605848" cy="5733429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094104">
                  <a:extLst>
                    <a:ext uri="{9D8B030D-6E8A-4147-A177-3AD203B41FA5}">
                      <a16:colId xmlns:a16="http://schemas.microsoft.com/office/drawing/2014/main" val="1346682412"/>
                    </a:ext>
                  </a:extLst>
                </a:gridCol>
                <a:gridCol w="2092297">
                  <a:extLst>
                    <a:ext uri="{9D8B030D-6E8A-4147-A177-3AD203B41FA5}">
                      <a16:colId xmlns:a16="http://schemas.microsoft.com/office/drawing/2014/main" val="1725850729"/>
                    </a:ext>
                  </a:extLst>
                </a:gridCol>
                <a:gridCol w="1062440">
                  <a:extLst>
                    <a:ext uri="{9D8B030D-6E8A-4147-A177-3AD203B41FA5}">
                      <a16:colId xmlns:a16="http://schemas.microsoft.com/office/drawing/2014/main" val="2302872197"/>
                    </a:ext>
                  </a:extLst>
                </a:gridCol>
                <a:gridCol w="1274719">
                  <a:extLst>
                    <a:ext uri="{9D8B030D-6E8A-4147-A177-3AD203B41FA5}">
                      <a16:colId xmlns:a16="http://schemas.microsoft.com/office/drawing/2014/main" val="3557435599"/>
                    </a:ext>
                  </a:extLst>
                </a:gridCol>
                <a:gridCol w="1713887">
                  <a:extLst>
                    <a:ext uri="{9D8B030D-6E8A-4147-A177-3AD203B41FA5}">
                      <a16:colId xmlns:a16="http://schemas.microsoft.com/office/drawing/2014/main" val="2815890982"/>
                    </a:ext>
                  </a:extLst>
                </a:gridCol>
                <a:gridCol w="767918">
                  <a:extLst>
                    <a:ext uri="{9D8B030D-6E8A-4147-A177-3AD203B41FA5}">
                      <a16:colId xmlns:a16="http://schemas.microsoft.com/office/drawing/2014/main" val="1651710475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val="1760208046"/>
                    </a:ext>
                  </a:extLst>
                </a:gridCol>
              </a:tblGrid>
              <a:tr h="7327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Тематические области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Индикаторы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08057"/>
                  </a:ext>
                </a:extLst>
              </a:tr>
              <a:tr h="1825855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A</a:t>
                      </a:r>
                      <a:r>
                        <a:rPr lang="ru-RU" sz="2400" dirty="0">
                          <a:effectLst/>
                        </a:rPr>
                        <a:t>. Политика и управление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А.1 Политическая воля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А.2 Управление переходом от донорского к национальному финансированию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98122"/>
                  </a:ext>
                </a:extLst>
              </a:tr>
              <a:tr h="1805477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B</a:t>
                      </a:r>
                      <a:r>
                        <a:rPr lang="ru-RU" sz="2400" dirty="0">
                          <a:effectLst/>
                        </a:rPr>
                        <a:t>. Финансы и ресурсы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В.1 Препараты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В.2 Финансовые ресурсы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В.3 Человеческие ресурсы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В.4 Доказательная база и </a:t>
                      </a:r>
                      <a:r>
                        <a:rPr lang="ru-RU" sz="2400" dirty="0" err="1">
                          <a:effectLst/>
                        </a:rPr>
                        <a:t>информ</a:t>
                      </a:r>
                      <a:r>
                        <a:rPr lang="ru-RU" sz="2400" dirty="0">
                          <a:effectLst/>
                        </a:rPr>
                        <a:t>. системы 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9951"/>
                  </a:ext>
                </a:extLst>
              </a:tr>
              <a:tr h="1369391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C</a:t>
                      </a:r>
                      <a:r>
                        <a:rPr lang="ru-RU" sz="2400" dirty="0">
                          <a:effectLst/>
                        </a:rPr>
                        <a:t>. Услуги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С.1 Наличие и охват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С.2 Доступность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С.3 Качество и интеграция</a:t>
                      </a:r>
                      <a:endParaRPr lang="en-L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46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42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2281</Words>
  <Application>Microsoft Office PowerPoint</Application>
  <PresentationFormat>Widescreen</PresentationFormat>
  <Paragraphs>289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Office Theme</vt:lpstr>
      <vt:lpstr>Оценка устойчивости программ поддерживающей терапии агонистами опиоидов </vt:lpstr>
      <vt:lpstr>PowerPoint Presentation</vt:lpstr>
      <vt:lpstr>Определения </vt:lpstr>
      <vt:lpstr>Почему новый инструмент? (1)</vt:lpstr>
      <vt:lpstr>Почему новый инструмент? (2)</vt:lpstr>
      <vt:lpstr>Использование существующих инструментов</vt:lpstr>
      <vt:lpstr>Упор на руководства от ВОЗ и ООН</vt:lpstr>
      <vt:lpstr>Тематические области</vt:lpstr>
      <vt:lpstr>PowerPoint Presentation</vt:lpstr>
      <vt:lpstr>Схема рамки оценки</vt:lpstr>
      <vt:lpstr>PowerPoint Presentation</vt:lpstr>
      <vt:lpstr>PowerPoint Presentation</vt:lpstr>
      <vt:lpstr>PowerPoint Presentation</vt:lpstr>
      <vt:lpstr>PowerPoint Presentation</vt:lpstr>
      <vt:lpstr>Методы</vt:lpstr>
      <vt:lpstr>PowerPoint Presentation</vt:lpstr>
      <vt:lpstr>По каждому индикатору</vt:lpstr>
      <vt:lpstr>Степень устойчивости контрольного показателя</vt:lpstr>
      <vt:lpstr>PowerPoint Presentation</vt:lpstr>
      <vt:lpstr>PowerPoint Presentation</vt:lpstr>
      <vt:lpstr>Материал и файлы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устойчивости программ поддерживающей терапии агонистами опиоидов</dc:title>
  <dc:creator>Raminta Stuikyte</dc:creator>
  <cp:lastModifiedBy>Ivan Varentsov</cp:lastModifiedBy>
  <cp:revision>17</cp:revision>
  <dcterms:created xsi:type="dcterms:W3CDTF">2020-08-04T22:07:57Z</dcterms:created>
  <dcterms:modified xsi:type="dcterms:W3CDTF">2020-08-06T12:40:49Z</dcterms:modified>
</cp:coreProperties>
</file>