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6" d="100"/>
          <a:sy n="26" d="100"/>
        </p:scale>
        <p:origin x="135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29/06/2020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m4a"/><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5143499"/>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608367" y="5492189"/>
            <a:ext cx="9996964" cy="4642411"/>
          </a:xfrm>
          <a:prstGeom prst="rect">
            <a:avLst/>
          </a:prstGeom>
          <a:solidFill>
            <a:schemeClr val="bg1">
              <a:lumMod val="85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200" b="1" dirty="0">
                <a:solidFill>
                  <a:srgbClr val="E72240"/>
                </a:solidFill>
                <a:latin typeface="Arial" panose="020B0604020202020204" pitchFamily="34" charset="0"/>
                <a:cs typeface="Arial" panose="020B0604020202020204" pitchFamily="34" charset="0"/>
              </a:rPr>
              <a:t>Sustainability Bridge Funding (SBF)</a:t>
            </a: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r>
              <a:rPr lang="en-US" sz="3200" dirty="0">
                <a:latin typeface="Arial" panose="020B0604020202020204" pitchFamily="34" charset="0"/>
                <a:cs typeface="Arial" panose="020B0604020202020204" pitchFamily="34" charset="0"/>
              </a:rPr>
              <a:t>SBF – a non-governmental funding mechanism to ensure that countries have the required capacity to maintain and scale-up their response to end the three epidemics after they are no longer eligible for major international (Global Fund) funding and, additionally, to also mitigate the possible damage of unsuccessful transitions if and when they arise</a:t>
            </a:r>
            <a:endParaRPr lang="en-US" altLang="en-US" sz="3200" b="1" dirty="0">
              <a:solidFill>
                <a:srgbClr val="E7224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endParaRPr lang="ru-RU" altLang="en-US" sz="2800" b="1" dirty="0">
              <a:solidFill>
                <a:prstClr val="black"/>
              </a:solidFill>
              <a:latin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endParaRPr lang="en-US" altLang="en-US" sz="2800" b="1" dirty="0">
              <a:solidFill>
                <a:srgbClr val="E72240"/>
              </a:solidFill>
              <a:latin typeface="Arial" panose="020B0604020202020204" pitchFamily="34" charset="0"/>
            </a:endParaRPr>
          </a:p>
        </p:txBody>
      </p:sp>
      <p:sp>
        <p:nvSpPr>
          <p:cNvPr id="6" name="Text Box 4"/>
          <p:cNvSpPr txBox="1">
            <a:spLocks noChangeArrowheads="1"/>
          </p:cNvSpPr>
          <p:nvPr/>
        </p:nvSpPr>
        <p:spPr bwMode="auto">
          <a:xfrm>
            <a:off x="10969478" y="5492190"/>
            <a:ext cx="20497800" cy="4991100"/>
          </a:xfrm>
          <a:prstGeom prst="rect">
            <a:avLst/>
          </a:prstGeom>
          <a:solidFill>
            <a:schemeClr val="accent1">
              <a:lumMod val="60000"/>
              <a:lumOff val="4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cs typeface="Arial" panose="020B0604020202020204" pitchFamily="34" charset="0"/>
              </a:rPr>
              <a:t>Key achievements and lessons learnt: </a:t>
            </a:r>
            <a:r>
              <a:rPr lang="en-US" altLang="en-US" sz="2800" b="1" dirty="0">
                <a:solidFill>
                  <a:schemeClr val="accent5">
                    <a:lumMod val="50000"/>
                  </a:schemeClr>
                </a:solidFill>
                <a:latin typeface="Arial" panose="020B0604020202020204" pitchFamily="34" charset="0"/>
                <a:cs typeface="Arial" panose="020B0604020202020204" pitchFamily="34" charset="0"/>
              </a:rPr>
              <a:t>applicability of SBF approach </a:t>
            </a: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Relevance to the context - </a:t>
            </a:r>
            <a:r>
              <a:rPr lang="en-US" sz="2800" dirty="0">
                <a:solidFill>
                  <a:prstClr val="black"/>
                </a:solidFill>
                <a:latin typeface="Arial" panose="020B0604020202020204" pitchFamily="34" charset="0"/>
                <a:cs typeface="Arial" panose="020B0604020202020204" pitchFamily="34" charset="0"/>
              </a:rPr>
              <a:t>services and NGOs in all three countries have suffered from the interim funding gap following donor withdrawal and, therefore, the provision of SBF was relevant. </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The project had a simple "train and practice" design, which </a:t>
            </a:r>
            <a:r>
              <a:rPr lang="en-US" sz="2800" b="1" dirty="0">
                <a:solidFill>
                  <a:prstClr val="black"/>
                </a:solidFill>
                <a:latin typeface="Arial" panose="020B0604020202020204" pitchFamily="34" charset="0"/>
                <a:cs typeface="Arial" panose="020B0604020202020204" pitchFamily="34" charset="0"/>
              </a:rPr>
              <a:t>makes it easily replicable in other contexts.</a:t>
            </a: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Organizational model </a:t>
            </a:r>
            <a:r>
              <a:rPr lang="en-US" sz="2800" dirty="0">
                <a:solidFill>
                  <a:prstClr val="black"/>
                </a:solidFill>
                <a:latin typeface="Arial" panose="020B0604020202020204" pitchFamily="34" charset="0"/>
                <a:cs typeface="Arial" panose="020B0604020202020204" pitchFamily="34" charset="0"/>
              </a:rPr>
              <a:t>has brought significant networking opportunities and allowed the sharing of experience beyond project implementation countries and has also contributed towards a more streamlined management of the process.</a:t>
            </a: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The implementation period</a:t>
            </a:r>
            <a:r>
              <a:rPr lang="en-US" sz="2800" dirty="0">
                <a:solidFill>
                  <a:prstClr val="black"/>
                </a:solidFill>
                <a:latin typeface="Arial" panose="020B0604020202020204" pitchFamily="34" charset="0"/>
                <a:cs typeface="Arial" panose="020B0604020202020204" pitchFamily="34" charset="0"/>
              </a:rPr>
              <a:t> of the project was too short.</a:t>
            </a: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Sufficiency of budget/funding level</a:t>
            </a:r>
            <a:r>
              <a:rPr lang="en-US" sz="2800" dirty="0">
                <a:solidFill>
                  <a:prstClr val="black"/>
                </a:solidFill>
                <a:latin typeface="Arial" panose="020B0604020202020204" pitchFamily="34" charset="0"/>
                <a:cs typeface="Arial" panose="020B0604020202020204" pitchFamily="34" charset="0"/>
              </a:rPr>
              <a:t> can be judged differently.</a:t>
            </a:r>
            <a:endParaRPr lang="en-US" sz="2800" b="1" dirty="0">
              <a:solidFill>
                <a:prstClr val="black"/>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p:txBody>
      </p:sp>
      <p:sp>
        <p:nvSpPr>
          <p:cNvPr id="7" name="Text Box 5"/>
          <p:cNvSpPr txBox="1">
            <a:spLocks noChangeArrowheads="1"/>
          </p:cNvSpPr>
          <p:nvPr/>
        </p:nvSpPr>
        <p:spPr bwMode="auto">
          <a:xfrm>
            <a:off x="11249942" y="729654"/>
            <a:ext cx="20400603" cy="282887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4400" b="1" dirty="0">
                <a:solidFill>
                  <a:schemeClr val="bg1"/>
                </a:solidFill>
                <a:latin typeface="Arial" panose="020B0604020202020204" pitchFamily="34" charset="0"/>
              </a:rPr>
              <a:t>Piloting the Sustainability Bridge Funding Approach to sustain NGO-based harm reduction services within the transition context in Southeastern Europe</a:t>
            </a:r>
            <a:endParaRPr lang="en-US" altLang="en-US" sz="44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12909060" y="3018088"/>
            <a:ext cx="16985641" cy="167600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I. Varentsov, L. Serebryakova</a:t>
            </a:r>
          </a:p>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Eurasian Harm Reduction Network, Vilnius, Lithuania</a:t>
            </a:r>
          </a:p>
          <a:p>
            <a:pPr algn="ctr" defTabSz="525571" eaLnBrk="0" fontAlgn="base" hangingPunct="0">
              <a:spcBef>
                <a:spcPct val="0"/>
              </a:spcBef>
              <a:spcAft>
                <a:spcPct val="0"/>
              </a:spcAft>
            </a:pPr>
            <a:r>
              <a:rPr lang="en-US" altLang="en-US" sz="3600" dirty="0">
                <a:solidFill>
                  <a:schemeClr val="bg1"/>
                </a:solidFill>
                <a:latin typeface="Arial" panose="020B0604020202020204" pitchFamily="34" charset="0"/>
              </a:rPr>
              <a:t>ivan@harmreductioneurasia.org</a:t>
            </a: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32425939" y="5396954"/>
            <a:ext cx="9996965" cy="23218988"/>
          </a:xfrm>
          <a:prstGeom prst="rect">
            <a:avLst/>
          </a:prstGeom>
          <a:solidFill>
            <a:schemeClr val="accent4">
              <a:lumMod val="60000"/>
              <a:lumOff val="4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200" b="1" dirty="0">
                <a:solidFill>
                  <a:srgbClr val="E72240"/>
                </a:solidFill>
                <a:latin typeface="Arial" panose="020B0604020202020204" pitchFamily="34" charset="0"/>
                <a:cs typeface="Arial" panose="020B0604020202020204" pitchFamily="34" charset="0"/>
              </a:rPr>
              <a:t>Key recommendations for the improvement of SBF approach</a:t>
            </a: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cs typeface="Arial" panose="020B0604020202020204" pitchFamily="34" charset="0"/>
            </a:endParaRP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Broaden the scope of strategic partnerships </a:t>
            </a:r>
            <a:r>
              <a:rPr lang="en-US" sz="3200" dirty="0">
                <a:solidFill>
                  <a:prstClr val="black"/>
                </a:solidFill>
                <a:latin typeface="Arial" panose="020B0604020202020204" pitchFamily="34" charset="0"/>
                <a:cs typeface="Arial" panose="020B0604020202020204" pitchFamily="34" charset="0"/>
              </a:rPr>
              <a:t>by supporting the inclusion of civil society organizations engaged in public financing and monitoring work at the regional level and through their national members. </a:t>
            </a:r>
            <a:r>
              <a:rPr lang="en-US" sz="3200" b="1" dirty="0">
                <a:solidFill>
                  <a:prstClr val="black"/>
                </a:solidFill>
                <a:latin typeface="Arial" panose="020B0604020202020204" pitchFamily="34" charset="0"/>
                <a:cs typeface="Arial" panose="020B0604020202020204" pitchFamily="34" charset="0"/>
              </a:rPr>
              <a:t> </a:t>
            </a:r>
            <a:endParaRPr lang="lt-LT" sz="3200" dirty="0">
              <a:solidFill>
                <a:prstClr val="black"/>
              </a:solidFill>
              <a:latin typeface="Arial" panose="020B0604020202020204" pitchFamily="34" charset="0"/>
              <a:cs typeface="Arial" panose="020B0604020202020204" pitchFamily="34" charset="0"/>
            </a:endParaRP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Provide continuous funding to advocacy efforts</a:t>
            </a:r>
            <a:r>
              <a:rPr lang="en-US" sz="3200" dirty="0">
                <a:solidFill>
                  <a:prstClr val="black"/>
                </a:solidFill>
                <a:latin typeface="Arial" panose="020B0604020202020204" pitchFamily="34" charset="0"/>
                <a:cs typeface="Arial" panose="020B0604020202020204" pitchFamily="34" charset="0"/>
              </a:rPr>
              <a:t> as those actions are not yet supported through any domestic funds, nor are harm reduction organizations sufficiently self-sustainable to continue their efforts beyond the existing project life span. </a:t>
            </a: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Provide support for coordination of donor-funded initiatives </a:t>
            </a:r>
            <a:r>
              <a:rPr lang="en-US" sz="3200" dirty="0">
                <a:solidFill>
                  <a:prstClr val="black"/>
                </a:solidFill>
                <a:latin typeface="Arial" panose="020B0604020202020204" pitchFamily="34" charset="0"/>
                <a:cs typeface="Arial" panose="020B0604020202020204" pitchFamily="34" charset="0"/>
              </a:rPr>
              <a:t>in order to keep limited funding streams focused on actual needs, avoiding overlap and to maximize impact. </a:t>
            </a: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Funding levels should be commensurate with the activities and level of effort projected</a:t>
            </a:r>
            <a:r>
              <a:rPr lang="en-US" sz="3200" dirty="0">
                <a:solidFill>
                  <a:prstClr val="black"/>
                </a:solidFill>
                <a:latin typeface="Arial" panose="020B0604020202020204" pitchFamily="34" charset="0"/>
                <a:cs typeface="Arial" panose="020B0604020202020204" pitchFamily="34" charset="0"/>
              </a:rPr>
              <a:t>. It is important to provide allocations that reflect the true costs of the activities.</a:t>
            </a:r>
            <a:endParaRPr lang="lt-LT" sz="3200" dirty="0">
              <a:solidFill>
                <a:prstClr val="black"/>
              </a:solidFill>
              <a:latin typeface="Arial" panose="020B0604020202020204" pitchFamily="34" charset="0"/>
              <a:cs typeface="Arial" panose="020B0604020202020204" pitchFamily="34" charset="0"/>
            </a:endParaRP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Timeframes should be reasonably commensurate with advocacy targets</a:t>
            </a:r>
            <a:r>
              <a:rPr lang="en-US" sz="3200" dirty="0">
                <a:solidFill>
                  <a:prstClr val="black"/>
                </a:solidFill>
                <a:latin typeface="Arial" panose="020B0604020202020204" pitchFamily="34" charset="0"/>
                <a:cs typeface="Arial" panose="020B0604020202020204" pitchFamily="34" charset="0"/>
              </a:rPr>
              <a:t>. </a:t>
            </a:r>
            <a:endParaRPr lang="lt-LT" sz="3200" dirty="0">
              <a:solidFill>
                <a:prstClr val="black"/>
              </a:solidFill>
              <a:latin typeface="Arial" panose="020B0604020202020204" pitchFamily="34" charset="0"/>
              <a:cs typeface="Arial" panose="020B0604020202020204" pitchFamily="34" charset="0"/>
            </a:endParaRP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Keep the SBF mechanism responsive to ad-hoc demands </a:t>
            </a:r>
            <a:r>
              <a:rPr lang="en-US" sz="3200" dirty="0">
                <a:solidFill>
                  <a:prstClr val="black"/>
                </a:solidFill>
                <a:latin typeface="Arial" panose="020B0604020202020204" pitchFamily="34" charset="0"/>
                <a:cs typeface="Arial" panose="020B0604020202020204" pitchFamily="34" charset="0"/>
              </a:rPr>
              <a:t>— since policy and political situations are dynamic, the demand for unforeseen small-scale support can emerge that require a rapid response</a:t>
            </a:r>
            <a:endParaRPr lang="lt-LT" sz="3200" dirty="0">
              <a:solidFill>
                <a:prstClr val="black"/>
              </a:solidFill>
              <a:latin typeface="Arial" panose="020B0604020202020204" pitchFamily="34" charset="0"/>
              <a:cs typeface="Arial" panose="020B0604020202020204" pitchFamily="34" charset="0"/>
            </a:endParaRPr>
          </a:p>
          <a:p>
            <a:pPr marL="228600" lvl="0" indent="-228600" defTabSz="914400">
              <a:lnSpc>
                <a:spcPct val="150000"/>
              </a:lnSpc>
              <a:spcBef>
                <a:spcPts val="1000"/>
              </a:spcBef>
              <a:buFont typeface="Arial" panose="020B0604020202020204" pitchFamily="34" charset="0"/>
              <a:buChar char="•"/>
            </a:pPr>
            <a:r>
              <a:rPr lang="en-US" sz="3200" b="1" dirty="0">
                <a:solidFill>
                  <a:prstClr val="black"/>
                </a:solidFill>
                <a:latin typeface="Arial" panose="020B0604020202020204" pitchFamily="34" charset="0"/>
                <a:cs typeface="Arial" panose="020B0604020202020204" pitchFamily="34" charset="0"/>
              </a:rPr>
              <a:t>Engage national counterparts, especially from the NGO sector, in the process of selecting the focus of the SBF</a:t>
            </a:r>
            <a:endParaRPr lang="lt-LT" sz="3200" dirty="0">
              <a:solidFill>
                <a:prstClr val="black"/>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1725" b="1"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b="1" dirty="0">
              <a:solidFill>
                <a:srgbClr val="000000"/>
              </a:solidFill>
              <a:latin typeface="Arial" panose="020B0604020202020204" pitchFamily="34" charset="0"/>
            </a:endParaRPr>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13" name="Text Box 3">
            <a:extLst>
              <a:ext uri="{FF2B5EF4-FFF2-40B4-BE49-F238E27FC236}">
                <a16:creationId xmlns:a16="http://schemas.microsoft.com/office/drawing/2014/main" id="{BED61B51-5C52-4B39-8730-9CA619919D36}"/>
              </a:ext>
            </a:extLst>
          </p:cNvPr>
          <p:cNvSpPr txBox="1">
            <a:spLocks noChangeArrowheads="1"/>
          </p:cNvSpPr>
          <p:nvPr/>
        </p:nvSpPr>
        <p:spPr bwMode="auto">
          <a:xfrm>
            <a:off x="608367" y="18327591"/>
            <a:ext cx="9996964" cy="10390768"/>
          </a:xfrm>
          <a:prstGeom prst="rect">
            <a:avLst/>
          </a:prstGeom>
          <a:solidFill>
            <a:schemeClr val="bg1">
              <a:lumMod val="85000"/>
            </a:schemeClr>
          </a:solidFill>
          <a:ln>
            <a:noFill/>
          </a:ln>
          <a:effectLst/>
        </p:spPr>
        <p:txBody>
          <a:bodyPr vert="horz" wrap="square" lIns="21024" tIns="21024" rIns="21024" bIns="21024" numCol="1" anchor="t" anchorCtr="0" compatLnSpc="1">
            <a:prstTxWarp prst="textNoShape">
              <a:avLst/>
            </a:prstTxWarp>
          </a:bodyPr>
          <a:lstStyle/>
          <a:p>
            <a:pPr lvl="0"/>
            <a:r>
              <a:rPr lang="en-US" sz="3200" b="1" dirty="0">
                <a:solidFill>
                  <a:srgbClr val="FF0000"/>
                </a:solidFill>
                <a:latin typeface="Arial" panose="020B0604020202020204" pitchFamily="34" charset="0"/>
                <a:cs typeface="Arial" panose="020B0604020202020204" pitchFamily="34" charset="0"/>
              </a:rPr>
              <a:t>Objectives:</a:t>
            </a:r>
          </a:p>
          <a:p>
            <a:pPr lvl="0"/>
            <a:endParaRPr lang="ru-RU" sz="3200" b="1" dirty="0">
              <a:solidFill>
                <a:srgbClr val="FF0000"/>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Documenting the SBF pilot approach in 3 Balkan countries and to analyze the strengths and weaknesses of this approach and the develop of suggestions for improvement; and, </a:t>
            </a: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Documenting the results, successes and challenges of the budget advocacy projects supported through the SBF approach.</a:t>
            </a:r>
          </a:p>
          <a:p>
            <a:pPr lvl="0"/>
            <a:endParaRPr lang="en-US" sz="3200" dirty="0">
              <a:latin typeface="Arial" panose="020B0604020202020204" pitchFamily="34" charset="0"/>
              <a:cs typeface="Arial" panose="020B0604020202020204" pitchFamily="34" charset="0"/>
            </a:endParaRPr>
          </a:p>
          <a:p>
            <a:pPr lvl="0"/>
            <a:r>
              <a:rPr lang="en-US" sz="3200" dirty="0">
                <a:latin typeface="Arial" panose="020B0604020202020204" pitchFamily="34" charset="0"/>
                <a:cs typeface="Arial" panose="020B0604020202020204" pitchFamily="34" charset="0"/>
              </a:rPr>
              <a:t>The results of this implementation of the SBF approach were interpreted through the dual prisms of:</a:t>
            </a:r>
          </a:p>
          <a:p>
            <a:pPr lvl="0"/>
            <a:endParaRPr lang="en-US" sz="32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Sustainability of NGOs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Sustainability of harm reduction services</a:t>
            </a:r>
          </a:p>
          <a:p>
            <a:pPr marL="457200" lvl="0" indent="-457200">
              <a:buFont typeface="Arial" panose="020B0604020202020204" pitchFamily="34" charset="0"/>
              <a:buChar char="•"/>
            </a:pPr>
            <a:endParaRPr lang="en-US" altLang="en-US" sz="3200" b="1" dirty="0">
              <a:solidFill>
                <a:srgbClr val="FF0000"/>
              </a:solidFill>
              <a:latin typeface="Arial" panose="020B0604020202020204" pitchFamily="34" charset="0"/>
              <a:cs typeface="Arial" panose="020B0604020202020204" pitchFamily="34" charset="0"/>
            </a:endParaRPr>
          </a:p>
          <a:p>
            <a:pPr lvl="0"/>
            <a:r>
              <a:rPr lang="en-US" altLang="en-US" sz="3200" b="1" dirty="0">
                <a:solidFill>
                  <a:srgbClr val="FF0000"/>
                </a:solidFill>
                <a:latin typeface="Arial" panose="020B0604020202020204" pitchFamily="34" charset="0"/>
                <a:cs typeface="Arial" panose="020B0604020202020204" pitchFamily="34" charset="0"/>
              </a:rPr>
              <a:t>Timeline</a:t>
            </a:r>
          </a:p>
          <a:p>
            <a:pPr lvl="0"/>
            <a:endParaRPr lang="en-US" altLang="en-US" sz="3200" b="1" dirty="0">
              <a:solidFill>
                <a:srgbClr val="FF0000"/>
              </a:solidFill>
              <a:latin typeface="Arial" panose="020B0604020202020204" pitchFamily="34" charset="0"/>
              <a:cs typeface="Arial" panose="020B0604020202020204" pitchFamily="34" charset="0"/>
            </a:endParaRPr>
          </a:p>
          <a:p>
            <a:pPr lvl="0" defTabSz="914400">
              <a:lnSpc>
                <a:spcPct val="90000"/>
              </a:lnSpc>
              <a:spcBef>
                <a:spcPts val="1000"/>
              </a:spcBef>
            </a:pPr>
            <a:r>
              <a:rPr lang="en-US" sz="3200" dirty="0">
                <a:latin typeface="Arial" panose="020B0604020202020204" pitchFamily="34" charset="0"/>
                <a:cs typeface="Arial" panose="020B0604020202020204" pitchFamily="34" charset="0"/>
              </a:rPr>
              <a:t>The project started in June 2018 with a total budget of US$70,000 for the period to April 30, 2019, and later extended until the end of March 2020</a:t>
            </a:r>
            <a:endParaRPr lang="ru-RU" altLang="en-US" sz="3200" b="1"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endParaRPr lang="en-US" altLang="en-US" sz="2800" b="1" dirty="0">
              <a:solidFill>
                <a:srgbClr val="E72240"/>
              </a:solidFill>
              <a:latin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559878CB-8B24-45B7-9337-9FDCECCA78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079" y="729654"/>
            <a:ext cx="8729018" cy="3470017"/>
          </a:xfrm>
          <a:prstGeom prst="rect">
            <a:avLst/>
          </a:prstGeom>
        </p:spPr>
      </p:pic>
      <p:sp>
        <p:nvSpPr>
          <p:cNvPr id="17" name="Text Box 3">
            <a:extLst>
              <a:ext uri="{FF2B5EF4-FFF2-40B4-BE49-F238E27FC236}">
                <a16:creationId xmlns:a16="http://schemas.microsoft.com/office/drawing/2014/main" id="{D97A5A83-0375-4D93-85BF-E980A135E0A9}"/>
              </a:ext>
            </a:extLst>
          </p:cNvPr>
          <p:cNvSpPr txBox="1">
            <a:spLocks noChangeArrowheads="1"/>
          </p:cNvSpPr>
          <p:nvPr/>
        </p:nvSpPr>
        <p:spPr bwMode="auto">
          <a:xfrm>
            <a:off x="608367" y="10483289"/>
            <a:ext cx="9996964" cy="7567490"/>
          </a:xfrm>
          <a:prstGeom prst="rect">
            <a:avLst/>
          </a:prstGeom>
          <a:solidFill>
            <a:schemeClr val="bg1">
              <a:lumMod val="85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200" b="1" dirty="0">
                <a:solidFill>
                  <a:srgbClr val="E72240"/>
                </a:solidFill>
                <a:latin typeface="Arial" panose="020B0604020202020204" pitchFamily="34" charset="0"/>
                <a:cs typeface="Arial" panose="020B0604020202020204" pitchFamily="34" charset="0"/>
              </a:rPr>
              <a:t>Structure of the Project</a:t>
            </a: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cs typeface="Arial" panose="020B0604020202020204" pitchFamily="34" charset="0"/>
            </a:endParaRPr>
          </a:p>
          <a:p>
            <a:pPr lvl="0" defTabSz="914400">
              <a:lnSpc>
                <a:spcPct val="90000"/>
              </a:lnSpc>
              <a:spcBef>
                <a:spcPts val="1000"/>
              </a:spcBef>
            </a:pPr>
            <a:r>
              <a:rPr lang="en-US" sz="3200" dirty="0">
                <a:solidFill>
                  <a:prstClr val="black"/>
                </a:solidFill>
                <a:latin typeface="Arial" panose="020B0604020202020204" pitchFamily="34" charset="0"/>
                <a:cs typeface="Arial" panose="020B0604020202020204" pitchFamily="34" charset="0"/>
              </a:rPr>
              <a:t>OSF – donor</a:t>
            </a:r>
          </a:p>
          <a:p>
            <a:pPr marL="685800" lvl="1" indent="-228600" defTabSz="914400">
              <a:lnSpc>
                <a:spcPct val="90000"/>
              </a:lnSpc>
              <a:spcBef>
                <a:spcPts val="5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EHRA – financial agent</a:t>
            </a:r>
          </a:p>
          <a:p>
            <a:pPr marL="1143000" lvl="2" indent="-228600" defTabSz="914400">
              <a:lnSpc>
                <a:spcPct val="90000"/>
              </a:lnSpc>
              <a:spcBef>
                <a:spcPts val="500"/>
              </a:spcBef>
              <a:buFont typeface="Courier New" panose="02070309020205020404" pitchFamily="49" charset="0"/>
              <a:buChar char="o"/>
            </a:pPr>
            <a:r>
              <a:rPr lang="en-US" sz="3200" dirty="0">
                <a:solidFill>
                  <a:prstClr val="black"/>
                </a:solidFill>
                <a:latin typeface="Arial" panose="020B0604020202020204" pitchFamily="34" charset="0"/>
                <a:cs typeface="Arial" panose="020B0604020202020204" pitchFamily="34" charset="0"/>
              </a:rPr>
              <a:t>Drug Policy Network South East Europe (DNPSEE) – EHRA sub-recipient, managing the project implementation process </a:t>
            </a:r>
          </a:p>
          <a:p>
            <a:pPr marL="1600200" lvl="3" indent="-228600" defTabSz="914400">
              <a:lnSpc>
                <a:spcPct val="90000"/>
              </a:lnSpc>
              <a:spcBef>
                <a:spcPts val="500"/>
              </a:spcBef>
              <a:buFont typeface="Wingdings" panose="05000000000000000000" pitchFamily="2" charset="2"/>
              <a:buChar char="§"/>
            </a:pPr>
            <a:r>
              <a:rPr lang="en-US" sz="3200" dirty="0" err="1">
                <a:solidFill>
                  <a:prstClr val="black"/>
                </a:solidFill>
                <a:latin typeface="Arial" panose="020B0604020202020204" pitchFamily="34" charset="0"/>
                <a:cs typeface="Arial" panose="020B0604020202020204" pitchFamily="34" charset="0"/>
              </a:rPr>
              <a:t>Margina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BiH</a:t>
            </a:r>
            <a:r>
              <a:rPr lang="en-US" sz="3200" dirty="0">
                <a:solidFill>
                  <a:prstClr val="black"/>
                </a:solidFill>
                <a:latin typeface="Arial" panose="020B0604020202020204" pitchFamily="34" charset="0"/>
                <a:cs typeface="Arial" panose="020B0604020202020204" pitchFamily="34" charset="0"/>
              </a:rPr>
              <a:t>)</a:t>
            </a:r>
          </a:p>
          <a:p>
            <a:pPr marL="1600200" lvl="3" indent="-228600" defTabSz="914400">
              <a:lnSpc>
                <a:spcPct val="90000"/>
              </a:lnSpc>
              <a:spcBef>
                <a:spcPts val="500"/>
              </a:spcBef>
              <a:buFont typeface="Wingdings" panose="05000000000000000000" pitchFamily="2" charset="2"/>
              <a:buChar char="§"/>
            </a:pPr>
            <a:r>
              <a:rPr lang="en-US" sz="3200" dirty="0" err="1">
                <a:solidFill>
                  <a:prstClr val="black"/>
                </a:solidFill>
                <a:latin typeface="Arial" panose="020B0604020202020204" pitchFamily="34" charset="0"/>
                <a:cs typeface="Arial" panose="020B0604020202020204" pitchFamily="34" charset="0"/>
              </a:rPr>
              <a:t>Juventas</a:t>
            </a:r>
            <a:r>
              <a:rPr lang="en-US" sz="3200" dirty="0">
                <a:solidFill>
                  <a:prstClr val="black"/>
                </a:solidFill>
                <a:latin typeface="Arial" panose="020B0604020202020204" pitchFamily="34" charset="0"/>
                <a:cs typeface="Arial" panose="020B0604020202020204" pitchFamily="34" charset="0"/>
              </a:rPr>
              <a:t> (Montenegro) </a:t>
            </a:r>
          </a:p>
          <a:p>
            <a:pPr marL="1600200" lvl="3" indent="-228600" defTabSz="914400">
              <a:lnSpc>
                <a:spcPct val="90000"/>
              </a:lnSpc>
              <a:spcBef>
                <a:spcPts val="500"/>
              </a:spcBef>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Prevent (Serbia)</a:t>
            </a:r>
          </a:p>
          <a:p>
            <a:pPr lvl="0" defTabSz="914400">
              <a:lnSpc>
                <a:spcPct val="90000"/>
              </a:lnSpc>
              <a:spcBef>
                <a:spcPts val="1000"/>
              </a:spcBef>
            </a:pPr>
            <a:r>
              <a:rPr lang="en-US" sz="3200" dirty="0">
                <a:solidFill>
                  <a:prstClr val="black"/>
                </a:solidFill>
                <a:latin typeface="Arial" panose="020B0604020202020204" pitchFamily="34" charset="0"/>
                <a:cs typeface="Arial" panose="020B0604020202020204" pitchFamily="34" charset="0"/>
              </a:rPr>
              <a:t>There were no formal guidelines or criteria used for country selection for this project. Initiatives came from the countries themselves.</a:t>
            </a:r>
          </a:p>
          <a:p>
            <a:pPr marL="228600" lvl="0" indent="-228600" defTabSz="914400">
              <a:lnSpc>
                <a:spcPct val="90000"/>
              </a:lnSpc>
              <a:spcBef>
                <a:spcPts val="1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Support by ESSE and HOPS (Macedonia) from the beginning</a:t>
            </a:r>
            <a:endParaRPr lang="lt-LT" sz="3200" dirty="0">
              <a:solidFill>
                <a:prstClr val="black"/>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endParaRPr lang="ru-RU" altLang="en-US" sz="2800" b="1" dirty="0">
              <a:solidFill>
                <a:prstClr val="black"/>
              </a:solidFill>
              <a:latin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endParaRPr lang="en-US" altLang="en-US" sz="2800" b="1" dirty="0">
              <a:solidFill>
                <a:srgbClr val="E72240"/>
              </a:solidFill>
              <a:latin typeface="Arial" panose="020B0604020202020204" pitchFamily="34" charset="0"/>
            </a:endParaRPr>
          </a:p>
        </p:txBody>
      </p:sp>
      <p:sp>
        <p:nvSpPr>
          <p:cNvPr id="18" name="Text Box 4">
            <a:extLst>
              <a:ext uri="{FF2B5EF4-FFF2-40B4-BE49-F238E27FC236}">
                <a16:creationId xmlns:a16="http://schemas.microsoft.com/office/drawing/2014/main" id="{D2878F93-CD61-4A8D-B01E-250759275AAE}"/>
              </a:ext>
            </a:extLst>
          </p:cNvPr>
          <p:cNvSpPr txBox="1">
            <a:spLocks noChangeArrowheads="1"/>
          </p:cNvSpPr>
          <p:nvPr/>
        </p:nvSpPr>
        <p:spPr bwMode="auto">
          <a:xfrm>
            <a:off x="10969478" y="10715708"/>
            <a:ext cx="20497800" cy="4019979"/>
          </a:xfrm>
          <a:prstGeom prst="rect">
            <a:avLst/>
          </a:prstGeom>
          <a:solidFill>
            <a:schemeClr val="accent1">
              <a:lumMod val="60000"/>
              <a:lumOff val="4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cs typeface="Arial" panose="020B0604020202020204" pitchFamily="34" charset="0"/>
              </a:rPr>
              <a:t>Key achievements and lessons learnt: </a:t>
            </a:r>
            <a:r>
              <a:rPr lang="en-US" altLang="en-US" sz="2800" b="1" dirty="0">
                <a:solidFill>
                  <a:schemeClr val="accent5">
                    <a:lumMod val="50000"/>
                  </a:schemeClr>
                </a:solidFill>
                <a:latin typeface="Arial" panose="020B0604020202020204" pitchFamily="34" charset="0"/>
                <a:cs typeface="Arial" panose="020B0604020202020204" pitchFamily="34" charset="0"/>
              </a:rPr>
              <a:t>sustainability of civil society actors</a:t>
            </a:r>
            <a:endParaRPr lang="ru-RU" altLang="en-US" sz="2800" b="1" dirty="0">
              <a:solidFill>
                <a:schemeClr val="accent5">
                  <a:lumMod val="50000"/>
                </a:schemeClr>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ru-RU" altLang="en-US" sz="2800" b="1" dirty="0">
              <a:solidFill>
                <a:srgbClr val="E72240"/>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Increased capacity and competence of harm reduction NGOs in public financing, budget analysis, and monitoring.</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Small interim funding was provided to help maintain core staff</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Increased capacity of NGOs on how to obtain public data</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NGOs have a better understanding of other funding streams</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Overall, the sense of ownership of local action plans has increased and NGOs expect new donors to align their activities with local needs</a:t>
            </a:r>
            <a:endParaRPr lang="lt-LT" sz="2800" dirty="0">
              <a:solidFill>
                <a:prstClr val="black"/>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p:txBody>
      </p:sp>
      <p:sp>
        <p:nvSpPr>
          <p:cNvPr id="19" name="Text Box 4">
            <a:extLst>
              <a:ext uri="{FF2B5EF4-FFF2-40B4-BE49-F238E27FC236}">
                <a16:creationId xmlns:a16="http://schemas.microsoft.com/office/drawing/2014/main" id="{7E68D007-1A32-4779-89D6-9D2B4A87877E}"/>
              </a:ext>
            </a:extLst>
          </p:cNvPr>
          <p:cNvSpPr txBox="1">
            <a:spLocks noChangeArrowheads="1"/>
          </p:cNvSpPr>
          <p:nvPr/>
        </p:nvSpPr>
        <p:spPr bwMode="auto">
          <a:xfrm>
            <a:off x="10969478" y="14933005"/>
            <a:ext cx="20497800" cy="6305261"/>
          </a:xfrm>
          <a:prstGeom prst="rect">
            <a:avLst/>
          </a:prstGeom>
          <a:solidFill>
            <a:schemeClr val="accent1">
              <a:lumMod val="60000"/>
              <a:lumOff val="4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cs typeface="Arial" panose="020B0604020202020204" pitchFamily="34" charset="0"/>
              </a:rPr>
              <a:t>Key achievements and lessons learnt: </a:t>
            </a:r>
            <a:r>
              <a:rPr lang="en-US" altLang="en-US" sz="2800" b="1" dirty="0">
                <a:solidFill>
                  <a:schemeClr val="accent5">
                    <a:lumMod val="50000"/>
                  </a:schemeClr>
                </a:solidFill>
                <a:latin typeface="Arial" panose="020B0604020202020204" pitchFamily="34" charset="0"/>
                <a:cs typeface="Arial" panose="020B0604020202020204" pitchFamily="34" charset="0"/>
              </a:rPr>
              <a:t>sustainability of HR services</a:t>
            </a:r>
          </a:p>
          <a:p>
            <a:pPr algn="just" defTabSz="525571" eaLnBrk="0" fontAlgn="base" hangingPunct="0">
              <a:spcBef>
                <a:spcPct val="0"/>
              </a:spcBef>
              <a:spcAft>
                <a:spcPct val="0"/>
              </a:spcAft>
            </a:pPr>
            <a:endParaRPr lang="en-US" altLang="en-US" sz="2800" b="1" dirty="0">
              <a:solidFill>
                <a:schemeClr val="accent2">
                  <a:lumMod val="60000"/>
                  <a:lumOff val="40000"/>
                </a:schemeClr>
              </a:solidFill>
              <a:latin typeface="Arial" panose="020B0604020202020204" pitchFamily="34" charset="0"/>
              <a:cs typeface="Arial" panose="020B0604020202020204" pitchFamily="34" charset="0"/>
            </a:endParaRPr>
          </a:p>
          <a:p>
            <a:pPr lvl="0" algn="just" defTabSz="914400">
              <a:lnSpc>
                <a:spcPct val="90000"/>
              </a:lnSpc>
              <a:spcBef>
                <a:spcPts val="1000"/>
              </a:spcBef>
            </a:pPr>
            <a:r>
              <a:rPr lang="en-US" sz="2800" dirty="0">
                <a:solidFill>
                  <a:prstClr val="black"/>
                </a:solidFill>
                <a:latin typeface="Arial" panose="020B0604020202020204" pitchFamily="34" charset="0"/>
                <a:cs typeface="Arial" panose="020B0604020202020204" pitchFamily="34" charset="0"/>
              </a:rPr>
              <a:t>During the project implementation period, the countries made significant progress by increasing the budget allocation for harm reduction or in developing the premise to do so in the future. These outcomes are the result of long-term work and cannot be attributed solely to this project, but the budget analysis has triggered more open and heated discussions around budget allocations:</a:t>
            </a:r>
            <a:endParaRPr lang="lt-LT" sz="2800"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Serbia – the HIV budget line, “Support for activities of CSOs in the areas of prevention and control of HIV infection” appeared for the first time in 2019 public budget. The amount of funds allocated from domestic sources is about €93,000 (information from Prevent as of August 2019);</a:t>
            </a:r>
            <a:endParaRPr lang="lt-LT" sz="2800"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Montenegro – the Allocation for HIV increased from €104,000 to €200,000 for 2019; </a:t>
            </a:r>
            <a:endParaRPr lang="lt-LT" sz="2800"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dirty="0" err="1">
                <a:solidFill>
                  <a:prstClr val="black"/>
                </a:solidFill>
                <a:latin typeface="Arial" panose="020B0604020202020204" pitchFamily="34" charset="0"/>
                <a:cs typeface="Arial" panose="020B0604020202020204" pitchFamily="34" charset="0"/>
              </a:rPr>
              <a:t>BiH</a:t>
            </a:r>
            <a:r>
              <a:rPr lang="en-US" sz="2800" dirty="0">
                <a:solidFill>
                  <a:prstClr val="black"/>
                </a:solidFill>
                <a:latin typeface="Arial" panose="020B0604020202020204" pitchFamily="34" charset="0"/>
                <a:cs typeface="Arial" panose="020B0604020202020204" pitchFamily="34" charset="0"/>
              </a:rPr>
              <a:t> – Amendments to excise duty taxation are in Parliament; this amendment has the potential to generate a significant funding stream for health activities; an allocation of 0.5%-1% of excise duty tax to harm reduction activities would be sufficient to cover program needs to the same level as it was during Global Fund support (approximately US$1.2 million per year), an increase from the currently budgeted US$80,000 per year.</a:t>
            </a:r>
            <a:endParaRPr lang="lt-LT" sz="2800" dirty="0">
              <a:solidFill>
                <a:prstClr val="black"/>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2759" b="1" dirty="0">
              <a:solidFill>
                <a:schemeClr val="accent2">
                  <a:lumMod val="60000"/>
                  <a:lumOff val="40000"/>
                </a:schemeClr>
              </a:solidFill>
              <a:latin typeface="Arial" panose="020B0604020202020204" pitchFamily="34" charset="0"/>
            </a:endParaRPr>
          </a:p>
        </p:txBody>
      </p:sp>
      <p:sp>
        <p:nvSpPr>
          <p:cNvPr id="20" name="Text Box 4">
            <a:extLst>
              <a:ext uri="{FF2B5EF4-FFF2-40B4-BE49-F238E27FC236}">
                <a16:creationId xmlns:a16="http://schemas.microsoft.com/office/drawing/2014/main" id="{3F116869-B697-4064-B7AE-A7D42C95AAB0}"/>
              </a:ext>
            </a:extLst>
          </p:cNvPr>
          <p:cNvSpPr txBox="1">
            <a:spLocks noChangeArrowheads="1"/>
          </p:cNvSpPr>
          <p:nvPr/>
        </p:nvSpPr>
        <p:spPr bwMode="auto">
          <a:xfrm>
            <a:off x="10969478" y="21504557"/>
            <a:ext cx="20497800" cy="7213801"/>
          </a:xfrm>
          <a:prstGeom prst="rect">
            <a:avLst/>
          </a:prstGeom>
          <a:solidFill>
            <a:schemeClr val="accent1">
              <a:lumMod val="60000"/>
              <a:lumOff val="40000"/>
            </a:schemeClr>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800" b="1" dirty="0">
                <a:solidFill>
                  <a:srgbClr val="E72240"/>
                </a:solidFill>
                <a:latin typeface="Arial" panose="020B0604020202020204" pitchFamily="34" charset="0"/>
                <a:cs typeface="Arial" panose="020B0604020202020204" pitchFamily="34" charset="0"/>
              </a:rPr>
              <a:t>Key challenges</a:t>
            </a:r>
          </a:p>
          <a:p>
            <a:pPr algn="just" defTabSz="525571" eaLnBrk="0" fontAlgn="base" hangingPunct="0">
              <a:spcBef>
                <a:spcPct val="0"/>
              </a:spcBef>
              <a:spcAft>
                <a:spcPct val="0"/>
              </a:spcAft>
            </a:pPr>
            <a:endParaRPr lang="en-US" altLang="en-US" sz="2800" b="1" dirty="0">
              <a:solidFill>
                <a:srgbClr val="E72240"/>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Underdeveloped public accountability systems</a:t>
            </a:r>
            <a:r>
              <a:rPr lang="en-US" sz="2800" dirty="0">
                <a:solidFill>
                  <a:prstClr val="black"/>
                </a:solidFill>
                <a:latin typeface="Arial" panose="020B0604020202020204" pitchFamily="34" charset="0"/>
                <a:cs typeface="Arial" panose="020B0604020202020204" pitchFamily="34" charset="0"/>
              </a:rPr>
              <a:t> impeded the collection of information required by civil society actors for budget analysis. This included</a:t>
            </a:r>
            <a:r>
              <a:rPr lang="en-US" sz="2800" b="1" dirty="0">
                <a:solidFill>
                  <a:prstClr val="black"/>
                </a:solidFill>
                <a:latin typeface="Arial" panose="020B0604020202020204" pitchFamily="34" charset="0"/>
                <a:cs typeface="Arial" panose="020B0604020202020204" pitchFamily="34" charset="0"/>
              </a:rPr>
              <a:t> the absence of public budget execution reports </a:t>
            </a:r>
            <a:r>
              <a:rPr lang="en-US" sz="2800" dirty="0">
                <a:solidFill>
                  <a:prstClr val="black"/>
                </a:solidFill>
                <a:latin typeface="Arial" panose="020B0604020202020204" pitchFamily="34" charset="0"/>
                <a:cs typeface="Arial" panose="020B0604020202020204" pitchFamily="34" charset="0"/>
              </a:rPr>
              <a:t>and the lack of clarity as to the </a:t>
            </a:r>
            <a:r>
              <a:rPr lang="en-US" sz="2800" b="1" dirty="0">
                <a:solidFill>
                  <a:prstClr val="black"/>
                </a:solidFill>
                <a:latin typeface="Arial" panose="020B0604020202020204" pitchFamily="34" charset="0"/>
                <a:cs typeface="Arial" panose="020B0604020202020204" pitchFamily="34" charset="0"/>
              </a:rPr>
              <a:t>responsibility of public agencies to provide public information. </a:t>
            </a: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Delays in obtaining public information </a:t>
            </a:r>
            <a:r>
              <a:rPr lang="en-US" sz="2800" dirty="0">
                <a:solidFill>
                  <a:prstClr val="black"/>
                </a:solidFill>
                <a:latin typeface="Arial" panose="020B0604020202020204" pitchFamily="34" charset="0"/>
                <a:cs typeface="Arial" panose="020B0604020202020204" pitchFamily="34" charset="0"/>
              </a:rPr>
              <a:t>which created an overall delay in project activities;</a:t>
            </a:r>
            <a:endParaRPr lang="lt-LT" sz="2800"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Political instability </a:t>
            </a:r>
            <a:r>
              <a:rPr lang="en-US" sz="2800" dirty="0">
                <a:solidFill>
                  <a:prstClr val="black"/>
                </a:solidFill>
                <a:latin typeface="Arial" panose="020B0604020202020204" pitchFamily="34" charset="0"/>
                <a:cs typeface="Arial" panose="020B0604020202020204" pitchFamily="34" charset="0"/>
              </a:rPr>
              <a:t>in countries limited the accountability of public agencies to civil society actors and, as a result, some of the public information requested was never obtained;</a:t>
            </a:r>
            <a:endParaRPr lang="lt-LT" sz="2800"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Limited interest and commitment among civil society actors outside the harm reduction field</a:t>
            </a:r>
            <a:r>
              <a:rPr lang="en-US" sz="2800" dirty="0">
                <a:solidFill>
                  <a:prstClr val="black"/>
                </a:solidFill>
                <a:latin typeface="Arial" panose="020B0604020202020204" pitchFamily="34" charset="0"/>
                <a:cs typeface="Arial" panose="020B0604020202020204" pitchFamily="34" charset="0"/>
              </a:rPr>
              <a:t> </a:t>
            </a:r>
            <a:endParaRPr lang="lt-LT" sz="2800"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Lack of capacity </a:t>
            </a: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The “image” of harm reduction NGOs</a:t>
            </a:r>
            <a:r>
              <a:rPr lang="en-US" sz="2800" dirty="0">
                <a:solidFill>
                  <a:prstClr val="black"/>
                </a:solidFill>
                <a:latin typeface="Arial" panose="020B0604020202020204" pitchFamily="34" charset="0"/>
                <a:cs typeface="Arial" panose="020B0604020202020204" pitchFamily="34" charset="0"/>
              </a:rPr>
              <a:t> - they were viewed as only health-focused organizations and were not invited or welcomed to engage in the discussions about other policy issues; </a:t>
            </a:r>
            <a:endParaRPr lang="en-US" sz="2800" b="1" dirty="0">
              <a:solidFill>
                <a:prstClr val="black"/>
              </a:solidFill>
              <a:latin typeface="Arial" panose="020B0604020202020204" pitchFamily="34" charset="0"/>
              <a:cs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The limited duration of the project</a:t>
            </a:r>
            <a:r>
              <a:rPr lang="en-US" sz="2800" dirty="0">
                <a:solidFill>
                  <a:prstClr val="black"/>
                </a:solidFill>
                <a:latin typeface="Arial" panose="020B0604020202020204" pitchFamily="34" charset="0"/>
                <a:cs typeface="Arial" panose="020B0604020202020204" pitchFamily="34" charset="0"/>
              </a:rPr>
              <a:t>. Budget advocacy efforts are multi-year activities. </a:t>
            </a:r>
          </a:p>
          <a:p>
            <a:pPr marL="228600" lvl="0" indent="-228600" defTabSz="914400">
              <a:lnSpc>
                <a:spcPct val="90000"/>
              </a:lnSpc>
              <a:spcBef>
                <a:spcPts val="1000"/>
              </a:spcBef>
              <a:buFont typeface="Arial" panose="020B0604020202020204" pitchFamily="34" charset="0"/>
              <a:buChar char="•"/>
            </a:pPr>
            <a:r>
              <a:rPr lang="en-US" sz="2800" b="1" dirty="0">
                <a:solidFill>
                  <a:prstClr val="black"/>
                </a:solidFill>
                <a:latin typeface="Arial" panose="020B0604020202020204" pitchFamily="34" charset="0"/>
                <a:cs typeface="Arial" panose="020B0604020202020204" pitchFamily="34" charset="0"/>
              </a:rPr>
              <a:t>Sustainability of the gains made to capacity building and budget advocacy efforts</a:t>
            </a:r>
            <a:r>
              <a:rPr lang="en-US" sz="2800" dirty="0">
                <a:solidFill>
                  <a:prstClr val="black"/>
                </a:solidFill>
                <a:latin typeface="Arial" panose="020B0604020202020204" pitchFamily="34" charset="0"/>
                <a:cs typeface="Arial" panose="020B0604020202020204" pitchFamily="34" charset="0"/>
              </a:rPr>
              <a:t> </a:t>
            </a:r>
            <a:endParaRPr lang="lt-LT" sz="2800" dirty="0">
              <a:solidFill>
                <a:prstClr val="black"/>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21" name="Text Box 3">
            <a:extLst>
              <a:ext uri="{FF2B5EF4-FFF2-40B4-BE49-F238E27FC236}">
                <a16:creationId xmlns:a16="http://schemas.microsoft.com/office/drawing/2014/main" id="{8C742E73-2450-4AAE-8D35-9BFD6AE83DC4}"/>
              </a:ext>
            </a:extLst>
          </p:cNvPr>
          <p:cNvSpPr txBox="1">
            <a:spLocks noChangeArrowheads="1"/>
          </p:cNvSpPr>
          <p:nvPr/>
        </p:nvSpPr>
        <p:spPr bwMode="auto">
          <a:xfrm>
            <a:off x="33104448" y="433698"/>
            <a:ext cx="9318456" cy="868159"/>
          </a:xfrm>
          <a:prstGeom prst="rect">
            <a:avLst/>
          </a:prstGeom>
          <a:solidFill>
            <a:srgbClr val="E72240"/>
          </a:solidFill>
          <a:ln>
            <a:noFill/>
          </a:ln>
          <a:effec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3200" b="1" dirty="0">
                <a:solidFill>
                  <a:schemeClr val="accent1">
                    <a:lumMod val="50000"/>
                  </a:schemeClr>
                </a:solidFill>
                <a:latin typeface="Arial" panose="020B0604020202020204" pitchFamily="34" charset="0"/>
                <a:cs typeface="Arial" panose="020B0604020202020204" pitchFamily="34" charset="0"/>
              </a:rPr>
              <a:t>To access the SBF Case Study Report:</a:t>
            </a: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3200" b="1" dirty="0">
              <a:solidFill>
                <a:srgbClr val="E72240"/>
              </a:solidFill>
              <a:latin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endParaRPr lang="ru-RU" altLang="en-US" sz="2800" b="1" dirty="0">
              <a:solidFill>
                <a:prstClr val="black"/>
              </a:solidFill>
              <a:latin typeface="Arial" panose="020B0604020202020204" pitchFamily="34" charset="0"/>
            </a:endParaRPr>
          </a:p>
          <a:p>
            <a:pPr marL="228600" lvl="0" indent="-228600" defTabSz="914400">
              <a:lnSpc>
                <a:spcPct val="90000"/>
              </a:lnSpc>
              <a:spcBef>
                <a:spcPts val="1000"/>
              </a:spcBef>
              <a:buFont typeface="Arial" panose="020B0604020202020204" pitchFamily="34" charset="0"/>
              <a:buChar char="•"/>
            </a:pPr>
            <a:r>
              <a:rPr lang="en-US" altLang="en-US" sz="2800" b="1" dirty="0">
                <a:solidFill>
                  <a:srgbClr val="E72240"/>
                </a:solidFill>
                <a:latin typeface="Arial" panose="020B0604020202020204" pitchFamily="34" charset="0"/>
              </a:rPr>
              <a:t>T</a:t>
            </a:r>
          </a:p>
        </p:txBody>
      </p:sp>
      <p:pic>
        <p:nvPicPr>
          <p:cNvPr id="1030" name="Picture 6">
            <a:extLst>
              <a:ext uri="{FF2B5EF4-FFF2-40B4-BE49-F238E27FC236}">
                <a16:creationId xmlns:a16="http://schemas.microsoft.com/office/drawing/2014/main" id="{A31019F3-A78C-4D5F-82DA-330952863A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22908" y="1036629"/>
            <a:ext cx="3739892" cy="3739892"/>
          </a:xfrm>
          <a:prstGeom prst="rect">
            <a:avLst/>
          </a:prstGeom>
          <a:noFill/>
          <a:extLst>
            <a:ext uri="{909E8E84-426E-40DD-AFC4-6F175D3DCCD1}">
              <a14:hiddenFill xmlns:a14="http://schemas.microsoft.com/office/drawing/2010/main">
                <a:solidFill>
                  <a:srgbClr val="FFFFFF"/>
                </a:solidFill>
              </a14:hiddenFill>
            </a:ext>
          </a:extLst>
        </p:spPr>
      </p:pic>
      <p:pic>
        <p:nvPicPr>
          <p:cNvPr id="10" name="Ivan Varentsov on SBF ">
            <a:hlinkClick r:id="" action="ppaction://media"/>
            <a:extLst>
              <a:ext uri="{FF2B5EF4-FFF2-40B4-BE49-F238E27FC236}">
                <a16:creationId xmlns:a16="http://schemas.microsoft.com/office/drawing/2014/main" id="{E74D5721-80BB-4472-B5F2-D83CDADE684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1096288" y="14832013"/>
            <a:ext cx="609600" cy="609600"/>
          </a:xfrm>
          <a:prstGeom prst="rect">
            <a:avLst/>
          </a:prstGeom>
        </p:spPr>
      </p:pic>
      <p:pic>
        <p:nvPicPr>
          <p:cNvPr id="4" name="Ivan Varentsov on SBF">
            <a:hlinkClick r:id="" action="ppaction://media"/>
            <a:extLst>
              <a:ext uri="{FF2B5EF4-FFF2-40B4-BE49-F238E27FC236}">
                <a16:creationId xmlns:a16="http://schemas.microsoft.com/office/drawing/2014/main" id="{AA1B69B4-FDE2-44F5-8C6A-9FDD803BCF7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7315014" y="26036255"/>
            <a:ext cx="2579687" cy="2579687"/>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8"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965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0"/>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4308</TotalTime>
  <Words>1081</Words>
  <Application>Microsoft Office PowerPoint</Application>
  <PresentationFormat>Custom</PresentationFormat>
  <Paragraphs>84</Paragraphs>
  <Slides>1</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Courier New</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Ivan Varentsov</cp:lastModifiedBy>
  <cp:revision>32</cp:revision>
  <dcterms:created xsi:type="dcterms:W3CDTF">2016-06-23T11:49:10Z</dcterms:created>
  <dcterms:modified xsi:type="dcterms:W3CDTF">2020-06-29T11:38:52Z</dcterms:modified>
</cp:coreProperties>
</file>