
<file path=[Content_Types].xml><?xml version="1.0" encoding="utf-8"?>
<Types xmlns="http://schemas.openxmlformats.org/package/2006/content-types">
  <Default ContentType="application/xml" Extension="xml"/>
  <Default ContentType="image/jpeg" Extension="jpeg"/>
  <Default ContentType="image/tiff" Extension="tiff"/>
  <Default ContentType="application/vnd.openxmlformats-package.relationships+xml" Extension="rels"/>
  <Default ContentType="application/vnd.openxmlformats-officedocument.spreadsheetml.sheet" Extension="xlsx"/>
  <Default ContentType="audio/unknown" Extension="m4a"/>
  <Default ContentType="application/vnd.openxmlformats-officedocument.presentationml.printerSettings" Extension="bin"/>
  <Default ContentType="image/png" Extension="pn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drawingml.chart+xml" PartName="/ppt/charts/chart1.xml"/>
  <Override ContentType="application/vnd.openxmlformats-package.core-properties+xml" PartName="/docProps/core.xml"/>
  <Override ContentType="application/vnd.openxmlformats-officedocument.extended-properties+xml" PartName="/docProps/app.xml"/>
  <Override ContentType="application/vnd.ms-office.chartstyle+xml" PartName="/ppt/charts/style1.xml"/>
  <Override ContentType="application/vnd.ms-office.chartcolorstyle+xml" PartName="/ppt/charts/colors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4AB"/>
    <a:srgbClr val="86348E"/>
    <a:srgbClr val="65A5D5"/>
    <a:srgbClr val="00C7F3"/>
    <a:srgbClr val="E6BBD3"/>
    <a:srgbClr val="EBF7F3"/>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94660"/>
  </p:normalViewPr>
  <p:slideViewPr>
    <p:cSldViewPr snapToGrid="0">
      <p:cViewPr varScale="1">
        <p:scale>
          <a:sx n="23" d="100"/>
          <a:sy n="23" d="100"/>
        </p:scale>
        <p:origin x="-704" y="-152"/>
      </p:cViewPr>
      <p:guideLst>
        <p:guide orient="horz" pos="9535"/>
        <p:guide pos="134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 Id="rId2" Target="style1.xml" Type="http://schemas.microsoft.com/office/2011/relationships/chartStyle"/><Relationship Id="rId3" Target="colors1.xml" Type="http://schemas.microsoft.com/office/2011/relationships/chartColorStyle"/></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529049890841"/>
          <c:y val="0.0247772442383596"/>
          <c:w val="0.489088663573702"/>
          <c:h val="0.685102686335696"/>
        </c:manualLayout>
      </c:layout>
      <c:barChart>
        <c:barDir val="bar"/>
        <c:grouping val="percentStacked"/>
        <c:varyColors val="0"/>
        <c:ser>
          <c:idx val="0"/>
          <c:order val="0"/>
          <c:tx>
            <c:strRef>
              <c:f>Sheet1!$B$1</c:f>
              <c:strCache>
                <c:ptCount val="1"/>
                <c:pt idx="0">
                  <c:v>Very bad</c:v>
                </c:pt>
              </c:strCache>
            </c:strRef>
          </c:tx>
          <c:spPr>
            <a:solidFill>
              <a:schemeClr val="bg2">
                <a:lumMod val="75000"/>
              </a:schemeClr>
            </a:solidFill>
            <a:ln>
              <a:noFill/>
            </a:ln>
            <a:effectLst/>
          </c:spPr>
          <c:invertIfNegative val="0"/>
          <c:dLbls>
            <c:spPr>
              <a:solidFill>
                <a:schemeClr val="bg2">
                  <a:lumMod val="75000"/>
                </a:schemeClr>
              </a:solidFill>
              <a:ln>
                <a:noFill/>
              </a:ln>
              <a:effectLst/>
            </c:spPr>
            <c:txPr>
              <a:bodyPr rot="0" spcFirstLastPara="1" vertOverflow="ellipsis" vert="horz" wrap="square" anchor="ctr" anchorCtr="1"/>
              <a:lstStyle/>
              <a:p>
                <a:pPr>
                  <a:defRPr sz="3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would you evaluate the OST servise in general?</c:v>
                </c:pt>
                <c:pt idx="1">
                  <c:v>Who would you evaluate the quality of your life?</c:v>
                </c:pt>
              </c:strCache>
            </c:strRef>
          </c:cat>
          <c:val>
            <c:numRef>
              <c:f>Sheet1!$B$2:$B$3</c:f>
              <c:numCache>
                <c:formatCode>General</c:formatCode>
                <c:ptCount val="2"/>
                <c:pt idx="0">
                  <c:v>1.0</c:v>
                </c:pt>
                <c:pt idx="1">
                  <c:v>3.0</c:v>
                </c:pt>
              </c:numCache>
            </c:numRef>
          </c:val>
          <c:extLst xmlns:c16r2="http://schemas.microsoft.com/office/drawing/2015/06/chart">
            <c:ext xmlns:c16="http://schemas.microsoft.com/office/drawing/2014/chart" uri="{C3380CC4-5D6E-409C-BE32-E72D297353CC}">
              <c16:uniqueId val="{00000000-AB20-5544-A46C-1EF587F8150D}"/>
            </c:ext>
          </c:extLst>
        </c:ser>
        <c:ser>
          <c:idx val="1"/>
          <c:order val="1"/>
          <c:tx>
            <c:strRef>
              <c:f>Sheet1!$C$1</c:f>
              <c:strCache>
                <c:ptCount val="1"/>
                <c:pt idx="0">
                  <c:v>Bad</c:v>
                </c:pt>
              </c:strCache>
            </c:strRef>
          </c:tx>
          <c:spPr>
            <a:solidFill>
              <a:srgbClr val="E6BBD3"/>
            </a:solidFill>
            <a:ln>
              <a:noFill/>
            </a:ln>
            <a:effectLst/>
          </c:spPr>
          <c:invertIfNegative val="0"/>
          <c:dLbls>
            <c:spPr>
              <a:noFill/>
              <a:ln>
                <a:noFill/>
              </a:ln>
              <a:effectLst/>
            </c:spPr>
            <c:txPr>
              <a:bodyPr rot="0" spcFirstLastPara="1" vertOverflow="ellipsis" vert="horz" wrap="square" anchor="ctr" anchorCtr="1"/>
              <a:lstStyle/>
              <a:p>
                <a:pPr>
                  <a:defRPr sz="3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would you evaluate the OST servise in general?</c:v>
                </c:pt>
                <c:pt idx="1">
                  <c:v>Who would you evaluate the quality of your life?</c:v>
                </c:pt>
              </c:strCache>
            </c:strRef>
          </c:cat>
          <c:val>
            <c:numRef>
              <c:f>Sheet1!$C$2:$C$3</c:f>
              <c:numCache>
                <c:formatCode>General</c:formatCode>
                <c:ptCount val="2"/>
                <c:pt idx="0">
                  <c:v>3.0</c:v>
                </c:pt>
                <c:pt idx="1">
                  <c:v>12.0</c:v>
                </c:pt>
              </c:numCache>
            </c:numRef>
          </c:val>
          <c:extLst xmlns:c16r2="http://schemas.microsoft.com/office/drawing/2015/06/chart">
            <c:ext xmlns:c16="http://schemas.microsoft.com/office/drawing/2014/chart" uri="{C3380CC4-5D6E-409C-BE32-E72D297353CC}">
              <c16:uniqueId val="{00000001-AB20-5544-A46C-1EF587F8150D}"/>
            </c:ext>
          </c:extLst>
        </c:ser>
        <c:ser>
          <c:idx val="2"/>
          <c:order val="2"/>
          <c:tx>
            <c:strRef>
              <c:f>Sheet1!$D$1</c:f>
              <c:strCache>
                <c:ptCount val="1"/>
                <c:pt idx="0">
                  <c:v>Not good, nor bad</c:v>
                </c:pt>
              </c:strCache>
            </c:strRef>
          </c:tx>
          <c:spPr>
            <a:solidFill>
              <a:srgbClr val="5BA4AB"/>
            </a:solidFill>
            <a:ln>
              <a:noFill/>
            </a:ln>
            <a:effectLst/>
          </c:spPr>
          <c:invertIfNegative val="0"/>
          <c:dLbls>
            <c:spPr>
              <a:noFill/>
              <a:ln>
                <a:noFill/>
              </a:ln>
              <a:effectLst/>
            </c:spPr>
            <c:txPr>
              <a:bodyPr rot="0" spcFirstLastPara="1" vertOverflow="ellipsis" vert="horz" wrap="square" anchor="ctr" anchorCtr="1"/>
              <a:lstStyle/>
              <a:p>
                <a:pPr>
                  <a:defRPr sz="36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would you evaluate the OST servise in general?</c:v>
                </c:pt>
                <c:pt idx="1">
                  <c:v>Who would you evaluate the quality of your life?</c:v>
                </c:pt>
              </c:strCache>
            </c:strRef>
          </c:cat>
          <c:val>
            <c:numRef>
              <c:f>Sheet1!$D$2:$D$3</c:f>
              <c:numCache>
                <c:formatCode>General</c:formatCode>
                <c:ptCount val="2"/>
                <c:pt idx="0">
                  <c:v>23.0</c:v>
                </c:pt>
                <c:pt idx="1">
                  <c:v>47.0</c:v>
                </c:pt>
              </c:numCache>
            </c:numRef>
          </c:val>
          <c:extLst xmlns:c16r2="http://schemas.microsoft.com/office/drawing/2015/06/chart">
            <c:ext xmlns:c16="http://schemas.microsoft.com/office/drawing/2014/chart" uri="{C3380CC4-5D6E-409C-BE32-E72D297353CC}">
              <c16:uniqueId val="{00000002-AB20-5544-A46C-1EF587F8150D}"/>
            </c:ext>
          </c:extLst>
        </c:ser>
        <c:ser>
          <c:idx val="3"/>
          <c:order val="3"/>
          <c:tx>
            <c:strRef>
              <c:f>Sheet1!$E$1</c:f>
              <c:strCache>
                <c:ptCount val="1"/>
                <c:pt idx="0">
                  <c:v>Good</c:v>
                </c:pt>
              </c:strCache>
            </c:strRef>
          </c:tx>
          <c:spPr>
            <a:solidFill>
              <a:srgbClr val="86348E"/>
            </a:solidFill>
            <a:ln>
              <a:noFill/>
            </a:ln>
            <a:effectLst/>
          </c:spPr>
          <c:invertIfNegative val="0"/>
          <c:dLbls>
            <c:spPr>
              <a:noFill/>
              <a:ln>
                <a:noFill/>
              </a:ln>
              <a:effectLst/>
            </c:spPr>
            <c:txPr>
              <a:bodyPr rot="0" spcFirstLastPara="1" vertOverflow="ellipsis" vert="horz" wrap="square" anchor="ctr" anchorCtr="1"/>
              <a:lstStyle/>
              <a:p>
                <a:pPr>
                  <a:defRPr sz="36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would you evaluate the OST servise in general?</c:v>
                </c:pt>
                <c:pt idx="1">
                  <c:v>Who would you evaluate the quality of your life?</c:v>
                </c:pt>
              </c:strCache>
            </c:strRef>
          </c:cat>
          <c:val>
            <c:numRef>
              <c:f>Sheet1!$E$2:$E$3</c:f>
              <c:numCache>
                <c:formatCode>General</c:formatCode>
                <c:ptCount val="2"/>
                <c:pt idx="0">
                  <c:v>59.0</c:v>
                </c:pt>
                <c:pt idx="1">
                  <c:v>36.0</c:v>
                </c:pt>
              </c:numCache>
            </c:numRef>
          </c:val>
          <c:extLst xmlns:c16r2="http://schemas.microsoft.com/office/drawing/2015/06/chart">
            <c:ext xmlns:c16="http://schemas.microsoft.com/office/drawing/2014/chart" uri="{C3380CC4-5D6E-409C-BE32-E72D297353CC}">
              <c16:uniqueId val="{00000003-AB20-5544-A46C-1EF587F8150D}"/>
            </c:ext>
          </c:extLst>
        </c:ser>
        <c:ser>
          <c:idx val="4"/>
          <c:order val="4"/>
          <c:tx>
            <c:strRef>
              <c:f>Sheet1!$F$1</c:f>
              <c:strCache>
                <c:ptCount val="1"/>
                <c:pt idx="0">
                  <c:v>Very good</c:v>
                </c:pt>
              </c:strCache>
            </c:strRef>
          </c:tx>
          <c:spPr>
            <a:solidFill>
              <a:srgbClr val="EBF7F3"/>
            </a:solidFill>
            <a:ln>
              <a:noFill/>
            </a:ln>
            <a:effectLst/>
          </c:spPr>
          <c:invertIfNegative val="0"/>
          <c:dLbls>
            <c:spPr>
              <a:noFill/>
              <a:ln>
                <a:noFill/>
              </a:ln>
              <a:effectLst/>
            </c:spPr>
            <c:txPr>
              <a:bodyPr rot="0" spcFirstLastPara="1" vertOverflow="ellipsis" vert="horz" wrap="square" anchor="ctr" anchorCtr="1"/>
              <a:lstStyle/>
              <a:p>
                <a:pPr>
                  <a:defRPr sz="3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would you evaluate the OST servise in general?</c:v>
                </c:pt>
                <c:pt idx="1">
                  <c:v>Who would you evaluate the quality of your life?</c:v>
                </c:pt>
              </c:strCache>
            </c:strRef>
          </c:cat>
          <c:val>
            <c:numRef>
              <c:f>Sheet1!$F$2:$F$3</c:f>
              <c:numCache>
                <c:formatCode>General</c:formatCode>
                <c:ptCount val="2"/>
                <c:pt idx="0">
                  <c:v>13.0</c:v>
                </c:pt>
                <c:pt idx="1">
                  <c:v>2.0</c:v>
                </c:pt>
              </c:numCache>
            </c:numRef>
          </c:val>
          <c:extLst xmlns:c16r2="http://schemas.microsoft.com/office/drawing/2015/06/chart">
            <c:ext xmlns:c16="http://schemas.microsoft.com/office/drawing/2014/chart" uri="{C3380CC4-5D6E-409C-BE32-E72D297353CC}">
              <c16:uniqueId val="{00000004-AB20-5544-A46C-1EF587F8150D}"/>
            </c:ext>
          </c:extLst>
        </c:ser>
        <c:dLbls>
          <c:showLegendKey val="0"/>
          <c:showVal val="0"/>
          <c:showCatName val="0"/>
          <c:showSerName val="0"/>
          <c:showPercent val="0"/>
          <c:showBubbleSize val="0"/>
        </c:dLbls>
        <c:gapWidth val="150"/>
        <c:overlap val="100"/>
        <c:axId val="2117709752"/>
        <c:axId val="2117300344"/>
      </c:barChart>
      <c:catAx>
        <c:axId val="2117709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2117300344"/>
        <c:crosses val="autoZero"/>
        <c:auto val="1"/>
        <c:lblAlgn val="ctr"/>
        <c:lblOffset val="100"/>
        <c:noMultiLvlLbl val="0"/>
      </c:catAx>
      <c:valAx>
        <c:axId val="2117300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2117709752"/>
        <c:crosses val="autoZero"/>
        <c:crossBetween val="between"/>
      </c:valAx>
      <c:spPr>
        <a:noFill/>
        <a:ln>
          <a:noFill/>
        </a:ln>
        <a:effectLst/>
      </c:spPr>
    </c:plotArea>
    <c:legend>
      <c:legendPos val="b"/>
      <c:layout>
        <c:manualLayout>
          <c:xMode val="edge"/>
          <c:yMode val="edge"/>
          <c:x val="0.25196666320959"/>
          <c:y val="0.888489985701206"/>
          <c:w val="0.625175434211331"/>
          <c:h val="0.111510014298793"/>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6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07.07.20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07.07.20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07.07.20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07.07.20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07.07.20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07.07.20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07.07.20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07.07.20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07.07.20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07.07.20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07.07.20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07.07.20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slideLayouts/slideLayout1.xml" Type="http://schemas.openxmlformats.org/officeDocument/2006/relationships/slideLayout"/><Relationship Id="rId4" Target="../media/image1.png" Type="http://schemas.openxmlformats.org/officeDocument/2006/relationships/image"/><Relationship Id="rId5" Target="../charts/chart1.xml" Type="http://schemas.openxmlformats.org/officeDocument/2006/relationships/chart"/><Relationship Id="rId6" Target="../media/image2.png" Type="http://schemas.openxmlformats.org/officeDocument/2006/relationships/image"/><Relationship Id="rId7" Target="../media/image3.png" Type="http://schemas.openxmlformats.org/officeDocument/2006/relationships/image"/><Relationship Id="rId8" Target="https://harmreductioneurasia.org/wp-content/uploads/2020/06/Report-Eng06.03-1.pdf" TargetMode="External" Type="http://schemas.openxmlformats.org/officeDocument/2006/relationships/hyperlink"/><Relationship Id="rId9" Target="../media/image4.png" Type="http://schemas.openxmlformats.org/officeDocument/2006/relationships/image"/><Relationship Id="rId10" Target="../media/image5.png" Type="http://schemas.openxmlformats.org/officeDocument/2006/relationships/image"/><Relationship Id="rId1" Target="../media/media1.m4a" Type="http://schemas.microsoft.com/office/2007/relationships/media"/><Relationship Id="rId2" Target="../media/media1.m4a" Type="http://schemas.openxmlformats.org/officeDocument/2006/relationships/audio"/></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0" y="0"/>
            <a:ext cx="42803763" cy="2927079"/>
          </a:xfrm>
          <a:prstGeom prst="rect">
            <a:avLst/>
          </a:prstGeom>
          <a:solidFill>
            <a:srgbClr val="5B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highlight>
                <a:srgbClr val="800080"/>
              </a:highlight>
            </a:endParaRPr>
          </a:p>
        </p:txBody>
      </p:sp>
      <p:sp>
        <p:nvSpPr>
          <p:cNvPr id="5" name="Text Box 3"/>
          <p:cNvSpPr txBox="1">
            <a:spLocks noChangeArrowheads="1"/>
          </p:cNvSpPr>
          <p:nvPr/>
        </p:nvSpPr>
        <p:spPr bwMode="auto">
          <a:xfrm>
            <a:off x="1084001" y="3717522"/>
            <a:ext cx="10507546" cy="2434764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ts val="600"/>
              </a:spcBef>
              <a:spcAft>
                <a:spcPts val="600"/>
              </a:spcAft>
            </a:pPr>
            <a:r>
              <a:rPr lang="x-none" sz="4800" b="1" dirty="0">
                <a:solidFill>
                  <a:srgbClr val="86348E"/>
                </a:solidFill>
              </a:rPr>
              <a:t>Problem statement</a:t>
            </a:r>
          </a:p>
          <a:p>
            <a:pPr>
              <a:spcBef>
                <a:spcPts val="600"/>
              </a:spcBef>
            </a:pPr>
            <a:endParaRPr lang="x-none" sz="4400" b="1" dirty="0">
              <a:solidFill>
                <a:srgbClr val="5BA4AB"/>
              </a:solidFill>
              <a:latin typeface="Britannic Bold" panose="020B0903060703020204" pitchFamily="34" charset="77"/>
            </a:endParaRPr>
          </a:p>
          <a:p>
            <a:pPr>
              <a:spcBef>
                <a:spcPts val="600"/>
              </a:spcBef>
            </a:pPr>
            <a:r>
              <a:rPr lang="x-none" sz="4400" b="1" dirty="0">
                <a:solidFill>
                  <a:srgbClr val="5BA4AB"/>
                </a:solidFill>
                <a:latin typeface="Britannic Bold" panose="020B0903060703020204" pitchFamily="34" charset="77"/>
              </a:rPr>
              <a:t>2004</a:t>
            </a:r>
            <a:r>
              <a:rPr lang="x-none" sz="4400" dirty="0"/>
              <a:t> first OST programmes in Ukraine </a:t>
            </a:r>
          </a:p>
          <a:p>
            <a:pPr>
              <a:spcBef>
                <a:spcPts val="600"/>
              </a:spcBef>
            </a:pPr>
            <a:r>
              <a:rPr lang="x-none" sz="4400" b="1" dirty="0">
                <a:solidFill>
                  <a:srgbClr val="5BA4AB"/>
                </a:solidFill>
                <a:latin typeface="Britannic Bold" panose="020B0903060703020204" pitchFamily="34" charset="77"/>
              </a:rPr>
              <a:t>2018</a:t>
            </a:r>
            <a:r>
              <a:rPr lang="x-none" sz="4400" dirty="0"/>
              <a:t> number of people who inject drugs 350,000, of them </a:t>
            </a:r>
            <a:r>
              <a:rPr lang="x-none" sz="4400" dirty="0">
                <a:solidFill>
                  <a:srgbClr val="86348E"/>
                </a:solidFill>
              </a:rPr>
              <a:t>less than 4% receive OST</a:t>
            </a:r>
          </a:p>
          <a:p>
            <a:pPr>
              <a:spcBef>
                <a:spcPts val="600"/>
              </a:spcBef>
            </a:pPr>
            <a:r>
              <a:rPr lang="x-none" sz="4400" dirty="0">
                <a:solidFill>
                  <a:srgbClr val="86348E"/>
                </a:solidFill>
              </a:rPr>
              <a:t>16.7%</a:t>
            </a:r>
            <a:r>
              <a:rPr lang="x-none" sz="4400" dirty="0"/>
              <a:t> of the total number patients have terminated OST</a:t>
            </a:r>
            <a:endParaRPr lang="x-none" sz="4400" dirty="0">
              <a:solidFill>
                <a:srgbClr val="86348E"/>
              </a:solidFill>
            </a:endParaRPr>
          </a:p>
          <a:p>
            <a:pPr>
              <a:spcBef>
                <a:spcPts val="600"/>
              </a:spcBef>
            </a:pPr>
            <a:r>
              <a:rPr lang="x-none" sz="4400" dirty="0"/>
              <a:t>Annual numbers of new patients remain low throughout the whole period of OMT implementation. </a:t>
            </a:r>
          </a:p>
          <a:p>
            <a:pPr>
              <a:spcBef>
                <a:spcPts val="600"/>
              </a:spcBef>
            </a:pPr>
            <a:r>
              <a:rPr lang="x-none" sz="4400" dirty="0"/>
              <a:t>The study of </a:t>
            </a:r>
            <a:r>
              <a:rPr lang="x-none" sz="4400" b="1" dirty="0">
                <a:solidFill>
                  <a:srgbClr val="5BA4AB"/>
                </a:solidFill>
                <a:latin typeface="Britannic Bold" panose="020B0903060703020204" pitchFamily="34" charset="77"/>
              </a:rPr>
              <a:t>patient satisfaction </a:t>
            </a:r>
            <a:r>
              <a:rPr lang="x-none" sz="4400" dirty="0"/>
              <a:t>with treatment gives new opportunities for a better understanding of OST service development prospects in the long run as well as treatment trajectories and changing needs on a patient level, which can help to increase the </a:t>
            </a:r>
            <a:r>
              <a:rPr lang="x-none" sz="4400" dirty="0">
                <a:solidFill>
                  <a:srgbClr val="86348E"/>
                </a:solidFill>
              </a:rPr>
              <a:t>retention rates </a:t>
            </a:r>
            <a:r>
              <a:rPr lang="x-none" sz="4400" dirty="0"/>
              <a:t>and possibly the number of patients receiving services.</a:t>
            </a:r>
          </a:p>
          <a:p>
            <a:endParaRPr lang="x-none" sz="4400" dirty="0"/>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6" name="Text Box 4"/>
          <p:cNvSpPr txBox="1">
            <a:spLocks noChangeArrowheads="1"/>
          </p:cNvSpPr>
          <p:nvPr/>
        </p:nvSpPr>
        <p:spPr bwMode="auto">
          <a:xfrm>
            <a:off x="11674359" y="3653088"/>
            <a:ext cx="7939833" cy="2424809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en-US" sz="4800" b="1" dirty="0">
                <a:solidFill>
                  <a:srgbClr val="86348E"/>
                </a:solidFill>
              </a:rPr>
              <a:t>Background</a:t>
            </a:r>
          </a:p>
          <a:p>
            <a:r>
              <a:rPr lang="x-none" sz="4400" dirty="0"/>
              <a:t>In 2019 EHRA gathered a team of professional researchers and 4 national community organizations to develop a tool to assess </a:t>
            </a:r>
            <a:r>
              <a:rPr lang="x-none" sz="4400" dirty="0">
                <a:solidFill>
                  <a:srgbClr val="5BA4AB"/>
                </a:solidFill>
                <a:latin typeface="Britannic Bold" panose="020B0903060703020204" pitchFamily="34" charset="77"/>
              </a:rPr>
              <a:t>treatment satisfaction in the context of the quality of life (QoL) among OST patients. </a:t>
            </a:r>
            <a:r>
              <a:rPr lang="x-none" sz="4400" dirty="0"/>
              <a:t>Study was based on the principles of equal partnership with the community of people who inject drugs and/or receive OST.</a:t>
            </a:r>
          </a:p>
          <a:p>
            <a:pPr>
              <a:spcAft>
                <a:spcPts val="1200"/>
              </a:spcAft>
            </a:pPr>
            <a:r>
              <a:rPr lang="en-US" sz="4400" dirty="0"/>
              <a:t>Community participated in all stages:</a:t>
            </a:r>
            <a:endParaRPr lang="x-none" sz="4400" dirty="0"/>
          </a:p>
          <a:p>
            <a:pPr marL="571500" indent="-571500">
              <a:buFont typeface="Arial" panose="020B0604020202020204" pitchFamily="34" charset="0"/>
              <a:buChar char="•"/>
            </a:pPr>
            <a:r>
              <a:rPr lang="en-US" sz="4400" dirty="0"/>
              <a:t>Development of the tool </a:t>
            </a:r>
            <a:endParaRPr lang="x-none" sz="4400" dirty="0"/>
          </a:p>
          <a:p>
            <a:pPr marL="571500" indent="-571500">
              <a:buFont typeface="Arial" panose="020B0604020202020204" pitchFamily="34" charset="0"/>
              <a:buChar char="•"/>
            </a:pPr>
            <a:r>
              <a:rPr lang="en-US" sz="4400" dirty="0"/>
              <a:t>Collection of the data</a:t>
            </a:r>
            <a:endParaRPr lang="x-none" sz="4400" dirty="0"/>
          </a:p>
          <a:p>
            <a:pPr marL="571500" indent="-571500">
              <a:buFont typeface="Arial" panose="020B0604020202020204" pitchFamily="34" charset="0"/>
              <a:buChar char="•"/>
            </a:pPr>
            <a:r>
              <a:rPr lang="en-US" sz="4400" dirty="0"/>
              <a:t>Analyzing the results and formulating the advocacy messages</a:t>
            </a:r>
          </a:p>
          <a:p>
            <a:pPr algn="just" defTabSz="525571" eaLnBrk="0" fontAlgn="base" hangingPunct="0">
              <a:spcBef>
                <a:spcPct val="0"/>
              </a:spcBef>
              <a:spcAft>
                <a:spcPct val="0"/>
              </a:spcAft>
            </a:pPr>
            <a:endParaRPr lang="en-US" sz="4400" b="1" dirty="0">
              <a:solidFill>
                <a:srgbClr val="86348E"/>
              </a:solidFill>
            </a:endParaRPr>
          </a:p>
          <a:p>
            <a:pPr algn="just" defTabSz="525571" eaLnBrk="0" fontAlgn="base" hangingPunct="0">
              <a:spcBef>
                <a:spcPct val="0"/>
              </a:spcBef>
              <a:spcAft>
                <a:spcPct val="0"/>
              </a:spcAft>
            </a:pPr>
            <a:r>
              <a:rPr lang="en-US" sz="4800" b="1" dirty="0">
                <a:solidFill>
                  <a:srgbClr val="86348E"/>
                </a:solidFill>
              </a:rPr>
              <a:t>Study design</a:t>
            </a:r>
          </a:p>
          <a:p>
            <a:r>
              <a:rPr lang="x-none" sz="4400" dirty="0">
                <a:solidFill>
                  <a:srgbClr val="86348E"/>
                </a:solidFill>
              </a:rPr>
              <a:t>Phase 1: </a:t>
            </a:r>
            <a:r>
              <a:rPr lang="x-none" sz="4400" dirty="0"/>
              <a:t>qualitative component</a:t>
            </a:r>
          </a:p>
          <a:p>
            <a:r>
              <a:rPr lang="x-none" sz="4400" dirty="0"/>
              <a:t>16 semi-structured interviews with OST program participants</a:t>
            </a:r>
          </a:p>
          <a:p>
            <a:endParaRPr lang="x-none" sz="4400" dirty="0"/>
          </a:p>
          <a:p>
            <a:r>
              <a:rPr lang="x-none" sz="4400" dirty="0">
                <a:solidFill>
                  <a:srgbClr val="86348E"/>
                </a:solidFill>
              </a:rPr>
              <a:t>Phase 2: </a:t>
            </a:r>
            <a:r>
              <a:rPr lang="x-none" sz="4400" dirty="0"/>
              <a:t>quantitative component</a:t>
            </a:r>
          </a:p>
          <a:p>
            <a:r>
              <a:rPr lang="x-none" sz="4400" dirty="0"/>
              <a:t>376 OST patients took part in the pilot: 178  patients of state-run OST, 198 - private OST clinics</a:t>
            </a:r>
          </a:p>
          <a:p>
            <a:endParaRPr lang="x-none" sz="4400" dirty="0"/>
          </a:p>
          <a:p>
            <a:r>
              <a:rPr lang="x-none" sz="4400" dirty="0"/>
              <a:t>The protocol and tools of this study were reviewed by the Ethical Review Board of the Ukrainian Institute on Public Health Policy.</a:t>
            </a:r>
          </a:p>
          <a:p>
            <a:endParaRPr lang="x-none" sz="4400" dirty="0"/>
          </a:p>
          <a:p>
            <a:endParaRPr lang="x-none" dirty="0"/>
          </a:p>
          <a:p>
            <a:pPr algn="just" defTabSz="525571" eaLnBrk="0" fontAlgn="base" hangingPunct="0">
              <a:spcBef>
                <a:spcPct val="0"/>
              </a:spcBef>
              <a:spcAft>
                <a:spcPct val="0"/>
              </a:spcAft>
            </a:pPr>
            <a:endParaRPr lang="x-none" b="1" dirty="0">
              <a:solidFill>
                <a:schemeClr val="tx2"/>
              </a:solidFill>
            </a:endParaRPr>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7" name="Text Box 5"/>
          <p:cNvSpPr txBox="1">
            <a:spLocks noChangeArrowheads="1"/>
          </p:cNvSpPr>
          <p:nvPr/>
        </p:nvSpPr>
        <p:spPr bwMode="auto">
          <a:xfrm>
            <a:off x="1574800" y="297559"/>
            <a:ext cx="39573200"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GB" sz="7200" b="1" dirty="0">
                <a:solidFill>
                  <a:srgbClr val="86348E"/>
                </a:solidFill>
              </a:rPr>
              <a:t>Community led assessment of client satisfaction with OST services: Pilot study in Kyiv and Kyiv Oblast</a:t>
            </a:r>
            <a:endParaRPr lang="en-US" altLang="en-US" sz="7200" b="1" dirty="0">
              <a:solidFill>
                <a:srgbClr val="86348E"/>
              </a:solidFill>
              <a:latin typeface="Arial" panose="020B0604020202020204" pitchFamily="34" charset="0"/>
            </a:endParaRPr>
          </a:p>
        </p:txBody>
      </p:sp>
      <p:sp>
        <p:nvSpPr>
          <p:cNvPr id="9" name="Text Box 7"/>
          <p:cNvSpPr txBox="1">
            <a:spLocks noChangeArrowheads="1"/>
          </p:cNvSpPr>
          <p:nvPr/>
        </p:nvSpPr>
        <p:spPr bwMode="auto">
          <a:xfrm>
            <a:off x="11940877" y="1701597"/>
            <a:ext cx="34329167" cy="178593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5400" dirty="0">
                <a:solidFill>
                  <a:srgbClr val="EBF7F3"/>
                </a:solidFill>
                <a:latin typeface="Arial" panose="020B0604020202020204" pitchFamily="34" charset="0"/>
              </a:rPr>
              <a:t>Maria </a:t>
            </a:r>
            <a:r>
              <a:rPr lang="en-US" altLang="en-US" sz="5400" dirty="0" err="1">
                <a:solidFill>
                  <a:srgbClr val="EBF7F3"/>
                </a:solidFill>
                <a:latin typeface="Arial" panose="020B0604020202020204" pitchFamily="34" charset="0"/>
              </a:rPr>
              <a:t>Plotko</a:t>
            </a:r>
            <a:r>
              <a:rPr lang="en-US" altLang="en-US" sz="5400" dirty="0">
                <a:solidFill>
                  <a:srgbClr val="EBF7F3"/>
                </a:solidFill>
                <a:latin typeface="Arial" panose="020B0604020202020204" pitchFamily="34" charset="0"/>
              </a:rPr>
              <a:t> Eurasian Harm Reduction Association </a:t>
            </a:r>
            <a:r>
              <a:rPr lang="en-US" altLang="en-US" sz="5400" dirty="0" err="1">
                <a:solidFill>
                  <a:srgbClr val="EBF7F3"/>
                </a:solidFill>
                <a:latin typeface="Arial" panose="020B0604020202020204" pitchFamily="34" charset="0"/>
              </a:rPr>
              <a:t>maria@harmreductioneurasia.org</a:t>
            </a:r>
            <a:endParaRPr lang="en-US" altLang="en-US" sz="5400" dirty="0">
              <a:solidFill>
                <a:srgbClr val="EBF7F3"/>
              </a:solidFill>
              <a:latin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5B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rgbClr val="EBF7F3"/>
                </a:solidFill>
                <a:latin typeface="Century Gothic" panose="020B0502020202020204" pitchFamily="34" charset="0"/>
              </a:rPr>
              <a:t>PRESENTED AT THE 23</a:t>
            </a:r>
            <a:r>
              <a:rPr lang="en-GB" sz="2365" b="1" baseline="30000" dirty="0">
                <a:solidFill>
                  <a:srgbClr val="EBF7F3"/>
                </a:solidFill>
                <a:latin typeface="Century Gothic" panose="020B0502020202020204" pitchFamily="34" charset="0"/>
              </a:rPr>
              <a:t>RD</a:t>
            </a:r>
            <a:r>
              <a:rPr lang="en-GB" sz="2365" b="1" dirty="0">
                <a:solidFill>
                  <a:srgbClr val="EBF7F3"/>
                </a:solidFill>
                <a:latin typeface="Century Gothic" panose="020B0502020202020204" pitchFamily="34" charset="0"/>
              </a:rPr>
              <a:t> INTERNATIONAL AIDS CONFERENCE (AIDS 2020) </a:t>
            </a:r>
            <a:r>
              <a:rPr lang="es-ES" sz="2365" b="1" dirty="0">
                <a:solidFill>
                  <a:srgbClr val="EBF7F3"/>
                </a:solidFill>
                <a:latin typeface="Century Gothic" panose="020B0502020202020204" pitchFamily="34" charset="0"/>
              </a:rPr>
              <a:t>| 6-10 JULY 2020</a:t>
            </a:r>
            <a:endParaRPr lang="en-GB" sz="2365" b="1" dirty="0">
              <a:solidFill>
                <a:srgbClr val="EBF7F3"/>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20275826" y="3653088"/>
            <a:ext cx="12357837" cy="1698054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x-none" sz="4800" b="1" dirty="0">
                <a:solidFill>
                  <a:srgbClr val="86348E"/>
                </a:solidFill>
              </a:rPr>
              <a:t>Results of the qualitative component</a:t>
            </a:r>
          </a:p>
          <a:p>
            <a:pPr>
              <a:spcAft>
                <a:spcPts val="600"/>
              </a:spcAft>
            </a:pPr>
            <a:r>
              <a:rPr lang="x-none" sz="4400" dirty="0"/>
              <a:t>The research showed that although a formally designated range of services is provided, their content and quality are not satisfactory, mostly aimed at monitoring the patient’s behavior, rather than providing patient-centered support, and do not improve patients’ QoL. </a:t>
            </a:r>
          </a:p>
          <a:p>
            <a:pPr>
              <a:spcAft>
                <a:spcPts val="600"/>
              </a:spcAft>
            </a:pPr>
            <a:r>
              <a:rPr lang="x-none" sz="4400" dirty="0"/>
              <a:t>Participants with lowest QoL are the most vulnerable groups of OST patients, who, however, could get OST out of turn at the state-funded OST sites because of their confirmed vulnerability.</a:t>
            </a:r>
            <a:endParaRPr lang="x-none" sz="4400" dirty="0">
              <a:solidFill>
                <a:srgbClr val="86348E"/>
              </a:solidFill>
            </a:endParaRPr>
          </a:p>
          <a:p>
            <a:pPr>
              <a:spcAft>
                <a:spcPts val="600"/>
              </a:spcAft>
            </a:pPr>
            <a:r>
              <a:rPr lang="x-none" sz="4400" b="1" i="1" dirty="0">
                <a:solidFill>
                  <a:srgbClr val="86348E"/>
                </a:solidFill>
              </a:rPr>
              <a:t>“Interviewer</a:t>
            </a:r>
            <a:r>
              <a:rPr lang="x-none" sz="4400" i="1" dirty="0">
                <a:solidFill>
                  <a:srgbClr val="86348E"/>
                </a:solidFill>
              </a:rPr>
              <a:t>:</a:t>
            </a:r>
            <a:r>
              <a:rPr lang="x-none" sz="4400" b="1" i="1" dirty="0">
                <a:solidFill>
                  <a:srgbClr val="86348E"/>
                </a:solidFill>
              </a:rPr>
              <a:t> </a:t>
            </a:r>
            <a:r>
              <a:rPr lang="x-none" sz="4400" i="1" dirty="0">
                <a:solidFill>
                  <a:srgbClr val="86348E"/>
                </a:solidFill>
              </a:rPr>
              <a:t>You have been on [OST] for six years now. Do you now have anything . . . if something has come into your life, or maybe your life so far is quite the opposite. . . .</a:t>
            </a:r>
            <a:r>
              <a:rPr lang="x-none" sz="4400" b="1" i="1" dirty="0">
                <a:solidFill>
                  <a:srgbClr val="86348E"/>
                </a:solidFill>
              </a:rPr>
              <a:t> </a:t>
            </a:r>
            <a:endParaRPr lang="x-none" sz="4400" i="1" dirty="0">
              <a:solidFill>
                <a:srgbClr val="86348E"/>
              </a:solidFill>
            </a:endParaRPr>
          </a:p>
          <a:p>
            <a:pPr>
              <a:spcAft>
                <a:spcPts val="600"/>
              </a:spcAft>
            </a:pPr>
            <a:r>
              <a:rPr lang="x-none" sz="4400" b="1" i="1" dirty="0">
                <a:solidFill>
                  <a:srgbClr val="86348E"/>
                </a:solidFill>
              </a:rPr>
              <a:t>Respondent</a:t>
            </a:r>
            <a:r>
              <a:rPr lang="x-none" sz="4400" i="1" dirty="0">
                <a:solidFill>
                  <a:srgbClr val="86348E"/>
                </a:solidFill>
              </a:rPr>
              <a:t>: It's all become stably bad. Previously, </a:t>
            </a:r>
            <a:r>
              <a:rPr lang="en-US" sz="4400" i="1" dirty="0">
                <a:solidFill>
                  <a:srgbClr val="86348E"/>
                </a:solidFill>
              </a:rPr>
              <a:t>there used to be ups and downs, n</a:t>
            </a:r>
            <a:r>
              <a:rPr lang="x-none" sz="4400" i="1" dirty="0">
                <a:solidFill>
                  <a:srgbClr val="86348E"/>
                </a:solidFill>
              </a:rPr>
              <a:t>ow everything goes evenly. Bad, but stable”. </a:t>
            </a:r>
          </a:p>
          <a:p>
            <a:pPr>
              <a:spcAft>
                <a:spcPts val="600"/>
              </a:spcAft>
            </a:pPr>
            <a:endParaRPr lang="x-none" sz="4400" i="1" dirty="0">
              <a:solidFill>
                <a:srgbClr val="86348E"/>
              </a:solidFill>
            </a:endParaRPr>
          </a:p>
          <a:p>
            <a:pPr>
              <a:spcAft>
                <a:spcPts val="600"/>
              </a:spcAft>
            </a:pPr>
            <a:r>
              <a:rPr lang="x-none" sz="4400" i="1" dirty="0">
                <a:solidFill>
                  <a:srgbClr val="86348E"/>
                </a:solidFill>
              </a:rPr>
              <a:t>“I don't think I live a normal life now. My life is a mess. I can't get a normal job for myself, nothing. That is, I live with an addiction. Thank God there’s such a programme, so I’m not looking for money for these drugs. The programme helps me a lot</a:t>
            </a:r>
            <a:r>
              <a:rPr lang="x-none" sz="4400" dirty="0">
                <a:solidFill>
                  <a:srgbClr val="86348E"/>
                </a:solidFill>
              </a:rPr>
              <a:t>”. </a:t>
            </a:r>
          </a:p>
          <a:p>
            <a:pPr>
              <a:spcAft>
                <a:spcPts val="600"/>
              </a:spcAft>
            </a:pPr>
            <a:endParaRPr lang="x-none" sz="4400" dirty="0">
              <a:solidFill>
                <a:srgbClr val="86348E"/>
              </a:solidFill>
            </a:endParaRPr>
          </a:p>
          <a:p>
            <a:pPr algn="just" defTabSz="525571" eaLnBrk="0" fontAlgn="base" hangingPunct="0">
              <a:spcBef>
                <a:spcPct val="0"/>
              </a:spcBef>
              <a:spcAft>
                <a:spcPct val="0"/>
              </a:spcAft>
            </a:pPr>
            <a:endParaRPr lang="x-none" sz="4400" dirty="0"/>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12" name="Text Box 4"/>
          <p:cNvSpPr txBox="1">
            <a:spLocks noChangeArrowheads="1"/>
          </p:cNvSpPr>
          <p:nvPr/>
        </p:nvSpPr>
        <p:spPr bwMode="auto">
          <a:xfrm>
            <a:off x="33698913" y="3487532"/>
            <a:ext cx="8403244" cy="1698054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x-none" sz="4400" dirty="0"/>
              <a:t>Gathered data also suggests that the overall high satisfaction with O</a:t>
            </a:r>
            <a:r>
              <a:rPr lang="en-US" sz="4400" dirty="0"/>
              <a:t>S</a:t>
            </a:r>
            <a:r>
              <a:rPr lang="x-none" sz="4400" dirty="0"/>
              <a:t>T (72%) could be explained by the fact that the perception of treatment is narrowed to the medication (</a:t>
            </a:r>
            <a:r>
              <a:rPr lang="x-none" sz="4400" b="1" dirty="0">
                <a:solidFill>
                  <a:srgbClr val="5BA4AB"/>
                </a:solidFill>
              </a:rPr>
              <a:t>89% </a:t>
            </a:r>
            <a:r>
              <a:rPr lang="x-none" sz="4400" dirty="0"/>
              <a:t>of respondents mentioned that O</a:t>
            </a:r>
            <a:r>
              <a:rPr lang="en-US" sz="4400" dirty="0"/>
              <a:t>S</a:t>
            </a:r>
            <a:r>
              <a:rPr lang="x-none" sz="4400" dirty="0"/>
              <a:t>T is a vital need for them).</a:t>
            </a:r>
            <a:endParaRPr lang="x-none" sz="4400" b="1" dirty="0">
              <a:solidFill>
                <a:srgbClr val="86348E"/>
              </a:solidFill>
            </a:endParaRPr>
          </a:p>
          <a:p>
            <a:pPr algn="just" defTabSz="525571" eaLnBrk="0" fontAlgn="base" hangingPunct="0">
              <a:spcBef>
                <a:spcPct val="0"/>
              </a:spcBef>
              <a:spcAft>
                <a:spcPct val="0"/>
              </a:spcAft>
            </a:pPr>
            <a:endParaRPr lang="x-none" sz="4800" b="1" dirty="0">
              <a:solidFill>
                <a:srgbClr val="86348E"/>
              </a:solidFill>
            </a:endParaRPr>
          </a:p>
          <a:p>
            <a:pPr algn="just" defTabSz="525571" eaLnBrk="0" fontAlgn="base" hangingPunct="0">
              <a:spcBef>
                <a:spcPct val="0"/>
              </a:spcBef>
              <a:spcAft>
                <a:spcPct val="0"/>
              </a:spcAft>
            </a:pPr>
            <a:r>
              <a:rPr lang="x-none" sz="4800" b="1" dirty="0">
                <a:solidFill>
                  <a:srgbClr val="86348E"/>
                </a:solidFill>
              </a:rPr>
              <a:t>Recom</a:t>
            </a:r>
            <a:r>
              <a:rPr lang="en-GB" sz="4800" b="1" dirty="0">
                <a:solidFill>
                  <a:srgbClr val="86348E"/>
                </a:solidFill>
              </a:rPr>
              <a:t>m</a:t>
            </a:r>
            <a:r>
              <a:rPr lang="x-none" sz="4800" b="1" dirty="0">
                <a:solidFill>
                  <a:srgbClr val="86348E"/>
                </a:solidFill>
              </a:rPr>
              <a:t>endations</a:t>
            </a:r>
          </a:p>
          <a:p>
            <a:r>
              <a:rPr lang="x-none" sz="4400" dirty="0"/>
              <a:t>For an improved understanding of the goals and outcomes in the treatment of chronic diseases, such as drug addictions, we recommend advocating the assessment of patients’ QoL as an indicator of treatment efficiency.</a:t>
            </a:r>
          </a:p>
          <a:p>
            <a:r>
              <a:rPr lang="x-none" sz="4400" dirty="0"/>
              <a:t>Improved quality of life among patients is likely to lead to increased satisfaction with OST programme components beyond the supply of medication. </a:t>
            </a:r>
            <a:r>
              <a:rPr lang="en-US" sz="4400" dirty="0"/>
              <a:t>Monitoring should be done by independent organizations not service providers or other institutions connected with the government</a:t>
            </a:r>
            <a:endParaRPr lang="x-none" sz="4400" dirty="0"/>
          </a:p>
          <a:p>
            <a:pPr algn="just" defTabSz="525571" eaLnBrk="0" fontAlgn="base" hangingPunct="0">
              <a:spcBef>
                <a:spcPct val="0"/>
              </a:spcBef>
              <a:spcAft>
                <a:spcPct val="0"/>
              </a:spcAft>
            </a:pPr>
            <a:endParaRPr lang="en-US" altLang="en-US" sz="3200" dirty="0">
              <a:latin typeface="Arial" panose="020B0604020202020204" pitchFamily="34" charset="0"/>
            </a:endParaRPr>
          </a:p>
        </p:txBody>
      </p:sp>
      <p:graphicFrame>
        <p:nvGraphicFramePr>
          <p:cNvPr id="17" name="Chart 16">
            <a:extLst>
              <a:ext uri="{FF2B5EF4-FFF2-40B4-BE49-F238E27FC236}">
                <a16:creationId xmlns:a16="http://schemas.microsoft.com/office/drawing/2014/main" xmlns="" id="{83CBDE5F-BB5C-024C-9F2A-193D3E65A50A}"/>
              </a:ext>
            </a:extLst>
          </p:cNvPr>
          <p:cNvGraphicFramePr/>
          <p:nvPr>
            <p:extLst>
              <p:ext uri="{D42A27DB-BD31-4B8C-83A1-F6EECF244321}">
                <p14:modId xmlns:p14="http://schemas.microsoft.com/office/powerpoint/2010/main" val="3253823495"/>
              </p:ext>
            </p:extLst>
          </p:nvPr>
        </p:nvGraphicFramePr>
        <p:xfrm>
          <a:off x="19614192" y="22389921"/>
          <a:ext cx="21443936" cy="563823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xmlns="" id="{9CCCE8EC-619F-1F4B-BD7D-0D801BC18694}"/>
              </a:ext>
            </a:extLst>
          </p:cNvPr>
          <p:cNvSpPr txBox="1"/>
          <p:nvPr/>
        </p:nvSpPr>
        <p:spPr>
          <a:xfrm rot="10800000" flipV="1">
            <a:off x="20275826" y="20232896"/>
            <a:ext cx="21931591" cy="2462213"/>
          </a:xfrm>
          <a:prstGeom prst="rect">
            <a:avLst/>
          </a:prstGeom>
          <a:noFill/>
        </p:spPr>
        <p:txBody>
          <a:bodyPr wrap="square" rtlCol="0">
            <a:spAutoFit/>
          </a:bodyPr>
          <a:lstStyle/>
          <a:p>
            <a:pPr>
              <a:spcAft>
                <a:spcPts val="600"/>
              </a:spcAft>
            </a:pPr>
            <a:endParaRPr lang="x-none" sz="4800" dirty="0">
              <a:solidFill>
                <a:srgbClr val="86348E"/>
              </a:solidFill>
            </a:endParaRPr>
          </a:p>
          <a:p>
            <a:pPr>
              <a:spcAft>
                <a:spcPts val="600"/>
              </a:spcAft>
            </a:pPr>
            <a:r>
              <a:rPr lang="en-GB" sz="4800" b="1" dirty="0">
                <a:solidFill>
                  <a:srgbClr val="5BA4AB"/>
                </a:solidFill>
              </a:rPr>
              <a:t>Respondent’s assessment of opioid substitution therapy services and quality of life </a:t>
            </a:r>
            <a:endParaRPr lang="x-none" sz="4800" b="1" dirty="0">
              <a:solidFill>
                <a:srgbClr val="5BA4AB"/>
              </a:solidFill>
            </a:endParaRPr>
          </a:p>
          <a:p>
            <a:endParaRPr lang="x-none" sz="4800" dirty="0"/>
          </a:p>
        </p:txBody>
      </p:sp>
      <p:pic>
        <p:nvPicPr>
          <p:cNvPr id="4" name="Picture 3">
            <a:extLst>
              <a:ext uri="{FF2B5EF4-FFF2-40B4-BE49-F238E27FC236}">
                <a16:creationId xmlns:a16="http://schemas.microsoft.com/office/drawing/2014/main" xmlns="" id="{573E7CA2-C850-4548-94F3-AEADF4695397}"/>
              </a:ext>
            </a:extLst>
          </p:cNvPr>
          <p:cNvPicPr>
            <a:picLocks noChangeAspect="1"/>
          </p:cNvPicPr>
          <p:nvPr/>
        </p:nvPicPr>
        <p:blipFill>
          <a:blip r:embed="rId6"/>
          <a:stretch>
            <a:fillRect/>
          </a:stretch>
        </p:blipFill>
        <p:spPr>
          <a:xfrm>
            <a:off x="33146737" y="28928891"/>
            <a:ext cx="3465259" cy="1371410"/>
          </a:xfrm>
          <a:prstGeom prst="rect">
            <a:avLst/>
          </a:prstGeom>
        </p:spPr>
      </p:pic>
      <p:pic>
        <p:nvPicPr>
          <p:cNvPr id="26" name="Picture 25">
            <a:extLst>
              <a:ext uri="{FF2B5EF4-FFF2-40B4-BE49-F238E27FC236}">
                <a16:creationId xmlns:a16="http://schemas.microsoft.com/office/drawing/2014/main" xmlns="" id="{5AA81219-D897-584E-B1C9-AC9022D0EF41}"/>
              </a:ext>
            </a:extLst>
          </p:cNvPr>
          <p:cNvPicPr>
            <a:picLocks noChangeAspect="1"/>
          </p:cNvPicPr>
          <p:nvPr/>
        </p:nvPicPr>
        <p:blipFill>
          <a:blip r:embed="rId7"/>
          <a:stretch>
            <a:fillRect/>
          </a:stretch>
        </p:blipFill>
        <p:spPr>
          <a:xfrm rot="20658913">
            <a:off x="40895832" y="248495"/>
            <a:ext cx="1773962" cy="1235438"/>
          </a:xfrm>
          <a:prstGeom prst="rect">
            <a:avLst/>
          </a:prstGeom>
        </p:spPr>
      </p:pic>
      <p:pic>
        <p:nvPicPr>
          <p:cNvPr id="8" name="Picture 7">
            <a:hlinkClick r:id="rId8"/>
            <a:extLst>
              <a:ext uri="{FF2B5EF4-FFF2-40B4-BE49-F238E27FC236}">
                <a16:creationId xmlns:a16="http://schemas.microsoft.com/office/drawing/2014/main" xmlns="" id="{EAC2A31A-C780-8E48-827D-CC569FEBEE2E}"/>
              </a:ext>
            </a:extLst>
          </p:cNvPr>
          <p:cNvPicPr>
            <a:picLocks noChangeAspect="1"/>
          </p:cNvPicPr>
          <p:nvPr/>
        </p:nvPicPr>
        <p:blipFill>
          <a:blip r:embed="rId9"/>
          <a:stretch>
            <a:fillRect/>
          </a:stretch>
        </p:blipFill>
        <p:spPr>
          <a:xfrm>
            <a:off x="1512072" y="16961367"/>
            <a:ext cx="8183616" cy="11242203"/>
          </a:xfrm>
          <a:prstGeom prst="rect">
            <a:avLst/>
          </a:prstGeom>
        </p:spPr>
      </p:pic>
      <p:pic>
        <p:nvPicPr>
          <p:cNvPr id="13" name="Recorded Sound" descr="Recorded Sound">
            <a:hlinkClick r:id="" action="ppaction://media"/>
            <a:extLst>
              <a:ext uri="{FF2B5EF4-FFF2-40B4-BE49-F238E27FC236}">
                <a16:creationId xmlns:a16="http://schemas.microsoft.com/office/drawing/2014/main" xmlns="" id="{4A9F0037-4340-C344-B95B-9B9D8B1F9AB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0994688" y="14730413"/>
            <a:ext cx="812800" cy="8128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2352</TotalTime>
  <Words>554</Words>
  <Application>Microsoft Macintosh PowerPoint</Application>
  <PresentationFormat>Другой</PresentationFormat>
  <Paragraphs>42</Paragraphs>
  <Slides>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Office Theme</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Maria Plotko</cp:lastModifiedBy>
  <cp:revision>34</cp:revision>
  <dcterms:created xsi:type="dcterms:W3CDTF">2016-06-23T11:49:10Z</dcterms:created>
  <dcterms:modified xsi:type="dcterms:W3CDTF">2020-07-07T12:49:26Z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4734788</vt:lpwstr>
  </property>
  <property fmtid="{D5CDD505-2E9C-101B-9397-08002B2CF9AE}" name="NXPowerLiteSettings" pid="3">
    <vt:lpwstr>C7000400038000</vt:lpwstr>
  </property>
  <property fmtid="{D5CDD505-2E9C-101B-9397-08002B2CF9AE}" name="NXPowerLiteVersion" pid="4">
    <vt:lpwstr>S9.0.1</vt:lpwstr>
  </property>
</Properties>
</file>