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2" saveSubsetFonts="1" autoCompressPictures="0">
  <p:sldMasterIdLst>
    <p:sldMasterId id="2147483660" r:id="rId1"/>
  </p:sldMasterIdLst>
  <p:notesMasterIdLst>
    <p:notesMasterId r:id="rId33"/>
  </p:notesMasterIdLst>
  <p:sldIdLst>
    <p:sldId id="266" r:id="rId2"/>
    <p:sldId id="265" r:id="rId3"/>
    <p:sldId id="271" r:id="rId4"/>
    <p:sldId id="267" r:id="rId5"/>
    <p:sldId id="268" r:id="rId6"/>
    <p:sldId id="272" r:id="rId7"/>
    <p:sldId id="270" r:id="rId8"/>
    <p:sldId id="269"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9"/>
    <p:restoredTop sz="94682"/>
  </p:normalViewPr>
  <p:slideViewPr>
    <p:cSldViewPr snapToGrid="0" snapToObjects="1">
      <p:cViewPr varScale="1">
        <p:scale>
          <a:sx n="110" d="100"/>
          <a:sy n="110"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nvfileserver1\DATA03\DRS\docs\HIV-AIDS\CND%202017\Intersessional%20Jan2017\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3042464728702399"/>
          <c:y val="6.13187195334461E-2"/>
          <c:w val="0.83659577614251202"/>
          <c:h val="0.83193655905908404"/>
        </c:manualLayout>
      </c:layout>
      <c:lineChart>
        <c:grouping val="standard"/>
        <c:varyColors val="0"/>
        <c:ser>
          <c:idx val="0"/>
          <c:order val="0"/>
          <c:tx>
            <c:strRef>
              <c:f>'new infections'!$C$12</c:f>
              <c:strCache>
                <c:ptCount val="1"/>
                <c:pt idx="0">
                  <c:v>number of new HIV infections among PWUD (thousands)</c:v>
                </c:pt>
              </c:strCache>
            </c:strRef>
          </c:tx>
          <c:spPr>
            <a:ln w="57150" cmpd="sng">
              <a:solidFill>
                <a:srgbClr val="FF0000"/>
              </a:solidFill>
              <a:prstDash val="solid"/>
            </a:ln>
          </c:spPr>
          <c:marker>
            <c:symbol val="none"/>
          </c:marker>
          <c:cat>
            <c:numRef>
              <c:f>'new infections'!$D$11:$H$11</c:f>
              <c:numCache>
                <c:formatCode>General</c:formatCode>
                <c:ptCount val="5"/>
                <c:pt idx="0">
                  <c:v>2010</c:v>
                </c:pt>
                <c:pt idx="1">
                  <c:v>2015</c:v>
                </c:pt>
                <c:pt idx="2">
                  <c:v>2020</c:v>
                </c:pt>
                <c:pt idx="3">
                  <c:v>2025</c:v>
                </c:pt>
                <c:pt idx="4">
                  <c:v>2030</c:v>
                </c:pt>
              </c:numCache>
            </c:numRef>
          </c:cat>
          <c:val>
            <c:numRef>
              <c:f>'new infections'!$D$12:$H$12</c:f>
              <c:numCache>
                <c:formatCode>General</c:formatCode>
                <c:ptCount val="5"/>
                <c:pt idx="0">
                  <c:v>114</c:v>
                </c:pt>
                <c:pt idx="1">
                  <c:v>152</c:v>
                </c:pt>
                <c:pt idx="2">
                  <c:v>28.5</c:v>
                </c:pt>
                <c:pt idx="3">
                  <c:v>21.85</c:v>
                </c:pt>
                <c:pt idx="4">
                  <c:v>15.2</c:v>
                </c:pt>
              </c:numCache>
            </c:numRef>
          </c:val>
          <c:smooth val="0"/>
          <c:extLst>
            <c:ext xmlns:c16="http://schemas.microsoft.com/office/drawing/2014/chart" uri="{C3380CC4-5D6E-409C-BE32-E72D297353CC}">
              <c16:uniqueId val="{00000000-33A1-6045-82A2-EC889A3251E9}"/>
            </c:ext>
          </c:extLst>
        </c:ser>
        <c:dLbls>
          <c:showLegendKey val="0"/>
          <c:showVal val="0"/>
          <c:showCatName val="0"/>
          <c:showSerName val="0"/>
          <c:showPercent val="0"/>
          <c:showBubbleSize val="0"/>
        </c:dLbls>
        <c:smooth val="0"/>
        <c:axId val="-2144119072"/>
        <c:axId val="-2082628496"/>
      </c:lineChart>
      <c:dateAx>
        <c:axId val="-2144119072"/>
        <c:scaling>
          <c:orientation val="minMax"/>
        </c:scaling>
        <c:delete val="0"/>
        <c:axPos val="b"/>
        <c:numFmt formatCode="General" sourceLinked="1"/>
        <c:majorTickMark val="none"/>
        <c:minorTickMark val="none"/>
        <c:tickLblPos val="nextTo"/>
        <c:txPr>
          <a:bodyPr/>
          <a:lstStyle/>
          <a:p>
            <a:pPr>
              <a:defRPr sz="1600" b="1"/>
            </a:pPr>
            <a:endParaRPr lang="en-US"/>
          </a:p>
        </c:txPr>
        <c:crossAx val="-2082628496"/>
        <c:crosses val="autoZero"/>
        <c:auto val="0"/>
        <c:lblOffset val="100"/>
        <c:baseTimeUnit val="days"/>
        <c:majorUnit val="5"/>
        <c:majorTimeUnit val="days"/>
      </c:dateAx>
      <c:valAx>
        <c:axId val="-2082628496"/>
        <c:scaling>
          <c:orientation val="minMax"/>
          <c:max val="180"/>
        </c:scaling>
        <c:delete val="0"/>
        <c:axPos val="l"/>
        <c:majorGridlines/>
        <c:title>
          <c:tx>
            <c:rich>
              <a:bodyPr/>
              <a:lstStyle/>
              <a:p>
                <a:pPr>
                  <a:defRPr sz="2200"/>
                </a:pPr>
                <a:r>
                  <a:rPr lang="en-US" sz="2200" dirty="0"/>
                  <a:t>Number of new HIV infections among PWID </a:t>
                </a:r>
                <a:r>
                  <a:rPr lang="en-US" sz="1600" dirty="0"/>
                  <a:t>(thousands)</a:t>
                </a:r>
              </a:p>
            </c:rich>
          </c:tx>
          <c:layout>
            <c:manualLayout>
              <c:xMode val="edge"/>
              <c:yMode val="edge"/>
              <c:x val="1.10038638577975E-3"/>
              <c:y val="0.135673131476024"/>
            </c:manualLayout>
          </c:layout>
          <c:overlay val="0"/>
        </c:title>
        <c:numFmt formatCode="General" sourceLinked="1"/>
        <c:majorTickMark val="none"/>
        <c:minorTickMark val="none"/>
        <c:tickLblPos val="nextTo"/>
        <c:txPr>
          <a:bodyPr/>
          <a:lstStyle/>
          <a:p>
            <a:pPr>
              <a:defRPr sz="1600"/>
            </a:pPr>
            <a:endParaRPr lang="en-US"/>
          </a:p>
        </c:txPr>
        <c:crossAx val="-2144119072"/>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0.50108</cdr:x>
      <cdr:y>0.23243</cdr:y>
    </cdr:from>
    <cdr:to>
      <cdr:x>0.6896</cdr:x>
      <cdr:y>0.65144</cdr:y>
    </cdr:to>
    <cdr:sp macro="" textlink="">
      <cdr:nvSpPr>
        <cdr:cNvPr id="3" name="Oval Callout 2">
          <a:extLst xmlns:a="http://schemas.openxmlformats.org/drawingml/2006/main">
            <a:ext uri="{FF2B5EF4-FFF2-40B4-BE49-F238E27FC236}">
              <a16:creationId xmlns:a16="http://schemas.microsoft.com/office/drawing/2014/main" id="{46B29B71-0B39-854E-B2D0-69A829B13B2D}"/>
            </a:ext>
          </a:extLst>
        </cdr:cNvPr>
        <cdr:cNvSpPr/>
      </cdr:nvSpPr>
      <cdr:spPr>
        <a:xfrm xmlns:a="http://schemas.openxmlformats.org/drawingml/2006/main">
          <a:off x="5661443" y="1112839"/>
          <a:ext cx="2129996" cy="2006170"/>
        </a:xfrm>
        <a:prstGeom xmlns:a="http://schemas.openxmlformats.org/drawingml/2006/main" prst="wedgeEllipseCallout">
          <a:avLst>
            <a:gd name="adj1" fmla="val -23372"/>
            <a:gd name="adj2" fmla="val 70921"/>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fr-FR" sz="1800" b="1" dirty="0">
            <a:solidFill>
              <a:schemeClr val="tx1">
                <a:lumMod val="50000"/>
              </a:schemeClr>
            </a:solidFill>
          </a:endParaRPr>
        </a:p>
        <a:p xmlns:a="http://schemas.openxmlformats.org/drawingml/2006/main">
          <a:pPr algn="ctr"/>
          <a:r>
            <a:rPr lang="fr-FR" sz="1800" b="1" dirty="0">
              <a:solidFill>
                <a:schemeClr val="tx1">
                  <a:lumMod val="50000"/>
                </a:schemeClr>
              </a:solidFill>
            </a:rPr>
            <a:t>75%</a:t>
          </a:r>
        </a:p>
        <a:p xmlns:a="http://schemas.openxmlformats.org/drawingml/2006/main">
          <a:pPr algn="ctr"/>
          <a:r>
            <a:rPr lang="fr-FR" sz="1800" b="1" dirty="0" err="1">
              <a:solidFill>
                <a:schemeClr val="tx1">
                  <a:lumMod val="50000"/>
                </a:schemeClr>
              </a:solidFill>
            </a:rPr>
            <a:t>Reduction</a:t>
          </a:r>
          <a:endParaRPr lang="fr-FR" sz="1800" b="1" dirty="0">
            <a:solidFill>
              <a:schemeClr val="tx1">
                <a:lumMod val="50000"/>
              </a:schemeClr>
            </a:solidFill>
          </a:endParaRPr>
        </a:p>
      </cdr:txBody>
    </cdr:sp>
  </cdr:relSizeAnchor>
  <cdr:relSizeAnchor xmlns:cdr="http://schemas.openxmlformats.org/drawingml/2006/chartDrawing">
    <cdr:from>
      <cdr:x>0.7791</cdr:x>
      <cdr:y>0.16108</cdr:y>
    </cdr:from>
    <cdr:to>
      <cdr:x>1</cdr:x>
      <cdr:y>0.61096</cdr:y>
    </cdr:to>
    <cdr:sp macro="" textlink="">
      <cdr:nvSpPr>
        <cdr:cNvPr id="4" name="Oval Callout 3">
          <a:extLst xmlns:a="http://schemas.openxmlformats.org/drawingml/2006/main">
            <a:ext uri="{FF2B5EF4-FFF2-40B4-BE49-F238E27FC236}">
              <a16:creationId xmlns:a16="http://schemas.microsoft.com/office/drawing/2014/main" id="{E63E00FD-4CAC-E64A-A538-BDF6CC819119}"/>
            </a:ext>
          </a:extLst>
        </cdr:cNvPr>
        <cdr:cNvSpPr/>
      </cdr:nvSpPr>
      <cdr:spPr>
        <a:xfrm xmlns:a="http://schemas.openxmlformats.org/drawingml/2006/main">
          <a:off x="8379516" y="725971"/>
          <a:ext cx="2375797" cy="2027582"/>
        </a:xfrm>
        <a:prstGeom xmlns:a="http://schemas.openxmlformats.org/drawingml/2006/main" prst="wedgeEllipseCallout">
          <a:avLst>
            <a:gd name="adj1" fmla="val 25248"/>
            <a:gd name="adj2" fmla="val 98259"/>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fr-FR" sz="1800" b="1" dirty="0">
              <a:solidFill>
                <a:schemeClr val="tx1">
                  <a:lumMod val="50000"/>
                </a:schemeClr>
              </a:solidFill>
              <a:latin typeface="Arial" panose="020B0604020202020204" pitchFamily="34" charset="0"/>
              <a:cs typeface="Arial" panose="020B0604020202020204" pitchFamily="34" charset="0"/>
            </a:rPr>
            <a:t>90%</a:t>
          </a:r>
        </a:p>
        <a:p xmlns:a="http://schemas.openxmlformats.org/drawingml/2006/main">
          <a:pPr algn="ctr"/>
          <a:r>
            <a:rPr lang="fr-FR" sz="1800" b="1" dirty="0" err="1">
              <a:solidFill>
                <a:schemeClr val="tx1">
                  <a:lumMod val="50000"/>
                </a:schemeClr>
              </a:solidFill>
              <a:latin typeface="Arial" panose="020B0604020202020204" pitchFamily="34" charset="0"/>
              <a:cs typeface="Arial" panose="020B0604020202020204" pitchFamily="34" charset="0"/>
            </a:rPr>
            <a:t>Reduction</a:t>
          </a:r>
          <a:endParaRPr lang="fr-FR" sz="1800" b="1" dirty="0">
            <a:solidFill>
              <a:schemeClr val="tx1">
                <a:lumMod val="50000"/>
              </a:schemeClr>
            </a:solidFill>
            <a:latin typeface="Arial" panose="020B0604020202020204" pitchFamily="34" charset="0"/>
            <a:cs typeface="Arial" panose="020B0604020202020204" pitchFamily="34" charset="0"/>
          </a:endParaRPr>
        </a:p>
        <a:p xmlns:a="http://schemas.openxmlformats.org/drawingml/2006/main">
          <a:pPr algn="ctr"/>
          <a:r>
            <a:rPr lang="fr-FR" sz="1800" b="1" dirty="0">
              <a:solidFill>
                <a:schemeClr val="tx1">
                  <a:lumMod val="50000"/>
                </a:schemeClr>
              </a:solidFill>
              <a:latin typeface="Arial" panose="020B0604020202020204" pitchFamily="34" charset="0"/>
              <a:cs typeface="Arial" panose="020B0604020202020204" pitchFamily="34" charset="0"/>
            </a:rPr>
            <a:t>(SDG &amp; UNGASS OD)</a:t>
          </a:r>
        </a:p>
      </cdr:txBody>
    </cdr:sp>
  </cdr:relSizeAnchor>
  <cdr:relSizeAnchor xmlns:cdr="http://schemas.openxmlformats.org/drawingml/2006/chartDrawing">
    <cdr:from>
      <cdr:x>0.11179</cdr:x>
      <cdr:y>0</cdr:y>
    </cdr:from>
    <cdr:to>
      <cdr:x>0.31799</cdr:x>
      <cdr:y>0.20906</cdr:y>
    </cdr:to>
    <cdr:sp macro="" textlink="">
      <cdr:nvSpPr>
        <cdr:cNvPr id="5" name="Oval Callout 4">
          <a:extLst xmlns:a="http://schemas.openxmlformats.org/drawingml/2006/main">
            <a:ext uri="{FF2B5EF4-FFF2-40B4-BE49-F238E27FC236}">
              <a16:creationId xmlns:a16="http://schemas.microsoft.com/office/drawing/2014/main" id="{697711B0-E433-9E47-B7C4-CA52F149A650}"/>
            </a:ext>
          </a:extLst>
        </cdr:cNvPr>
        <cdr:cNvSpPr/>
      </cdr:nvSpPr>
      <cdr:spPr>
        <a:xfrm xmlns:a="http://schemas.openxmlformats.org/drawingml/2006/main">
          <a:off x="1263079" y="0"/>
          <a:ext cx="2329715" cy="1000955"/>
        </a:xfrm>
        <a:prstGeom xmlns:a="http://schemas.openxmlformats.org/drawingml/2006/main" prst="wedgeEllipseCallout">
          <a:avLst>
            <a:gd name="adj1" fmla="val 62106"/>
            <a:gd name="adj2" fmla="val 33869"/>
          </a:avLst>
        </a:pr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fr-FR" sz="1600" b="1" dirty="0" err="1">
              <a:solidFill>
                <a:schemeClr val="tx1">
                  <a:lumMod val="50000"/>
                </a:schemeClr>
              </a:solidFill>
              <a:latin typeface="Arial" panose="020B0604020202020204" pitchFamily="34" charset="0"/>
              <a:cs typeface="Arial" panose="020B0604020202020204" pitchFamily="34" charset="0"/>
            </a:rPr>
            <a:t>We</a:t>
          </a:r>
          <a:r>
            <a:rPr lang="fr-FR" sz="1600" b="1" dirty="0">
              <a:solidFill>
                <a:schemeClr val="tx1">
                  <a:lumMod val="50000"/>
                </a:schemeClr>
              </a:solidFill>
              <a:latin typeface="Arial" panose="020B0604020202020204" pitchFamily="34" charset="0"/>
              <a:cs typeface="Arial" panose="020B0604020202020204" pitchFamily="34" charset="0"/>
            </a:rPr>
            <a:t> </a:t>
          </a:r>
          <a:r>
            <a:rPr lang="fr-FR" sz="1600" b="1" dirty="0" err="1">
              <a:solidFill>
                <a:schemeClr val="tx1">
                  <a:lumMod val="50000"/>
                </a:schemeClr>
              </a:solidFill>
              <a:latin typeface="Arial" panose="020B0604020202020204" pitchFamily="34" charset="0"/>
              <a:cs typeface="Arial" panose="020B0604020202020204" pitchFamily="34" charset="0"/>
            </a:rPr>
            <a:t>were</a:t>
          </a:r>
          <a:r>
            <a:rPr lang="fr-FR" sz="1600" b="1" dirty="0">
              <a:solidFill>
                <a:schemeClr val="tx1">
                  <a:lumMod val="50000"/>
                </a:schemeClr>
              </a:solidFill>
              <a:latin typeface="Arial" panose="020B0604020202020204" pitchFamily="34" charset="0"/>
              <a:cs typeface="Arial" panose="020B0604020202020204" pitchFamily="34" charset="0"/>
            </a:rPr>
            <a:t> </a:t>
          </a:r>
          <a:r>
            <a:rPr lang="fr-FR" sz="1600" b="1" dirty="0" err="1">
              <a:solidFill>
                <a:schemeClr val="tx1">
                  <a:lumMod val="50000"/>
                </a:schemeClr>
              </a:solidFill>
              <a:latin typeface="Arial" panose="020B0604020202020204" pitchFamily="34" charset="0"/>
              <a:cs typeface="Arial" panose="020B0604020202020204" pitchFamily="34" charset="0"/>
            </a:rPr>
            <a:t>here</a:t>
          </a:r>
          <a:r>
            <a:rPr lang="fr-FR" sz="1600" b="1" dirty="0">
              <a:solidFill>
                <a:schemeClr val="tx1">
                  <a:lumMod val="50000"/>
                </a:schemeClr>
              </a:solidFill>
              <a:latin typeface="Arial" panose="020B0604020202020204" pitchFamily="34" charset="0"/>
              <a:cs typeface="Arial" panose="020B0604020202020204" pitchFamily="34" charset="0"/>
            </a:rPr>
            <a:t> at  end of 2015 +33%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2CD0B-5B8B-F545-8905-DC335AC7BFDC}" type="datetimeFigureOut">
              <a:rPr lang="en-GB" smtClean="0"/>
              <a:t>23/10/2019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876A9-7F98-0645-ADD9-9DDF3E2EB026}" type="slidenum">
              <a:rPr lang="en-GB" smtClean="0"/>
              <a:t>‹#›</a:t>
            </a:fld>
            <a:endParaRPr lang="en-GB"/>
          </a:p>
        </p:txBody>
      </p:sp>
    </p:spTree>
    <p:extLst>
      <p:ext uri="{BB962C8B-B14F-4D97-AF65-F5344CB8AC3E}">
        <p14:creationId xmlns:p14="http://schemas.microsoft.com/office/powerpoint/2010/main" val="2324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358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9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285851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263180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95325" y="512763"/>
            <a:ext cx="10764838" cy="1325563"/>
          </a:xfrm>
          <a:prstGeom prst="rect">
            <a:avLst/>
          </a:prstGeom>
        </p:spPr>
        <p:txBody>
          <a:bodyPr lIns="0" tIns="0" rIns="0" bIns="0" anchor="t" anchorCtr="0">
            <a:noAutofit/>
          </a:bodyPr>
          <a:lstStyle>
            <a:lvl1pPr>
              <a:lnSpc>
                <a:spcPts val="4700"/>
              </a:lnSpc>
              <a:defRPr sz="3600" baseline="0">
                <a:solidFill>
                  <a:schemeClr val="bg1"/>
                </a:solidFill>
              </a:defRPr>
            </a:lvl1pPr>
          </a:lstStyle>
          <a:p>
            <a:r>
              <a:rPr lang="en-US" dirty="0"/>
              <a:t>Click to edit Master title style</a:t>
            </a:r>
          </a:p>
        </p:txBody>
      </p:sp>
      <p:sp>
        <p:nvSpPr>
          <p:cNvPr id="8" name="Content Placeholder 2"/>
          <p:cNvSpPr>
            <a:spLocks noGrp="1"/>
          </p:cNvSpPr>
          <p:nvPr>
            <p:ph idx="1"/>
          </p:nvPr>
        </p:nvSpPr>
        <p:spPr>
          <a:xfrm>
            <a:off x="704185" y="1838326"/>
            <a:ext cx="10755978" cy="4506912"/>
          </a:xfrm>
          <a:prstGeom prst="rect">
            <a:avLst/>
          </a:prstGeom>
        </p:spPr>
        <p:txBody>
          <a:bodyPr lIns="0" tIns="0" rIns="0" bIns="0">
            <a:noAutofit/>
          </a:bodyPr>
          <a:lstStyle>
            <a:lvl1pPr marL="0" indent="0">
              <a:spcBef>
                <a:spcPts val="0"/>
              </a:spcBef>
              <a:spcAft>
                <a:spcPts val="600"/>
              </a:spcAft>
              <a:buFontTx/>
              <a:buNone/>
              <a:defRPr sz="3000" b="1" i="0" baseline="0">
                <a:solidFill>
                  <a:schemeClr val="bg2"/>
                </a:solidFill>
              </a:defRPr>
            </a:lvl1pPr>
            <a:lvl2pPr marL="0" indent="-360000">
              <a:lnSpc>
                <a:spcPts val="3200"/>
              </a:lnSpc>
              <a:spcBef>
                <a:spcPts val="0"/>
              </a:spcBef>
              <a:spcAft>
                <a:spcPts val="800"/>
              </a:spcAft>
              <a:buClr>
                <a:schemeClr val="bg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bg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11460163" y="0"/>
            <a:ext cx="731837" cy="512763"/>
          </a:xfrm>
          <a:prstGeom prst="rect">
            <a:avLst/>
          </a:prstGeom>
        </p:spPr>
        <p:txBody>
          <a:bodyPr vert="horz" anchor="ctr" anchorCtr="0"/>
          <a:lstStyle>
            <a:defPPr>
              <a:defRPr lang="en-US"/>
            </a:defPPr>
            <a:lvl1pPr marL="0" algn="ctr" defTabSz="914400" rtl="0" eaLnBrk="1" latinLnBrk="0" hangingPunct="1">
              <a:defRPr sz="1600" kern="1200" baseline="0">
                <a:solidFill>
                  <a:schemeClr val="bg1"/>
                </a:solidFill>
                <a:latin typeface="Century Schoolbook"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141E5-5205-274F-A3F2-C49D43872B4E}" type="slidenum">
              <a:rPr lang="en-US" smtClean="0"/>
              <a:pPr/>
              <a:t>‹#›</a:t>
            </a:fld>
            <a:endParaRPr lang="en-US" dirty="0"/>
          </a:p>
        </p:txBody>
      </p:sp>
    </p:spTree>
    <p:extLst>
      <p:ext uri="{BB962C8B-B14F-4D97-AF65-F5344CB8AC3E}">
        <p14:creationId xmlns:p14="http://schemas.microsoft.com/office/powerpoint/2010/main" val="42860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368408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121553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79615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203124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314168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222823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5A28E1A-15C0-B342-AD46-97D2F3FFB53E}" type="datetimeFigureOut">
              <a:rPr lang="en-US" smtClean="0"/>
              <a:t>10/23/2019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E52F9E-169B-CD44-A757-9E331180E205}" type="slidenum">
              <a:rPr lang="en-US" smtClean="0"/>
              <a:t>‹#›</a:t>
            </a:fld>
            <a:endParaRPr lang="en-US"/>
          </a:p>
        </p:txBody>
      </p:sp>
    </p:spTree>
    <p:extLst>
      <p:ext uri="{BB962C8B-B14F-4D97-AF65-F5344CB8AC3E}">
        <p14:creationId xmlns:p14="http://schemas.microsoft.com/office/powerpoint/2010/main" val="271740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127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a:xfrm>
            <a:off x="695325" y="512763"/>
            <a:ext cx="10764838" cy="1325563"/>
          </a:xfrm>
          <a:prstGeom prst="rect">
            <a:avLst/>
          </a:prstGeom>
        </p:spPr>
        <p:txBody>
          <a:bodyPr lIns="0" tIns="0" rIns="0" bIns="0" anchor="t" anchorCtr="0">
            <a:noAutofit/>
          </a:bodyPr>
          <a:lstStyle>
            <a:lvl1pPr algn="l" defTabSz="914400" rtl="0" eaLnBrk="1" latinLnBrk="0" hangingPunct="1">
              <a:lnSpc>
                <a:spcPts val="4700"/>
              </a:lnSpc>
              <a:spcBef>
                <a:spcPct val="0"/>
              </a:spcBef>
              <a:buNone/>
              <a:defRPr sz="3600" kern="1200" baseline="0">
                <a:solidFill>
                  <a:schemeClr val="bg1"/>
                </a:solidFill>
                <a:latin typeface="+mj-lt"/>
                <a:ea typeface="+mj-ea"/>
                <a:cs typeface="+mj-cs"/>
              </a:defRPr>
            </a:lvl1pPr>
          </a:lstStyle>
          <a:p>
            <a:r>
              <a:rPr lang="en-US"/>
              <a:t>Click to edit Master title style</a:t>
            </a:r>
            <a:endParaRPr lang="en-US" dirty="0"/>
          </a:p>
        </p:txBody>
      </p:sp>
      <p:pic>
        <p:nvPicPr>
          <p:cNvPr id="9" name="Picture 8"/>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9016409" y="6432667"/>
            <a:ext cx="2443754" cy="351114"/>
          </a:xfrm>
          <a:prstGeom prst="rect">
            <a:avLst/>
          </a:prstGeom>
        </p:spPr>
      </p:pic>
      <p:cxnSp>
        <p:nvCxnSpPr>
          <p:cNvPr id="10" name="Straight Connector 9"/>
          <p:cNvCxnSpPr/>
          <p:nvPr userDrawn="1"/>
        </p:nvCxnSpPr>
        <p:spPr>
          <a:xfrm>
            <a:off x="0" y="6345238"/>
            <a:ext cx="12269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496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1380" y="497264"/>
            <a:ext cx="1076483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dirty="0">
                <a:solidFill>
                  <a:schemeClr val="bg1">
                    <a:lumMod val="95000"/>
                  </a:schemeClr>
                </a:solidFill>
              </a:rPr>
              <a:t>Injecting Drug User </a:t>
            </a:r>
            <a:br>
              <a:rPr lang="en-US" dirty="0">
                <a:solidFill>
                  <a:schemeClr val="bg1">
                    <a:lumMod val="95000"/>
                  </a:schemeClr>
                </a:solidFill>
              </a:rPr>
            </a:br>
            <a:r>
              <a:rPr lang="en-US" dirty="0">
                <a:solidFill>
                  <a:schemeClr val="bg1">
                    <a:lumMod val="95000"/>
                  </a:schemeClr>
                </a:solidFill>
              </a:rPr>
              <a:t>Implementation Tool (IDUIT) </a:t>
            </a:r>
            <a:br>
              <a:rPr lang="en-US" dirty="0">
                <a:solidFill>
                  <a:schemeClr val="bg1">
                    <a:lumMod val="95000"/>
                  </a:schemeClr>
                </a:solidFill>
              </a:rPr>
            </a:br>
            <a:r>
              <a:rPr lang="en-US" dirty="0">
                <a:solidFill>
                  <a:schemeClr val="bg1">
                    <a:lumMod val="95000"/>
                  </a:schemeClr>
                </a:solidFill>
              </a:rPr>
              <a:t>Training Workshop </a:t>
            </a:r>
            <a:br>
              <a:rPr kumimoji="0" lang="en-US" sz="4400" b="0" i="0" u="none" strike="noStrike" kern="1200" cap="none" spc="0" normalizeH="0" baseline="0" noProof="0" dirty="0">
                <a:ln>
                  <a:noFill/>
                </a:ln>
                <a:solidFill>
                  <a:srgbClr val="FFFFFF"/>
                </a:solidFill>
                <a:effectLst/>
                <a:uLnTx/>
                <a:uFillTx/>
                <a:latin typeface="Century Schoolbook" panose="02040604050505020304"/>
                <a:ea typeface="+mj-ea"/>
                <a:cs typeface="+mj-cs"/>
              </a:rPr>
            </a:br>
            <a:r>
              <a:rPr kumimoji="0" lang="en-US" sz="4400" b="1" i="0" u="none" strike="noStrike" kern="1200" cap="none" spc="0" normalizeH="0" baseline="0" noProof="0" dirty="0">
                <a:ln>
                  <a:noFill/>
                </a:ln>
                <a:solidFill>
                  <a:srgbClr val="FFFFFF"/>
                </a:solidFill>
                <a:effectLst/>
                <a:uLnTx/>
                <a:uFillTx/>
                <a:latin typeface="Century Schoolbook" panose="02040604050505020304"/>
                <a:ea typeface="+mj-ea"/>
                <a:cs typeface="+mj-cs"/>
              </a:rPr>
              <a:t>Day Three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14"/>
          <a:stretch/>
        </p:blipFill>
        <p:spPr>
          <a:xfrm>
            <a:off x="8210857" y="633802"/>
            <a:ext cx="3394562" cy="4832253"/>
          </a:xfrm>
          <a:prstGeom prst="rect">
            <a:avLst/>
          </a:prstGeom>
          <a:scene3d>
            <a:camera prst="orthographicFront">
              <a:rot lat="0" lon="0" rev="20999999"/>
            </a:camera>
            <a:lightRig rig="threePt" dir="t"/>
          </a:scene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80" y="3636336"/>
            <a:ext cx="2214164" cy="2349794"/>
          </a:xfrm>
          <a:prstGeom prst="rect">
            <a:avLst/>
          </a:prstGeom>
        </p:spPr>
      </p:pic>
    </p:spTree>
    <p:extLst>
      <p:ext uri="{BB962C8B-B14F-4D97-AF65-F5344CB8AC3E}">
        <p14:creationId xmlns:p14="http://schemas.microsoft.com/office/powerpoint/2010/main" val="58769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sp>
        <p:nvSpPr>
          <p:cNvPr id="6" name="Content Placeholder 2"/>
          <p:cNvSpPr>
            <a:spLocks noGrp="1"/>
          </p:cNvSpPr>
          <p:nvPr>
            <p:ph idx="1"/>
          </p:nvPr>
        </p:nvSpPr>
        <p:spPr>
          <a:xfrm>
            <a:off x="271365" y="1414133"/>
            <a:ext cx="6523250" cy="1329067"/>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r>
              <a:rPr lang="en-US" sz="3200" b="1" dirty="0">
                <a:solidFill>
                  <a:schemeClr val="bg2"/>
                </a:solidFill>
                <a:latin typeface="+mn-lt"/>
              </a:rPr>
              <a:t>Dialogue with Policy Makers</a:t>
            </a:r>
          </a:p>
          <a:p>
            <a:pPr lvl="1" indent="0">
              <a:spcAft>
                <a:spcPts val="1000"/>
              </a:spcAft>
              <a:buClr>
                <a:schemeClr val="bg2"/>
              </a:buClr>
              <a:buNone/>
            </a:pPr>
            <a:endParaRPr lang="en-US" dirty="0">
              <a:solidFill>
                <a:schemeClr val="bg2"/>
              </a:solidFill>
            </a:endParaRPr>
          </a:p>
        </p:txBody>
      </p:sp>
      <p:pic>
        <p:nvPicPr>
          <p:cNvPr id="7" name="Picture 6">
            <a:extLst>
              <a:ext uri="{FF2B5EF4-FFF2-40B4-BE49-F238E27FC236}">
                <a16:creationId xmlns:a16="http://schemas.microsoft.com/office/drawing/2014/main" id="{07389163-EB59-E040-BF59-B22AD2D0A452}"/>
              </a:ext>
            </a:extLst>
          </p:cNvPr>
          <p:cNvPicPr>
            <a:picLocks noChangeAspect="1"/>
          </p:cNvPicPr>
          <p:nvPr/>
        </p:nvPicPr>
        <p:blipFill>
          <a:blip r:embed="rId2"/>
          <a:stretch>
            <a:fillRect/>
          </a:stretch>
        </p:blipFill>
        <p:spPr>
          <a:xfrm>
            <a:off x="7227435" y="512762"/>
            <a:ext cx="4665548" cy="5739185"/>
          </a:xfrm>
          <a:prstGeom prst="rect">
            <a:avLst/>
          </a:prstGeom>
        </p:spPr>
      </p:pic>
      <p:pic>
        <p:nvPicPr>
          <p:cNvPr id="8" name="Picture 7">
            <a:extLst>
              <a:ext uri="{FF2B5EF4-FFF2-40B4-BE49-F238E27FC236}">
                <a16:creationId xmlns:a16="http://schemas.microsoft.com/office/drawing/2014/main" id="{3030C185-E786-8A40-8A02-D9332C519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689" y="3617604"/>
            <a:ext cx="2013415" cy="2331676"/>
          </a:xfrm>
          <a:prstGeom prst="rect">
            <a:avLst/>
          </a:prstGeom>
        </p:spPr>
      </p:pic>
    </p:spTree>
    <p:extLst>
      <p:ext uri="{BB962C8B-B14F-4D97-AF65-F5344CB8AC3E}">
        <p14:creationId xmlns:p14="http://schemas.microsoft.com/office/powerpoint/2010/main" val="30098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bg2"/>
                </a:solidFill>
              </a:rPr>
              <a:t>Dialogue objectives</a:t>
            </a:r>
          </a:p>
        </p:txBody>
      </p:sp>
      <p:sp>
        <p:nvSpPr>
          <p:cNvPr id="6" name="Content Placeholder 2"/>
          <p:cNvSpPr>
            <a:spLocks noGrp="1"/>
          </p:cNvSpPr>
          <p:nvPr>
            <p:ph idx="1"/>
          </p:nvPr>
        </p:nvSpPr>
        <p:spPr>
          <a:xfrm>
            <a:off x="704185" y="1740239"/>
            <a:ext cx="10502531"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spcAft>
                <a:spcPts val="1000"/>
              </a:spcAft>
              <a:buClr>
                <a:schemeClr val="bg2"/>
              </a:buClr>
              <a:tabLst>
                <a:tab pos="719138" algn="l"/>
              </a:tabLst>
            </a:pPr>
            <a:r>
              <a:rPr lang="en-US" sz="2000" dirty="0"/>
              <a:t>To highlight commitments to prevent and treat HIV and HCV among people who inject drugs</a:t>
            </a:r>
            <a:endParaRPr lang="en-ZA" sz="2000" dirty="0"/>
          </a:p>
          <a:p>
            <a:pPr marL="360000" lvl="1">
              <a:spcAft>
                <a:spcPts val="1000"/>
              </a:spcAft>
              <a:buClr>
                <a:schemeClr val="bg2"/>
              </a:buClr>
              <a:tabLst>
                <a:tab pos="719138" algn="l"/>
              </a:tabLst>
            </a:pPr>
            <a:r>
              <a:rPr lang="en-US" sz="2000" dirty="0"/>
              <a:t>To introduce policy makers, service providers and others to the IDUIT</a:t>
            </a:r>
            <a:endParaRPr lang="en-ZA" sz="2000" dirty="0"/>
          </a:p>
          <a:p>
            <a:pPr marL="360000" lvl="1">
              <a:spcAft>
                <a:spcPts val="1000"/>
              </a:spcAft>
              <a:buClr>
                <a:schemeClr val="bg2"/>
              </a:buClr>
              <a:tabLst>
                <a:tab pos="719138" algn="l"/>
              </a:tabLst>
            </a:pPr>
            <a:r>
              <a:rPr lang="en-US" sz="2000" dirty="0"/>
              <a:t>To share knowledge and engage around increased support for and provision of recommended HIV and HCV services with people who inject drugs</a:t>
            </a:r>
            <a:endParaRPr lang="en-ZA" sz="2000" dirty="0"/>
          </a:p>
          <a:p>
            <a:pPr marL="360000" lvl="1">
              <a:spcAft>
                <a:spcPts val="1000"/>
              </a:spcAft>
              <a:buClr>
                <a:schemeClr val="bg2"/>
              </a:buClr>
              <a:tabLst>
                <a:tab pos="719138" algn="l"/>
              </a:tabLst>
            </a:pPr>
            <a:r>
              <a:rPr lang="en-US" sz="2000" dirty="0"/>
              <a:t>To provide a networking opportunity  </a:t>
            </a:r>
            <a:endParaRPr lang="en-ZA" sz="2000" dirty="0"/>
          </a:p>
          <a:p>
            <a:pPr marL="360000" lvl="1">
              <a:spcAft>
                <a:spcPts val="1000"/>
              </a:spcAft>
              <a:buClr>
                <a:schemeClr val="bg2"/>
              </a:buClr>
              <a:tabLst>
                <a:tab pos="719138" algn="l"/>
              </a:tabLst>
            </a:pPr>
            <a:r>
              <a:rPr lang="en-US" sz="2000" dirty="0"/>
              <a:t>To highlight the critical role that people who inject drugs play in the implementation of effective HIV </a:t>
            </a:r>
            <a:r>
              <a:rPr lang="en-US" sz="2000" dirty="0" err="1"/>
              <a:t>programmes</a:t>
            </a:r>
            <a:r>
              <a:rPr lang="en-US" sz="2000" dirty="0"/>
              <a:t> aimed at them </a:t>
            </a:r>
            <a:endParaRPr lang="en-ZA" sz="2000" dirty="0"/>
          </a:p>
          <a:p>
            <a:endParaRPr lang="en-US" dirty="0"/>
          </a:p>
          <a:p>
            <a:pPr lvl="1" indent="0">
              <a:spcAft>
                <a:spcPts val="1000"/>
              </a:spcAft>
              <a:buClr>
                <a:schemeClr val="bg2"/>
              </a:buClr>
              <a:buNone/>
            </a:pPr>
            <a:endParaRPr lang="en-US" dirty="0"/>
          </a:p>
        </p:txBody>
      </p:sp>
    </p:spTree>
    <p:extLst>
      <p:ext uri="{BB962C8B-B14F-4D97-AF65-F5344CB8AC3E}">
        <p14:creationId xmlns:p14="http://schemas.microsoft.com/office/powerpoint/2010/main" val="53784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bg2"/>
                </a:solidFill>
              </a:rPr>
              <a:t>Agenda</a:t>
            </a:r>
          </a:p>
        </p:txBody>
      </p:sp>
      <p:sp>
        <p:nvSpPr>
          <p:cNvPr id="6" name="Content Placeholder 2"/>
          <p:cNvSpPr>
            <a:spLocks noGrp="1"/>
          </p:cNvSpPr>
          <p:nvPr>
            <p:ph idx="1"/>
          </p:nvPr>
        </p:nvSpPr>
        <p:spPr>
          <a:xfrm>
            <a:off x="704185" y="1740239"/>
            <a:ext cx="10502531" cy="4511708"/>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fontAlgn="t">
              <a:spcAft>
                <a:spcPts val="1000"/>
              </a:spcAft>
              <a:buClr>
                <a:schemeClr val="bg2"/>
              </a:buClr>
              <a:tabLst>
                <a:tab pos="719138" algn="l"/>
              </a:tabLst>
            </a:pPr>
            <a:r>
              <a:rPr lang="en-US" sz="2000" dirty="0"/>
              <a:t>Welcome, introductions and overview of the IDUIT</a:t>
            </a:r>
          </a:p>
          <a:p>
            <a:pPr marL="360000" lvl="1" fontAlgn="t">
              <a:spcAft>
                <a:spcPts val="1000"/>
              </a:spcAft>
              <a:buClr>
                <a:schemeClr val="bg2"/>
              </a:buClr>
              <a:tabLst>
                <a:tab pos="719138" algn="l"/>
              </a:tabLst>
            </a:pPr>
            <a:r>
              <a:rPr lang="en-US" sz="2000" dirty="0"/>
              <a:t>Overview of local policy context</a:t>
            </a:r>
          </a:p>
          <a:p>
            <a:pPr marL="360000" lvl="1" fontAlgn="t">
              <a:spcAft>
                <a:spcPts val="1000"/>
              </a:spcAft>
              <a:buClr>
                <a:schemeClr val="bg2"/>
              </a:buClr>
              <a:tabLst>
                <a:tab pos="719138" algn="l"/>
              </a:tabLst>
            </a:pPr>
            <a:r>
              <a:rPr lang="en-US" sz="2000" dirty="0"/>
              <a:t>Overview of existing HIV and HCV </a:t>
            </a:r>
            <a:r>
              <a:rPr lang="en-US" sz="2000" dirty="0" err="1"/>
              <a:t>programmes</a:t>
            </a:r>
            <a:r>
              <a:rPr lang="en-US" sz="2000" dirty="0"/>
              <a:t> for people who inject drugs</a:t>
            </a:r>
          </a:p>
          <a:p>
            <a:pPr marL="360000" lvl="1" fontAlgn="t">
              <a:spcAft>
                <a:spcPts val="1000"/>
              </a:spcAft>
              <a:buClr>
                <a:schemeClr val="bg2"/>
              </a:buClr>
              <a:tabLst>
                <a:tab pos="719138" algn="l"/>
              </a:tabLst>
            </a:pPr>
            <a:r>
              <a:rPr lang="en-US" sz="2000" dirty="0"/>
              <a:t>Facilitated dialogue: enhancing </a:t>
            </a:r>
            <a:r>
              <a:rPr lang="en-US" sz="2000" dirty="0" err="1"/>
              <a:t>programmes</a:t>
            </a:r>
            <a:r>
              <a:rPr lang="en-US" sz="2000" dirty="0"/>
              <a:t> and policy</a:t>
            </a:r>
          </a:p>
          <a:p>
            <a:pPr marL="360000" lvl="1" fontAlgn="t">
              <a:spcAft>
                <a:spcPts val="1000"/>
              </a:spcAft>
              <a:buClr>
                <a:schemeClr val="bg2"/>
              </a:buClr>
              <a:tabLst>
                <a:tab pos="719138" algn="l"/>
              </a:tabLst>
            </a:pPr>
            <a:r>
              <a:rPr lang="en-US" sz="2000" dirty="0"/>
              <a:t>The way forward</a:t>
            </a:r>
          </a:p>
          <a:p>
            <a:pPr marL="360000" lvl="1" fontAlgn="t">
              <a:spcAft>
                <a:spcPts val="1000"/>
              </a:spcAft>
              <a:buClr>
                <a:schemeClr val="bg2"/>
              </a:buClr>
              <a:tabLst>
                <a:tab pos="719138" algn="l"/>
              </a:tabLst>
            </a:pPr>
            <a:r>
              <a:rPr lang="en-US" sz="2000" dirty="0"/>
              <a:t>Closing </a:t>
            </a:r>
          </a:p>
        </p:txBody>
      </p:sp>
    </p:spTree>
    <p:extLst>
      <p:ext uri="{BB962C8B-B14F-4D97-AF65-F5344CB8AC3E}">
        <p14:creationId xmlns:p14="http://schemas.microsoft.com/office/powerpoint/2010/main" val="32785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1769165" y="838868"/>
            <a:ext cx="969099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sp>
        <p:nvSpPr>
          <p:cNvPr id="2" name="Rectangle 1">
            <a:extLst>
              <a:ext uri="{FF2B5EF4-FFF2-40B4-BE49-F238E27FC236}">
                <a16:creationId xmlns:a16="http://schemas.microsoft.com/office/drawing/2014/main" id="{758585C5-D906-354C-BC6E-F0034C0F5408}"/>
              </a:ext>
            </a:extLst>
          </p:cNvPr>
          <p:cNvSpPr/>
          <p:nvPr/>
        </p:nvSpPr>
        <p:spPr>
          <a:xfrm>
            <a:off x="294427" y="718046"/>
            <a:ext cx="10358547" cy="507831"/>
          </a:xfrm>
          <a:prstGeom prst="rect">
            <a:avLst/>
          </a:prstGeom>
        </p:spPr>
        <p:txBody>
          <a:bodyPr wrap="square">
            <a:spAutoFit/>
          </a:bodyPr>
          <a:lstStyle/>
          <a:p>
            <a:pPr>
              <a:lnSpc>
                <a:spcPct val="90000"/>
              </a:lnSpc>
              <a:spcAft>
                <a:spcPts val="600"/>
              </a:spcAft>
            </a:pPr>
            <a:r>
              <a:rPr lang="en-US" sz="3000" b="1" dirty="0">
                <a:solidFill>
                  <a:schemeClr val="bg2"/>
                </a:solidFill>
              </a:rPr>
              <a:t>2030 Agenda for Sustainable Development</a:t>
            </a:r>
            <a:endParaRPr lang="en-GB" sz="3000" b="1" dirty="0">
              <a:solidFill>
                <a:schemeClr val="bg2"/>
              </a:solidFill>
            </a:endParaRPr>
          </a:p>
        </p:txBody>
      </p:sp>
      <p:pic>
        <p:nvPicPr>
          <p:cNvPr id="3" name="Picture 2">
            <a:extLst>
              <a:ext uri="{FF2B5EF4-FFF2-40B4-BE49-F238E27FC236}">
                <a16:creationId xmlns:a16="http://schemas.microsoft.com/office/drawing/2014/main" id="{4D7F5042-8B9E-42FC-AC19-7B8149606202}"/>
              </a:ext>
            </a:extLst>
          </p:cNvPr>
          <p:cNvPicPr>
            <a:picLocks noChangeAspect="1"/>
          </p:cNvPicPr>
          <p:nvPr/>
        </p:nvPicPr>
        <p:blipFill>
          <a:blip r:embed="rId2"/>
          <a:stretch>
            <a:fillRect/>
          </a:stretch>
        </p:blipFill>
        <p:spPr>
          <a:xfrm>
            <a:off x="1950092" y="1222561"/>
            <a:ext cx="8482884" cy="5166590"/>
          </a:xfrm>
          <a:prstGeom prst="rect">
            <a:avLst/>
          </a:prstGeom>
        </p:spPr>
      </p:pic>
      <p:pic>
        <p:nvPicPr>
          <p:cNvPr id="32" name="Picture 31">
            <a:extLst>
              <a:ext uri="{FF2B5EF4-FFF2-40B4-BE49-F238E27FC236}">
                <a16:creationId xmlns:a16="http://schemas.microsoft.com/office/drawing/2014/main" id="{CD78E679-01F5-4B5D-BAC1-ED960B55C00C}"/>
              </a:ext>
            </a:extLst>
          </p:cNvPr>
          <p:cNvPicPr>
            <a:picLocks noChangeAspect="1"/>
          </p:cNvPicPr>
          <p:nvPr/>
        </p:nvPicPr>
        <p:blipFill>
          <a:blip r:embed="rId3"/>
          <a:stretch>
            <a:fillRect/>
          </a:stretch>
        </p:blipFill>
        <p:spPr>
          <a:xfrm>
            <a:off x="3061510" y="1346699"/>
            <a:ext cx="1360864" cy="1391796"/>
          </a:xfrm>
          <a:prstGeom prst="rect">
            <a:avLst/>
          </a:prstGeom>
        </p:spPr>
      </p:pic>
    </p:spTree>
    <p:extLst>
      <p:ext uri="{BB962C8B-B14F-4D97-AF65-F5344CB8AC3E}">
        <p14:creationId xmlns:p14="http://schemas.microsoft.com/office/powerpoint/2010/main" val="28008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2800" dirty="0">
                <a:solidFill>
                  <a:schemeClr val="bg2"/>
                </a:solidFill>
              </a:rPr>
              <a:t>Fast-track Strategy for Ending AIDS among People who Inject Drugs</a:t>
            </a:r>
          </a:p>
        </p:txBody>
      </p:sp>
      <p:sp>
        <p:nvSpPr>
          <p:cNvPr id="6" name="Content Placeholder 2"/>
          <p:cNvSpPr>
            <a:spLocks noGrp="1"/>
          </p:cNvSpPr>
          <p:nvPr>
            <p:ph idx="1"/>
          </p:nvPr>
        </p:nvSpPr>
        <p:spPr>
          <a:xfrm>
            <a:off x="704186" y="1570383"/>
            <a:ext cx="4225624" cy="4651513"/>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285750" indent="-285750">
              <a:buFont typeface="Arial" panose="020B0604020202020204" pitchFamily="34" charset="0"/>
              <a:buChar char="•"/>
            </a:pPr>
            <a:endParaRPr lang="en-US" sz="2000" b="0" dirty="0">
              <a:solidFill>
                <a:srgbClr val="FF0000"/>
              </a:solidFill>
              <a:latin typeface="Arial" panose="020B0604020202020204" pitchFamily="34" charset="0"/>
              <a:cs typeface="Arial" panose="020B0604020202020204" pitchFamily="34" charset="0"/>
            </a:endParaRPr>
          </a:p>
          <a:p>
            <a:pPr marL="360000" lvl="1" fontAlgn="t">
              <a:spcAft>
                <a:spcPts val="1000"/>
              </a:spcAft>
              <a:buClr>
                <a:schemeClr val="bg2"/>
              </a:buClr>
              <a:tabLst>
                <a:tab pos="719138" algn="l"/>
              </a:tabLst>
            </a:pPr>
            <a:r>
              <a:rPr lang="en-US" sz="2000" dirty="0"/>
              <a:t>UNAIDS has a fast-track strategy that shows the percentage of PWID who should have access to specific services by 2021.</a:t>
            </a:r>
          </a:p>
          <a:p>
            <a:pPr marL="360000" lvl="1" fontAlgn="t">
              <a:spcAft>
                <a:spcPts val="1000"/>
              </a:spcAft>
              <a:buClr>
                <a:schemeClr val="bg2"/>
              </a:buClr>
              <a:tabLst>
                <a:tab pos="719138" algn="l"/>
              </a:tabLst>
            </a:pPr>
            <a:r>
              <a:rPr lang="en-US" sz="2000" dirty="0"/>
              <a:t>It </a:t>
            </a:r>
            <a:r>
              <a:rPr lang="en-US" sz="2000" dirty="0" err="1"/>
              <a:t>emphasises</a:t>
            </a:r>
            <a:r>
              <a:rPr lang="en-US" sz="2000" dirty="0"/>
              <a:t> that to achieve this countries must address:</a:t>
            </a:r>
          </a:p>
          <a:p>
            <a:pPr lvl="4" fontAlgn="t">
              <a:spcAft>
                <a:spcPts val="1000"/>
              </a:spcAft>
              <a:buClr>
                <a:schemeClr val="tx1"/>
              </a:buClr>
              <a:tabLst>
                <a:tab pos="719138" algn="l"/>
              </a:tabLst>
            </a:pPr>
            <a:r>
              <a:rPr lang="en-US" dirty="0"/>
              <a:t>Human rights</a:t>
            </a:r>
          </a:p>
          <a:p>
            <a:pPr lvl="4" fontAlgn="t">
              <a:spcAft>
                <a:spcPts val="1000"/>
              </a:spcAft>
              <a:buClr>
                <a:schemeClr val="tx1"/>
              </a:buClr>
              <a:tabLst>
                <a:tab pos="719138" algn="l"/>
              </a:tabLst>
            </a:pPr>
            <a:r>
              <a:rPr lang="en-US" dirty="0"/>
              <a:t>Supportive laws</a:t>
            </a:r>
          </a:p>
          <a:p>
            <a:pPr lvl="4" fontAlgn="t">
              <a:spcAft>
                <a:spcPts val="1000"/>
              </a:spcAft>
              <a:buClr>
                <a:schemeClr val="tx1"/>
              </a:buClr>
              <a:tabLst>
                <a:tab pos="719138" algn="l"/>
              </a:tabLst>
            </a:pPr>
            <a:r>
              <a:rPr lang="en-US" dirty="0"/>
              <a:t>Zero tolerance for violence</a:t>
            </a:r>
          </a:p>
          <a:p>
            <a:pPr lvl="4" fontAlgn="t">
              <a:spcAft>
                <a:spcPts val="1000"/>
              </a:spcAft>
              <a:buClr>
                <a:schemeClr val="tx1"/>
              </a:buClr>
              <a:tabLst>
                <a:tab pos="719138" algn="l"/>
              </a:tabLst>
            </a:pPr>
            <a:r>
              <a:rPr lang="en-US" dirty="0"/>
              <a:t>Community </a:t>
            </a:r>
            <a:r>
              <a:rPr lang="en-US" dirty="0" err="1"/>
              <a:t>mobilisation</a:t>
            </a:r>
            <a:r>
              <a:rPr lang="en-US" dirty="0"/>
              <a:t> and engagement</a:t>
            </a:r>
          </a:p>
          <a:p>
            <a:pPr lvl="1" indent="0">
              <a:spcAft>
                <a:spcPts val="1000"/>
              </a:spcAft>
              <a:buClr>
                <a:schemeClr val="bg2"/>
              </a:buClr>
              <a:buNone/>
            </a:pPr>
            <a:endParaRPr lang="en-US" dirty="0"/>
          </a:p>
        </p:txBody>
      </p:sp>
      <p:pic>
        <p:nvPicPr>
          <p:cNvPr id="7" name="Picture 6">
            <a:extLst>
              <a:ext uri="{FF2B5EF4-FFF2-40B4-BE49-F238E27FC236}">
                <a16:creationId xmlns:a16="http://schemas.microsoft.com/office/drawing/2014/main" id="{171DC7EC-1A3D-0045-82F0-BCA444F66B3F}"/>
              </a:ext>
            </a:extLst>
          </p:cNvPr>
          <p:cNvPicPr>
            <a:picLocks noChangeAspect="1"/>
          </p:cNvPicPr>
          <p:nvPr/>
        </p:nvPicPr>
        <p:blipFill>
          <a:blip r:embed="rId2"/>
          <a:stretch>
            <a:fillRect/>
          </a:stretch>
        </p:blipFill>
        <p:spPr>
          <a:xfrm>
            <a:off x="5434885" y="1448791"/>
            <a:ext cx="6201164" cy="4755548"/>
          </a:xfrm>
          <a:prstGeom prst="rect">
            <a:avLst/>
          </a:prstGeom>
        </p:spPr>
      </p:pic>
    </p:spTree>
    <p:extLst>
      <p:ext uri="{BB962C8B-B14F-4D97-AF65-F5344CB8AC3E}">
        <p14:creationId xmlns:p14="http://schemas.microsoft.com/office/powerpoint/2010/main" val="164931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dirty="0">
                <a:solidFill>
                  <a:schemeClr val="bg2"/>
                </a:solidFill>
              </a:rPr>
              <a:t>UNGASS 2016 Outcome Documents</a:t>
            </a:r>
            <a:endParaRPr lang="en-US" dirty="0">
              <a:solidFill>
                <a:schemeClr val="bg2"/>
              </a:solidFill>
            </a:endParaRPr>
          </a:p>
        </p:txBody>
      </p:sp>
      <p:sp>
        <p:nvSpPr>
          <p:cNvPr id="6" name="Content Placeholder 2"/>
          <p:cNvSpPr>
            <a:spLocks noGrp="1"/>
          </p:cNvSpPr>
          <p:nvPr>
            <p:ph idx="1"/>
          </p:nvPr>
        </p:nvSpPr>
        <p:spPr>
          <a:xfrm>
            <a:off x="704185" y="1740239"/>
            <a:ext cx="6551380" cy="4511708"/>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r>
              <a:rPr lang="en-GB" i="1" dirty="0"/>
              <a:t>“</a:t>
            </a:r>
            <a:r>
              <a:rPr lang="en-GB" i="1" dirty="0">
                <a:latin typeface="Arial" panose="020B0604020202020204" pitchFamily="34" charset="0"/>
                <a:cs typeface="Arial" panose="020B0604020202020204" pitchFamily="34" charset="0"/>
              </a:rPr>
              <a:t>We  reiterate  our  commitment  to  </a:t>
            </a:r>
            <a:r>
              <a:rPr lang="en-GB" b="1" i="1" dirty="0">
                <a:latin typeface="Arial" panose="020B0604020202020204" pitchFamily="34" charset="0"/>
                <a:cs typeface="Arial" panose="020B0604020202020204" pitchFamily="34" charset="0"/>
              </a:rPr>
              <a:t>end  by  2030  the  epidemics  of  AIDS  </a:t>
            </a:r>
            <a:r>
              <a:rPr lang="en-GB" i="1" dirty="0">
                <a:latin typeface="Arial" panose="020B0604020202020204" pitchFamily="34" charset="0"/>
                <a:cs typeface="Arial" panose="020B0604020202020204" pitchFamily="34" charset="0"/>
              </a:rPr>
              <a:t>and tuberculosis,  as  well  as  combat  viral  hepatitis,  other  communicable  diseases,  inter alia, </a:t>
            </a:r>
            <a:r>
              <a:rPr lang="en-GB" b="1" i="1" dirty="0">
                <a:latin typeface="Arial" panose="020B0604020202020204" pitchFamily="34" charset="0"/>
                <a:cs typeface="Arial" panose="020B0604020202020204" pitchFamily="34" charset="0"/>
              </a:rPr>
              <a:t>among people who use drugs, including people who inject drugs”</a:t>
            </a:r>
            <a:br>
              <a:rPr lang="en-GB" b="1" dirty="0">
                <a:solidFill>
                  <a:schemeClr val="bg2"/>
                </a:solidFill>
                <a:highlight>
                  <a:srgbClr val="800080"/>
                </a:highlight>
              </a:rPr>
            </a:br>
            <a:br>
              <a:rPr lang="en-GB" dirty="0">
                <a:solidFill>
                  <a:schemeClr val="tx2"/>
                </a:solidFill>
              </a:rPr>
            </a:br>
            <a:r>
              <a:rPr lang="en-GB" sz="2000" b="1" dirty="0">
                <a:solidFill>
                  <a:srgbClr val="FF0000"/>
                </a:solidFill>
              </a:rPr>
              <a:t>[In line with SDG target 3.3]</a:t>
            </a:r>
          </a:p>
          <a:p>
            <a:pPr lvl="1" indent="0">
              <a:spcAft>
                <a:spcPts val="1000"/>
              </a:spcAft>
              <a:buClr>
                <a:schemeClr val="bg2"/>
              </a:buClr>
              <a:buNone/>
            </a:pPr>
            <a:endParaRPr lang="en-US" dirty="0"/>
          </a:p>
        </p:txBody>
      </p:sp>
      <p:pic>
        <p:nvPicPr>
          <p:cNvPr id="2" name="Picture 1">
            <a:extLst>
              <a:ext uri="{FF2B5EF4-FFF2-40B4-BE49-F238E27FC236}">
                <a16:creationId xmlns:a16="http://schemas.microsoft.com/office/drawing/2014/main" id="{85D6480B-0815-4B53-A82E-4569EACDAA98}"/>
              </a:ext>
            </a:extLst>
          </p:cNvPr>
          <p:cNvPicPr>
            <a:picLocks noChangeAspect="1"/>
          </p:cNvPicPr>
          <p:nvPr/>
        </p:nvPicPr>
        <p:blipFill>
          <a:blip r:embed="rId2"/>
          <a:stretch>
            <a:fillRect/>
          </a:stretch>
        </p:blipFill>
        <p:spPr>
          <a:xfrm>
            <a:off x="7796149" y="1357131"/>
            <a:ext cx="3664014" cy="4980864"/>
          </a:xfrm>
          <a:prstGeom prst="rect">
            <a:avLst/>
          </a:prstGeom>
        </p:spPr>
      </p:pic>
    </p:spTree>
    <p:extLst>
      <p:ext uri="{BB962C8B-B14F-4D97-AF65-F5344CB8AC3E}">
        <p14:creationId xmlns:p14="http://schemas.microsoft.com/office/powerpoint/2010/main" val="764264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defPPr>
              <a:defRPr lang="fr-FR"/>
            </a:defPPr>
            <a:lvl1pPr lvl="0" indent="0">
              <a:lnSpc>
                <a:spcPct val="90000"/>
              </a:lnSpc>
              <a:spcBef>
                <a:spcPts val="0"/>
              </a:spcBef>
              <a:spcAft>
                <a:spcPts val="600"/>
              </a:spcAft>
              <a:buFontTx/>
              <a:buNone/>
              <a:defRPr sz="3000" b="1" i="0" baseline="0">
                <a:solidFill>
                  <a:schemeClr val="bg2"/>
                </a:solidFill>
              </a:defRPr>
            </a:lvl1pPr>
            <a:lvl2pPr marL="0" indent="-360000">
              <a:lnSpc>
                <a:spcPts val="3200"/>
              </a:lnSpc>
              <a:spcBef>
                <a:spcPts val="0"/>
              </a:spcBef>
              <a:spcAft>
                <a:spcPts val="800"/>
              </a:spcAft>
              <a:buClr>
                <a:schemeClr val="tx2"/>
              </a:buClr>
              <a:buSzPct val="120000"/>
              <a:buFont typeface="LucidaGrande" charset="0"/>
              <a:buChar char="●"/>
              <a:defRPr sz="2400" baseline="0">
                <a:latin typeface="Arial" charset="0"/>
              </a:defRPr>
            </a:lvl2pPr>
            <a:lvl3pPr marL="720000" indent="-360000">
              <a:lnSpc>
                <a:spcPct val="90000"/>
              </a:lnSpc>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GB" dirty="0"/>
              <a:t>UNGASS 2016 Outcome Document</a:t>
            </a:r>
            <a:endParaRPr lang="en-US" dirty="0"/>
          </a:p>
        </p:txBody>
      </p:sp>
      <p:sp>
        <p:nvSpPr>
          <p:cNvPr id="6" name="Content Placeholder 2"/>
          <p:cNvSpPr>
            <a:spLocks noGrp="1"/>
          </p:cNvSpPr>
          <p:nvPr>
            <p:ph idx="1"/>
          </p:nvPr>
        </p:nvSpPr>
        <p:spPr>
          <a:xfrm>
            <a:off x="704185" y="1414133"/>
            <a:ext cx="10502531"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92075" lvl="1" indent="0">
              <a:buNone/>
            </a:pPr>
            <a:r>
              <a:rPr lang="en-US" b="1" dirty="0">
                <a:latin typeface="Arial" panose="020B0604020202020204" pitchFamily="34" charset="0"/>
                <a:cs typeface="Arial" panose="020B0604020202020204" pitchFamily="34" charset="0"/>
              </a:rPr>
              <a:t>Chapter 1:</a:t>
            </a:r>
            <a:r>
              <a:rPr lang="en-US" dirty="0">
                <a:solidFill>
                  <a:srgbClr val="000000"/>
                </a:solidFill>
                <a:latin typeface="Arial" panose="020B0604020202020204" pitchFamily="34" charset="0"/>
                <a:cs typeface="Arial" panose="020B0604020202020204" pitchFamily="34" charset="0"/>
              </a:rPr>
              <a:t>	</a:t>
            </a:r>
          </a:p>
          <a:p>
            <a:pPr marL="360363" lvl="1" indent="0">
              <a:buNone/>
            </a:pPr>
            <a:r>
              <a:rPr lang="en-US" dirty="0"/>
              <a:t>Treatment of drug use disorders, rehabilitation, recovery and social reintegration; prevention, treatment and care of HIV/AIDS, viral hepatitis and other bloodborne infectious diseases</a:t>
            </a:r>
          </a:p>
          <a:p>
            <a:pPr marL="92075" lvl="1" indent="0">
              <a:buNone/>
            </a:pPr>
            <a:r>
              <a:rPr lang="en-US" b="1" dirty="0">
                <a:latin typeface="Arial" panose="020B0604020202020204" pitchFamily="34" charset="0"/>
                <a:cs typeface="Arial" panose="020B0604020202020204" pitchFamily="34" charset="0"/>
              </a:rPr>
              <a:t>Chapter 2:</a:t>
            </a:r>
          </a:p>
          <a:p>
            <a:pPr marL="360363" lvl="1" indent="0">
              <a:buNone/>
            </a:pPr>
            <a:r>
              <a:rPr lang="en-US" dirty="0"/>
              <a:t>Ensuring the availability of and access to controlled substances exclusively for medical and scientific purposes, while preventing their diversion</a:t>
            </a:r>
          </a:p>
          <a:p>
            <a:pPr marL="92075" lvl="1" indent="0">
              <a:buNone/>
            </a:pPr>
            <a:r>
              <a:rPr lang="en-US" b="1" dirty="0">
                <a:latin typeface="Arial" panose="020B0604020202020204" pitchFamily="34" charset="0"/>
                <a:cs typeface="Arial" panose="020B0604020202020204" pitchFamily="34" charset="0"/>
              </a:rPr>
              <a:t>Chapter 3</a:t>
            </a:r>
            <a:r>
              <a:rPr lang="en-US" dirty="0">
                <a:latin typeface="Arial" panose="020B0604020202020204" pitchFamily="34" charset="0"/>
                <a:cs typeface="Arial" panose="020B0604020202020204" pitchFamily="34" charset="0"/>
              </a:rPr>
              <a:t>:	</a:t>
            </a:r>
          </a:p>
          <a:p>
            <a:pPr marL="360363" lvl="1" indent="0">
              <a:buNone/>
            </a:pPr>
            <a:r>
              <a:rPr lang="en-US" dirty="0"/>
              <a:t>Cross-cutting issues: drugs and human rights, youth, children, women and communities </a:t>
            </a:r>
          </a:p>
          <a:p>
            <a:pPr lvl="1" indent="0">
              <a:spcAft>
                <a:spcPts val="1000"/>
              </a:spcAft>
              <a:buClr>
                <a:schemeClr val="bg2"/>
              </a:buClr>
              <a:buNone/>
            </a:pPr>
            <a:endParaRPr lang="en-US" dirty="0"/>
          </a:p>
        </p:txBody>
      </p:sp>
    </p:spTree>
    <p:extLst>
      <p:ext uri="{BB962C8B-B14F-4D97-AF65-F5344CB8AC3E}">
        <p14:creationId xmlns:p14="http://schemas.microsoft.com/office/powerpoint/2010/main" val="9161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328411" y="655984"/>
            <a:ext cx="11131752" cy="758150"/>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dirty="0">
                <a:solidFill>
                  <a:schemeClr val="bg2"/>
                </a:solidFill>
              </a:rPr>
              <a:t>Realising</a:t>
            </a:r>
            <a:r>
              <a:rPr lang="en-GB" sz="3600" dirty="0">
                <a:solidFill>
                  <a:schemeClr val="bg2"/>
                </a:solidFill>
                <a:latin typeface="Arial" panose="020B0604020202020204" pitchFamily="34" charset="0"/>
                <a:cs typeface="Arial" panose="020B0604020202020204" pitchFamily="34" charset="0"/>
              </a:rPr>
              <a:t> </a:t>
            </a:r>
            <a:r>
              <a:rPr lang="en-GB" dirty="0">
                <a:solidFill>
                  <a:schemeClr val="bg2"/>
                </a:solidFill>
              </a:rPr>
              <a:t>SDG Target 3.3 &amp; UNGASS 2016 Commitments</a:t>
            </a:r>
            <a:endParaRPr lang="en-US" dirty="0">
              <a:solidFill>
                <a:schemeClr val="bg2"/>
              </a:solidFill>
            </a:endParaRPr>
          </a:p>
        </p:txBody>
      </p:sp>
      <p:graphicFrame>
        <p:nvGraphicFramePr>
          <p:cNvPr id="9" name="Content Placeholder 8">
            <a:extLst>
              <a:ext uri="{FF2B5EF4-FFF2-40B4-BE49-F238E27FC236}">
                <a16:creationId xmlns:a16="http://schemas.microsoft.com/office/drawing/2014/main" id="{CC1F6548-F867-0F4A-8B5E-88E05D149A16}"/>
              </a:ext>
            </a:extLst>
          </p:cNvPr>
          <p:cNvGraphicFramePr>
            <a:graphicFrameLocks noGrp="1"/>
          </p:cNvGraphicFramePr>
          <p:nvPr>
            <p:ph idx="1"/>
          </p:nvPr>
        </p:nvGraphicFramePr>
        <p:xfrm>
          <a:off x="328411" y="1389212"/>
          <a:ext cx="11298512" cy="4787882"/>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a:extLst>
              <a:ext uri="{FF2B5EF4-FFF2-40B4-BE49-F238E27FC236}">
                <a16:creationId xmlns:a16="http://schemas.microsoft.com/office/drawing/2014/main" id="{7CA3C5DD-8920-744B-BCAA-9F1959713F1E}"/>
              </a:ext>
            </a:extLst>
          </p:cNvPr>
          <p:cNvSpPr/>
          <p:nvPr/>
        </p:nvSpPr>
        <p:spPr>
          <a:xfrm>
            <a:off x="2882348" y="3796748"/>
            <a:ext cx="2683565" cy="13517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Missed 50%</a:t>
            </a:r>
          </a:p>
          <a:p>
            <a:pPr algn="ctr"/>
            <a:r>
              <a:rPr lang="en-GB" dirty="0">
                <a:solidFill>
                  <a:schemeClr val="bg1"/>
                </a:solidFill>
                <a:latin typeface="Arial" panose="020B0604020202020204" pitchFamily="34" charset="0"/>
                <a:cs typeface="Arial" panose="020B0604020202020204" pitchFamily="34" charset="0"/>
              </a:rPr>
              <a:t>Reduction target</a:t>
            </a:r>
          </a:p>
          <a:p>
            <a:pPr algn="ctr"/>
            <a:r>
              <a:rPr lang="en-GB" dirty="0">
                <a:solidFill>
                  <a:schemeClr val="bg1"/>
                </a:solidFill>
                <a:latin typeface="Arial" panose="020B0604020202020204" pitchFamily="34" charset="0"/>
                <a:cs typeface="Arial" panose="020B0604020202020204" pitchFamily="34" charset="0"/>
              </a:rPr>
              <a:t>(UNGASS)</a:t>
            </a:r>
          </a:p>
        </p:txBody>
      </p:sp>
    </p:spTree>
    <p:extLst>
      <p:ext uri="{BB962C8B-B14F-4D97-AF65-F5344CB8AC3E}">
        <p14:creationId xmlns:p14="http://schemas.microsoft.com/office/powerpoint/2010/main" val="171655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811368" y="564372"/>
            <a:ext cx="10296912" cy="665424"/>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bg2"/>
                </a:solidFill>
              </a:rPr>
              <a:t>2016 High-Level Political Declaration on Ending AIDS</a:t>
            </a:r>
          </a:p>
        </p:txBody>
      </p:sp>
      <p:pic>
        <p:nvPicPr>
          <p:cNvPr id="8" name="Picture 7">
            <a:extLst>
              <a:ext uri="{FF2B5EF4-FFF2-40B4-BE49-F238E27FC236}">
                <a16:creationId xmlns:a16="http://schemas.microsoft.com/office/drawing/2014/main" id="{C8F3E9C0-500C-AB46-8098-5B31FB9B8DE3}"/>
              </a:ext>
            </a:extLst>
          </p:cNvPr>
          <p:cNvPicPr>
            <a:picLocks noChangeAspect="1"/>
          </p:cNvPicPr>
          <p:nvPr/>
        </p:nvPicPr>
        <p:blipFill>
          <a:blip r:embed="rId2"/>
          <a:stretch>
            <a:fillRect/>
          </a:stretch>
        </p:blipFill>
        <p:spPr>
          <a:xfrm>
            <a:off x="5202720" y="1049996"/>
            <a:ext cx="6793358" cy="4758008"/>
          </a:xfrm>
          <a:prstGeom prst="rect">
            <a:avLst/>
          </a:prstGeom>
        </p:spPr>
      </p:pic>
      <p:sp>
        <p:nvSpPr>
          <p:cNvPr id="6" name="Content Placeholder 5">
            <a:extLst>
              <a:ext uri="{FF2B5EF4-FFF2-40B4-BE49-F238E27FC236}">
                <a16:creationId xmlns:a16="http://schemas.microsoft.com/office/drawing/2014/main" id="{8C05D031-61C9-449C-A75D-A0A90758A5D1}"/>
              </a:ext>
            </a:extLst>
          </p:cNvPr>
          <p:cNvSpPr>
            <a:spLocks noGrp="1"/>
          </p:cNvSpPr>
          <p:nvPr>
            <p:ph idx="1"/>
          </p:nvPr>
        </p:nvSpPr>
        <p:spPr>
          <a:xfrm>
            <a:off x="421963" y="1826120"/>
            <a:ext cx="4930321" cy="4842497"/>
          </a:xfrm>
        </p:spPr>
        <p:txBody>
          <a:bodyPr/>
          <a:lstStyle/>
          <a:p>
            <a:pPr marL="360000" lvl="1" algn="ctr">
              <a:spcAft>
                <a:spcPts val="1000"/>
              </a:spcAft>
            </a:pPr>
            <a:r>
              <a:rPr lang="en-US" sz="2200" dirty="0"/>
              <a:t>Commits to building people centered systems for health by strengthening health and social systems, including for populations that epidemiological evidence shows are at higher risk of infection, and by expanding community-led service delivery to cover at least 30% of all service delivery by 2030 </a:t>
            </a:r>
            <a:endParaRPr lang="en-GB" sz="2200" dirty="0"/>
          </a:p>
          <a:p>
            <a:endParaRPr lang="en-GB" dirty="0"/>
          </a:p>
        </p:txBody>
      </p:sp>
    </p:spTree>
    <p:extLst>
      <p:ext uri="{BB962C8B-B14F-4D97-AF65-F5344CB8AC3E}">
        <p14:creationId xmlns:p14="http://schemas.microsoft.com/office/powerpoint/2010/main" val="201664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sz="2400" dirty="0">
                <a:solidFill>
                  <a:schemeClr val="bg2"/>
                </a:solidFill>
              </a:rPr>
              <a:t>Effective HIV services for people who inject drugs</a:t>
            </a:r>
            <a:br>
              <a:rPr lang="en-GB" sz="2400" dirty="0">
                <a:solidFill>
                  <a:schemeClr val="bg2"/>
                </a:solidFill>
              </a:rPr>
            </a:br>
            <a:r>
              <a:rPr lang="en-GB" sz="2400" dirty="0">
                <a:solidFill>
                  <a:schemeClr val="bg2"/>
                </a:solidFill>
              </a:rPr>
              <a:t>WHO/UNODC/UNAIDS comprehensive package of interventions:</a:t>
            </a:r>
            <a:br>
              <a:rPr lang="en-US" sz="2400" dirty="0">
                <a:solidFill>
                  <a:schemeClr val="bg2"/>
                </a:solidFill>
              </a:rPr>
            </a:br>
            <a:br>
              <a:rPr lang="en-GB" sz="2400" dirty="0">
                <a:solidFill>
                  <a:schemeClr val="bg2"/>
                </a:solidFill>
              </a:rPr>
            </a:br>
            <a:endParaRPr lang="en-US" sz="2400" dirty="0">
              <a:solidFill>
                <a:schemeClr val="bg2"/>
              </a:solidFill>
            </a:endParaRPr>
          </a:p>
        </p:txBody>
      </p:sp>
      <p:sp>
        <p:nvSpPr>
          <p:cNvPr id="6" name="Content Placeholder 2"/>
          <p:cNvSpPr>
            <a:spLocks noGrp="1"/>
          </p:cNvSpPr>
          <p:nvPr>
            <p:ph idx="1"/>
          </p:nvPr>
        </p:nvSpPr>
        <p:spPr>
          <a:xfrm>
            <a:off x="704186" y="1583871"/>
            <a:ext cx="6921258" cy="4668076"/>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514350" indent="-514350">
              <a:lnSpc>
                <a:spcPct val="80000"/>
              </a:lnSpc>
              <a:buFont typeface="+mj-lt"/>
              <a:buAutoNum type="arabicPeriod"/>
            </a:pPr>
            <a:endParaRPr lang="en-GB" sz="1800" b="0" dirty="0">
              <a:solidFill>
                <a:schemeClr val="tx1">
                  <a:lumMod val="50000"/>
                </a:schemeClr>
              </a:solidFill>
              <a:latin typeface="Arial" panose="020B0604020202020204" pitchFamily="34" charset="0"/>
              <a:cs typeface="Arial" panose="020B0604020202020204" pitchFamily="34" charset="0"/>
            </a:endParaRPr>
          </a:p>
          <a:p>
            <a:pPr marL="514350" indent="-51435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Needle and syringe programmes (NSPs)</a:t>
            </a:r>
          </a:p>
          <a:p>
            <a:pPr marL="514350" indent="-51435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Opioid substitution therapy (OST) and other evidence-based drug dependence treatment</a:t>
            </a:r>
          </a:p>
          <a:p>
            <a:pPr marL="514350" indent="-51435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HIV testing and counselling (HTC)</a:t>
            </a:r>
          </a:p>
          <a:p>
            <a:pPr marL="514350" indent="-51435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Antiretroviral therapy (ART)</a:t>
            </a:r>
          </a:p>
          <a:p>
            <a:pPr marL="514350" indent="-51435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Prevention and treatment of sexually transmitted infections (STIs)</a:t>
            </a:r>
          </a:p>
          <a:p>
            <a:pPr marL="514350" indent="-51435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Condom programmes for people who inject drugs and their sexual partners</a:t>
            </a:r>
          </a:p>
          <a:p>
            <a:pPr marL="514350" indent="-514350">
              <a:lnSpc>
                <a:spcPct val="7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Targeted information, education and communication (IEC) for people who inject drugs and their sexual partners</a:t>
            </a:r>
          </a:p>
          <a:p>
            <a:pPr marL="514350" indent="-51435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Prevention, vaccination, diagnosis and treatment for viral hepatitis</a:t>
            </a:r>
          </a:p>
          <a:p>
            <a:pPr marL="514350" indent="-514350">
              <a:lnSpc>
                <a:spcPct val="80000"/>
              </a:lnSpc>
              <a:buFont typeface="+mj-lt"/>
              <a:buAutoNum type="arabicPeriod"/>
            </a:pPr>
            <a:r>
              <a:rPr lang="en-GB" sz="1800" b="0" dirty="0">
                <a:solidFill>
                  <a:schemeClr val="tx1"/>
                </a:solidFill>
                <a:latin typeface="Arial" panose="020B0604020202020204" pitchFamily="34" charset="0"/>
                <a:cs typeface="Arial" panose="020B0604020202020204" pitchFamily="34" charset="0"/>
              </a:rPr>
              <a:t>Prevention, diagnosis and treatment of tuberculosis (TB)</a:t>
            </a:r>
          </a:p>
          <a:p>
            <a:pPr>
              <a:lnSpc>
                <a:spcPct val="80000"/>
              </a:lnSpc>
            </a:pPr>
            <a:r>
              <a:rPr lang="en-GB" sz="1800" b="0" dirty="0">
                <a:solidFill>
                  <a:schemeClr val="tx1"/>
                </a:solidFill>
                <a:latin typeface="Arial" panose="020B0604020202020204" pitchFamily="34" charset="0"/>
                <a:cs typeface="Arial" panose="020B0604020202020204" pitchFamily="34" charset="0"/>
              </a:rPr>
              <a:t>10.  Opioid overdose prevention and management</a:t>
            </a:r>
          </a:p>
          <a:p>
            <a:pPr lvl="1" indent="0">
              <a:spcAft>
                <a:spcPts val="1000"/>
              </a:spcAft>
              <a:buClr>
                <a:schemeClr val="bg2"/>
              </a:buClr>
              <a:buNone/>
            </a:pPr>
            <a:endParaRPr lang="en-US" dirty="0"/>
          </a:p>
        </p:txBody>
      </p:sp>
      <p:pic>
        <p:nvPicPr>
          <p:cNvPr id="7" name="Picture 4">
            <a:extLst>
              <a:ext uri="{FF2B5EF4-FFF2-40B4-BE49-F238E27FC236}">
                <a16:creationId xmlns:a16="http://schemas.microsoft.com/office/drawing/2014/main" id="{645B3C6F-BA59-A044-972C-963AE032EC0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27411" y="1583870"/>
            <a:ext cx="3795876" cy="466807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01803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a:ln>
                  <a:noFill/>
                </a:ln>
                <a:solidFill>
                  <a:srgbClr val="FFFFFF"/>
                </a:solidFill>
                <a:effectLst/>
                <a:uLnTx/>
                <a:uFillTx/>
                <a:latin typeface="Century Schoolbook" charset="0"/>
                <a:ea typeface="+mn-ea"/>
                <a:cs typeface="+mn-cs"/>
              </a:rPr>
              <a:t>Session 12</a:t>
            </a:r>
            <a:endPar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endParaRP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bg2"/>
                </a:solidFill>
              </a:rPr>
              <a:t>Plan for the day</a:t>
            </a:r>
          </a:p>
        </p:txBody>
      </p:sp>
      <p:sp>
        <p:nvSpPr>
          <p:cNvPr id="6" name="Content Placeholder 2"/>
          <p:cNvSpPr>
            <a:spLocks noGrp="1"/>
          </p:cNvSpPr>
          <p:nvPr>
            <p:ph idx="1"/>
          </p:nvPr>
        </p:nvSpPr>
        <p:spPr>
          <a:xfrm>
            <a:off x="704185" y="1414133"/>
            <a:ext cx="10502531"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spcAft>
                <a:spcPts val="1000"/>
              </a:spcAft>
              <a:buClr>
                <a:schemeClr val="bg2"/>
              </a:buClr>
            </a:pPr>
            <a:r>
              <a:rPr lang="en-US" dirty="0"/>
              <a:t> Preparation for policy dialogue</a:t>
            </a:r>
          </a:p>
          <a:p>
            <a:pPr marL="360000" lvl="1">
              <a:spcAft>
                <a:spcPts val="1000"/>
              </a:spcAft>
              <a:buClr>
                <a:schemeClr val="bg2"/>
              </a:buClr>
            </a:pPr>
            <a:r>
              <a:rPr lang="en-US" dirty="0"/>
              <a:t> Assessment, feedback and closure</a:t>
            </a:r>
          </a:p>
          <a:p>
            <a:pPr marL="360000" lvl="1">
              <a:spcAft>
                <a:spcPts val="1000"/>
              </a:spcAft>
              <a:buClr>
                <a:schemeClr val="bg2"/>
              </a:buClr>
            </a:pPr>
            <a:r>
              <a:rPr lang="en-US" dirty="0"/>
              <a:t>Policy Dialogue meeting:</a:t>
            </a:r>
          </a:p>
          <a:p>
            <a:pPr lvl="4" fontAlgn="t"/>
            <a:r>
              <a:rPr lang="en-US" sz="1800" dirty="0"/>
              <a:t>Welcome, introductions and overview of the IDUIT</a:t>
            </a:r>
          </a:p>
          <a:p>
            <a:pPr marL="360000" lvl="4" indent="0" fontAlgn="t">
              <a:buNone/>
            </a:pPr>
            <a:endParaRPr lang="en-US" sz="1800" dirty="0"/>
          </a:p>
          <a:p>
            <a:pPr lvl="4" fontAlgn="t"/>
            <a:r>
              <a:rPr lang="en-US" sz="1800" dirty="0"/>
              <a:t>Overview of local policy context</a:t>
            </a:r>
          </a:p>
          <a:p>
            <a:pPr marL="360000" lvl="4" indent="0" fontAlgn="t">
              <a:buNone/>
            </a:pPr>
            <a:endParaRPr lang="en-US" sz="1800" dirty="0"/>
          </a:p>
          <a:p>
            <a:pPr lvl="4" fontAlgn="t"/>
            <a:r>
              <a:rPr lang="en-US" sz="1800" dirty="0"/>
              <a:t>Overview of existing HIV and HCV </a:t>
            </a:r>
            <a:r>
              <a:rPr lang="en-US" sz="1800" dirty="0" err="1"/>
              <a:t>programmes</a:t>
            </a:r>
            <a:r>
              <a:rPr lang="en-US" sz="1800" dirty="0"/>
              <a:t> for people who inject drugs</a:t>
            </a:r>
          </a:p>
          <a:p>
            <a:pPr marL="360000" lvl="4" indent="0" fontAlgn="t">
              <a:buNone/>
            </a:pPr>
            <a:endParaRPr lang="en-US" sz="1800" dirty="0"/>
          </a:p>
          <a:p>
            <a:pPr lvl="4" fontAlgn="t"/>
            <a:r>
              <a:rPr lang="en-US" sz="1800" dirty="0"/>
              <a:t>Facilitated dialogue: enhancing </a:t>
            </a:r>
            <a:r>
              <a:rPr lang="en-US" sz="1800" dirty="0" err="1"/>
              <a:t>programmes</a:t>
            </a:r>
            <a:r>
              <a:rPr lang="en-US" sz="1800" dirty="0"/>
              <a:t> and policy</a:t>
            </a:r>
          </a:p>
          <a:p>
            <a:pPr marL="360000" lvl="4" indent="0" fontAlgn="t">
              <a:buNone/>
            </a:pPr>
            <a:endParaRPr lang="en-US" sz="1800" dirty="0"/>
          </a:p>
          <a:p>
            <a:pPr lvl="4" fontAlgn="t"/>
            <a:r>
              <a:rPr lang="en-US" sz="1800" dirty="0"/>
              <a:t>The way forward</a:t>
            </a:r>
          </a:p>
          <a:p>
            <a:pPr marL="360000" lvl="4" indent="0" fontAlgn="t">
              <a:buNone/>
            </a:pPr>
            <a:endParaRPr lang="en-US" sz="1800" dirty="0"/>
          </a:p>
          <a:p>
            <a:pPr lvl="4" fontAlgn="t"/>
            <a:r>
              <a:rPr lang="en-US" sz="1800" dirty="0"/>
              <a:t>Closing </a:t>
            </a:r>
          </a:p>
        </p:txBody>
      </p:sp>
    </p:spTree>
    <p:extLst>
      <p:ext uri="{BB962C8B-B14F-4D97-AF65-F5344CB8AC3E}">
        <p14:creationId xmlns:p14="http://schemas.microsoft.com/office/powerpoint/2010/main" val="1671812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sz="3600" dirty="0">
                <a:solidFill>
                  <a:schemeClr val="bg2"/>
                </a:solidFill>
              </a:rPr>
              <a:t>Availability of OST and NSPs (2016)</a:t>
            </a:r>
            <a:endParaRPr lang="en-US" sz="3600" dirty="0">
              <a:solidFill>
                <a:schemeClr val="bg2"/>
              </a:solidFill>
            </a:endParaRPr>
          </a:p>
        </p:txBody>
      </p:sp>
      <p:sp>
        <p:nvSpPr>
          <p:cNvPr id="6" name="Content Placeholder 2"/>
          <p:cNvSpPr>
            <a:spLocks noGrp="1"/>
          </p:cNvSpPr>
          <p:nvPr>
            <p:ph idx="1"/>
          </p:nvPr>
        </p:nvSpPr>
        <p:spPr>
          <a:xfrm>
            <a:off x="704185" y="1414133"/>
            <a:ext cx="10502531"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GB" sz="2400" b="0" dirty="0">
              <a:solidFill>
                <a:schemeClr val="tx1">
                  <a:lumMod val="50000"/>
                </a:schemeClr>
              </a:solidFill>
              <a:latin typeface="Arial" panose="020B0604020202020204" pitchFamily="34" charset="0"/>
              <a:cs typeface="Arial" panose="020B0604020202020204" pitchFamily="34" charset="0"/>
            </a:endParaRPr>
          </a:p>
          <a:p>
            <a:pPr marL="360000" lvl="1">
              <a:spcAft>
                <a:spcPts val="1000"/>
              </a:spcAft>
              <a:buClr>
                <a:schemeClr val="bg2"/>
              </a:buClr>
            </a:pPr>
            <a:r>
              <a:rPr lang="en-GB" sz="2800" dirty="0"/>
              <a:t>In 158 countries where injecting drug use has been documented:</a:t>
            </a:r>
          </a:p>
          <a:p>
            <a:pPr lvl="4">
              <a:spcAft>
                <a:spcPts val="700"/>
              </a:spcAft>
            </a:pPr>
            <a:endParaRPr lang="en-GB" sz="2400" dirty="0"/>
          </a:p>
          <a:p>
            <a:pPr lvl="4">
              <a:spcAft>
                <a:spcPts val="700"/>
              </a:spcAft>
            </a:pPr>
            <a:r>
              <a:rPr lang="en-GB" sz="2400" dirty="0"/>
              <a:t>90 (57%) countries are implementing NSPs</a:t>
            </a:r>
          </a:p>
          <a:p>
            <a:pPr lvl="4">
              <a:spcAft>
                <a:spcPts val="700"/>
              </a:spcAft>
            </a:pPr>
            <a:endParaRPr lang="en-GB" sz="2400" dirty="0"/>
          </a:p>
          <a:p>
            <a:pPr lvl="4">
              <a:spcAft>
                <a:spcPts val="700"/>
              </a:spcAft>
            </a:pPr>
            <a:endParaRPr lang="en-GB" sz="2400" dirty="0"/>
          </a:p>
          <a:p>
            <a:pPr lvl="4">
              <a:spcAft>
                <a:spcPts val="700"/>
              </a:spcAft>
            </a:pPr>
            <a:r>
              <a:rPr lang="en-GB" sz="2400" dirty="0"/>
              <a:t>80 (51%) countries have ≥ 1 OST programme</a:t>
            </a:r>
            <a:endParaRPr lang="en-US" sz="2400" dirty="0"/>
          </a:p>
        </p:txBody>
      </p:sp>
    </p:spTree>
    <p:extLst>
      <p:ext uri="{BB962C8B-B14F-4D97-AF65-F5344CB8AC3E}">
        <p14:creationId xmlns:p14="http://schemas.microsoft.com/office/powerpoint/2010/main" val="12820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altLang="x-none" sz="3600" dirty="0">
                <a:solidFill>
                  <a:schemeClr val="bg2"/>
                </a:solidFill>
              </a:rPr>
              <a:t>Coverage of harm reduction</a:t>
            </a:r>
            <a:endParaRPr lang="en-US" sz="3600" dirty="0">
              <a:solidFill>
                <a:schemeClr val="bg2"/>
              </a:solidFill>
            </a:endParaRPr>
          </a:p>
        </p:txBody>
      </p:sp>
      <p:pic>
        <p:nvPicPr>
          <p:cNvPr id="7" name="Content Placeholder 6">
            <a:extLst>
              <a:ext uri="{FF2B5EF4-FFF2-40B4-BE49-F238E27FC236}">
                <a16:creationId xmlns:a16="http://schemas.microsoft.com/office/drawing/2014/main" id="{808E9281-B54C-794D-BC4D-EAF38037DF95}"/>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704185" y="1414133"/>
            <a:ext cx="10448229" cy="4774396"/>
          </a:xfrm>
          <a:prstGeom prst="rect">
            <a:avLst/>
          </a:prstGeom>
        </p:spPr>
      </p:pic>
    </p:spTree>
    <p:extLst>
      <p:ext uri="{BB962C8B-B14F-4D97-AF65-F5344CB8AC3E}">
        <p14:creationId xmlns:p14="http://schemas.microsoft.com/office/powerpoint/2010/main" val="79918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pic>
        <p:nvPicPr>
          <p:cNvPr id="7" name="Picture 2">
            <a:extLst>
              <a:ext uri="{FF2B5EF4-FFF2-40B4-BE49-F238E27FC236}">
                <a16:creationId xmlns:a16="http://schemas.microsoft.com/office/drawing/2014/main" id="{5F4105E4-0C24-0940-9F42-BE97A63CAF85}"/>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596653" y="838868"/>
            <a:ext cx="3237506" cy="432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FD3F7772-0AC2-B341-9F8D-2194A27EA5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88330" y="838868"/>
            <a:ext cx="3314699" cy="43243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30E61DC3-C06E-9444-82B8-A9E30E4276C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49316" y="802409"/>
            <a:ext cx="3162324" cy="436081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19809AC7-4EA9-FA41-B52A-3A77883742EA}"/>
              </a:ext>
            </a:extLst>
          </p:cNvPr>
          <p:cNvSpPr txBox="1"/>
          <p:nvPr/>
        </p:nvSpPr>
        <p:spPr>
          <a:xfrm>
            <a:off x="310243" y="5323114"/>
            <a:ext cx="11270137" cy="954107"/>
          </a:xfrm>
          <a:prstGeom prst="rect">
            <a:avLst/>
          </a:prstGeom>
          <a:noFill/>
        </p:spPr>
        <p:txBody>
          <a:bodyPr wrap="none" rtlCol="0">
            <a:spAutoFit/>
          </a:bodyPr>
          <a:lstStyle/>
          <a:p>
            <a:r>
              <a:rPr lang="en-GB" sz="2800" i="1" dirty="0">
                <a:latin typeface="Arial" panose="020B0604020202020204" pitchFamily="34" charset="0"/>
                <a:cs typeface="Arial" panose="020B0604020202020204" pitchFamily="34" charset="0"/>
              </a:rPr>
              <a:t>Implementation Toolkits have been effective in increasing coverage of</a:t>
            </a:r>
          </a:p>
          <a:p>
            <a:r>
              <a:rPr lang="en-GB" sz="2800" i="1" dirty="0">
                <a:latin typeface="Arial" panose="020B0604020202020204" pitchFamily="34" charset="0"/>
                <a:cs typeface="Arial" panose="020B0604020202020204" pitchFamily="34" charset="0"/>
              </a:rPr>
              <a:t>rights-affirming, evidence-based responses to HIV and STI’s </a:t>
            </a:r>
          </a:p>
        </p:txBody>
      </p:sp>
    </p:spTree>
    <p:extLst>
      <p:ext uri="{BB962C8B-B14F-4D97-AF65-F5344CB8AC3E}">
        <p14:creationId xmlns:p14="http://schemas.microsoft.com/office/powerpoint/2010/main" val="123236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pic>
        <p:nvPicPr>
          <p:cNvPr id="7" name="Picture 2">
            <a:extLst>
              <a:ext uri="{FF2B5EF4-FFF2-40B4-BE49-F238E27FC236}">
                <a16:creationId xmlns:a16="http://schemas.microsoft.com/office/drawing/2014/main" id="{72052614-36C2-194B-B9EA-76CE4458A877}"/>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28599" y="653142"/>
            <a:ext cx="11674929" cy="5698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8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GB" dirty="0">
                <a:solidFill>
                  <a:schemeClr val="bg2"/>
                </a:solidFill>
              </a:rPr>
              <a:t>Overview</a:t>
            </a:r>
            <a:endParaRPr lang="en-US" dirty="0">
              <a:solidFill>
                <a:schemeClr val="bg2"/>
              </a:solidFill>
            </a:endParaRPr>
          </a:p>
        </p:txBody>
      </p:sp>
      <p:sp>
        <p:nvSpPr>
          <p:cNvPr id="6" name="Content Placeholder 2"/>
          <p:cNvSpPr>
            <a:spLocks noGrp="1"/>
          </p:cNvSpPr>
          <p:nvPr>
            <p:ph idx="1"/>
          </p:nvPr>
        </p:nvSpPr>
        <p:spPr>
          <a:xfrm>
            <a:off x="704185" y="1414133"/>
            <a:ext cx="4929171"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lnSpc>
                <a:spcPct val="100000"/>
              </a:lnSpc>
              <a:spcAft>
                <a:spcPts val="1000"/>
              </a:spcAft>
              <a:buClr>
                <a:schemeClr val="bg2"/>
              </a:buClr>
            </a:pPr>
            <a:r>
              <a:rPr lang="en-GB" sz="2000" dirty="0"/>
              <a:t>Guidance on how to implement</a:t>
            </a:r>
          </a:p>
          <a:p>
            <a:pPr marL="360000" lvl="1">
              <a:lnSpc>
                <a:spcPct val="100000"/>
              </a:lnSpc>
              <a:spcAft>
                <a:spcPts val="1000"/>
              </a:spcAft>
              <a:buClr>
                <a:schemeClr val="bg2"/>
              </a:buClr>
            </a:pPr>
            <a:r>
              <a:rPr lang="en-GB" sz="2000" dirty="0"/>
              <a:t>Target audience: health officials, managers of HIV and harm reduction programmes, civil society organisations, health workers</a:t>
            </a:r>
          </a:p>
          <a:p>
            <a:r>
              <a:rPr lang="en-GB" sz="2400" dirty="0">
                <a:solidFill>
                  <a:schemeClr val="tx1">
                    <a:lumMod val="50000"/>
                  </a:schemeClr>
                </a:solidFill>
                <a:latin typeface="Arial" panose="020B0604020202020204" pitchFamily="34" charset="0"/>
                <a:cs typeface="Arial" panose="020B0604020202020204" pitchFamily="34" charset="0"/>
              </a:rPr>
              <a:t>5 chapters each chapter includes:</a:t>
            </a:r>
          </a:p>
          <a:p>
            <a:pPr marL="360000" lvl="1">
              <a:lnSpc>
                <a:spcPct val="100000"/>
              </a:lnSpc>
              <a:spcAft>
                <a:spcPts val="1000"/>
              </a:spcAft>
              <a:buClr>
                <a:schemeClr val="bg2"/>
              </a:buClr>
            </a:pPr>
            <a:r>
              <a:rPr lang="en-GB" sz="2000" dirty="0"/>
              <a:t>Description of focal areas</a:t>
            </a:r>
          </a:p>
          <a:p>
            <a:pPr marL="360000" lvl="1">
              <a:lnSpc>
                <a:spcPct val="100000"/>
              </a:lnSpc>
              <a:spcAft>
                <a:spcPts val="1000"/>
              </a:spcAft>
              <a:buClr>
                <a:schemeClr val="bg2"/>
              </a:buClr>
            </a:pPr>
            <a:r>
              <a:rPr lang="en-GB" sz="2000" dirty="0"/>
              <a:t>Practical guidance</a:t>
            </a:r>
          </a:p>
          <a:p>
            <a:pPr marL="360000" lvl="1">
              <a:lnSpc>
                <a:spcPct val="100000"/>
              </a:lnSpc>
              <a:spcAft>
                <a:spcPts val="1000"/>
              </a:spcAft>
              <a:buClr>
                <a:schemeClr val="bg2"/>
              </a:buClr>
            </a:pPr>
            <a:r>
              <a:rPr lang="en-GB" sz="2000" dirty="0"/>
              <a:t>Case studies</a:t>
            </a:r>
          </a:p>
          <a:p>
            <a:pPr marL="360000" lvl="1">
              <a:lnSpc>
                <a:spcPct val="100000"/>
              </a:lnSpc>
              <a:spcAft>
                <a:spcPts val="1000"/>
              </a:spcAft>
              <a:buClr>
                <a:schemeClr val="bg2"/>
              </a:buClr>
            </a:pPr>
            <a:r>
              <a:rPr lang="en-GB" sz="2000" dirty="0"/>
              <a:t>Resource list</a:t>
            </a:r>
            <a:endParaRPr lang="en-US" sz="2000" dirty="0"/>
          </a:p>
        </p:txBody>
      </p:sp>
      <p:pic>
        <p:nvPicPr>
          <p:cNvPr id="7" name="Picture 2">
            <a:extLst>
              <a:ext uri="{FF2B5EF4-FFF2-40B4-BE49-F238E27FC236}">
                <a16:creationId xmlns:a16="http://schemas.microsoft.com/office/drawing/2014/main" id="{BCE822C5-63C1-874B-8D2D-A5E0689A900A}"/>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299" r="1677"/>
          <a:stretch/>
        </p:blipFill>
        <p:spPr bwMode="auto">
          <a:xfrm>
            <a:off x="5976256" y="512762"/>
            <a:ext cx="6088269" cy="573918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33674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15</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sp>
        <p:nvSpPr>
          <p:cNvPr id="6" name="Content Placeholder 2"/>
          <p:cNvSpPr>
            <a:spLocks noGrp="1"/>
          </p:cNvSpPr>
          <p:nvPr>
            <p:ph idx="1"/>
          </p:nvPr>
        </p:nvSpPr>
        <p:spPr>
          <a:xfrm>
            <a:off x="1489078" y="1452099"/>
            <a:ext cx="4052522" cy="429620"/>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lnSpc>
                <a:spcPct val="100000"/>
              </a:lnSpc>
              <a:spcAft>
                <a:spcPts val="1000"/>
              </a:spcAft>
              <a:buClr>
                <a:schemeClr val="bg2"/>
              </a:buClr>
              <a:buNone/>
            </a:pPr>
            <a:r>
              <a:rPr lang="en-US" sz="1800" b="1" dirty="0">
                <a:latin typeface="+mj-lt"/>
              </a:rPr>
              <a:t>Supportive legal &amp; policy environments</a:t>
            </a:r>
          </a:p>
          <a:p>
            <a:pPr lvl="1" indent="0">
              <a:spcAft>
                <a:spcPts val="1000"/>
              </a:spcAft>
              <a:buClr>
                <a:schemeClr val="bg2"/>
              </a:buClr>
              <a:buNone/>
            </a:pPr>
            <a:endParaRPr lang="en-US" dirty="0"/>
          </a:p>
        </p:txBody>
      </p:sp>
      <p:sp>
        <p:nvSpPr>
          <p:cNvPr id="7" name="Arc 6">
            <a:extLst>
              <a:ext uri="{FF2B5EF4-FFF2-40B4-BE49-F238E27FC236}">
                <a16:creationId xmlns:a16="http://schemas.microsoft.com/office/drawing/2014/main" id="{741678C2-DAB0-EA42-B856-66972A839DB5}"/>
              </a:ext>
            </a:extLst>
          </p:cNvPr>
          <p:cNvSpPr/>
          <p:nvPr/>
        </p:nvSpPr>
        <p:spPr>
          <a:xfrm rot="6918510">
            <a:off x="8345329" y="4433408"/>
            <a:ext cx="987057" cy="2450209"/>
          </a:xfrm>
          <a:prstGeom prst="arc">
            <a:avLst>
              <a:gd name="adj1" fmla="val 16034467"/>
              <a:gd name="adj2" fmla="val 3251357"/>
            </a:avLst>
          </a:prstGeom>
          <a:solidFill>
            <a:schemeClr val="bg1"/>
          </a:solidFill>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8" name="Arc 7">
            <a:extLst>
              <a:ext uri="{FF2B5EF4-FFF2-40B4-BE49-F238E27FC236}">
                <a16:creationId xmlns:a16="http://schemas.microsoft.com/office/drawing/2014/main" id="{EA578C87-FFE5-D04C-A11E-0E47D8986BD9}"/>
              </a:ext>
            </a:extLst>
          </p:cNvPr>
          <p:cNvSpPr/>
          <p:nvPr/>
        </p:nvSpPr>
        <p:spPr>
          <a:xfrm rot="320481">
            <a:off x="9017106" y="4395441"/>
            <a:ext cx="1708550" cy="1689556"/>
          </a:xfrm>
          <a:prstGeom prst="arc">
            <a:avLst>
              <a:gd name="adj1" fmla="val 15745237"/>
              <a:gd name="adj2" fmla="val 2374014"/>
            </a:avLst>
          </a:prstGeom>
          <a:solidFill>
            <a:schemeClr val="bg1"/>
          </a:solidFill>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9" name="Arc 8">
            <a:extLst>
              <a:ext uri="{FF2B5EF4-FFF2-40B4-BE49-F238E27FC236}">
                <a16:creationId xmlns:a16="http://schemas.microsoft.com/office/drawing/2014/main" id="{C76C2AAE-EF4E-5F4B-A5F6-D831306118D9}"/>
              </a:ext>
            </a:extLst>
          </p:cNvPr>
          <p:cNvSpPr/>
          <p:nvPr/>
        </p:nvSpPr>
        <p:spPr>
          <a:xfrm rot="14399261">
            <a:off x="7659606" y="4246021"/>
            <a:ext cx="1161496" cy="1689556"/>
          </a:xfrm>
          <a:prstGeom prst="arc">
            <a:avLst>
              <a:gd name="adj1" fmla="val 16200000"/>
              <a:gd name="adj2" fmla="val 759554"/>
            </a:avLst>
          </a:prstGeom>
          <a:solidFill>
            <a:schemeClr val="bg1"/>
          </a:solidFill>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0" name="Oval 9">
            <a:extLst>
              <a:ext uri="{FF2B5EF4-FFF2-40B4-BE49-F238E27FC236}">
                <a16:creationId xmlns:a16="http://schemas.microsoft.com/office/drawing/2014/main" id="{1FEC615E-BD0B-884C-A5E2-10A8143ADAB4}"/>
              </a:ext>
            </a:extLst>
          </p:cNvPr>
          <p:cNvSpPr/>
          <p:nvPr/>
        </p:nvSpPr>
        <p:spPr>
          <a:xfrm>
            <a:off x="7696538" y="4596638"/>
            <a:ext cx="2885204" cy="1142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Oval 10">
            <a:extLst>
              <a:ext uri="{FF2B5EF4-FFF2-40B4-BE49-F238E27FC236}">
                <a16:creationId xmlns:a16="http://schemas.microsoft.com/office/drawing/2014/main" id="{1C72233E-776D-5B45-A5B9-C8DA78B3334F}"/>
              </a:ext>
            </a:extLst>
          </p:cNvPr>
          <p:cNvSpPr/>
          <p:nvPr/>
        </p:nvSpPr>
        <p:spPr>
          <a:xfrm>
            <a:off x="4943873" y="2497236"/>
            <a:ext cx="1318373" cy="1288284"/>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EBCAC80-F0EE-3D4A-9EE1-FDC877F100EF}"/>
              </a:ext>
            </a:extLst>
          </p:cNvPr>
          <p:cNvSpPr txBox="1"/>
          <p:nvPr/>
        </p:nvSpPr>
        <p:spPr>
          <a:xfrm>
            <a:off x="1942619" y="712502"/>
            <a:ext cx="7320879" cy="584775"/>
          </a:xfrm>
          <a:prstGeom prst="rect">
            <a:avLst/>
          </a:prstGeom>
          <a:noFill/>
        </p:spPr>
        <p:txBody>
          <a:bodyPr wrap="square" rtlCol="0">
            <a:spAutoFit/>
          </a:bodyPr>
          <a:lstStyle/>
          <a:p>
            <a:pPr algn="ctr"/>
            <a:r>
              <a:rPr lang="en-US" sz="1600" b="1" dirty="0"/>
              <a:t>Consultation and policy dialogue/advocacy with national bodies</a:t>
            </a:r>
          </a:p>
          <a:p>
            <a:pPr algn="ctr"/>
            <a:r>
              <a:rPr lang="en-US" sz="1600" b="1" dirty="0"/>
              <a:t>on human rights, health and entitlements</a:t>
            </a:r>
          </a:p>
        </p:txBody>
      </p:sp>
      <p:pic>
        <p:nvPicPr>
          <p:cNvPr id="13" name="Picture 12">
            <a:extLst>
              <a:ext uri="{FF2B5EF4-FFF2-40B4-BE49-F238E27FC236}">
                <a16:creationId xmlns:a16="http://schemas.microsoft.com/office/drawing/2014/main" id="{BEBAD438-2E42-2A4F-B67F-4F06E7AFB8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1522">
            <a:off x="3201874" y="3944978"/>
            <a:ext cx="480519" cy="480519"/>
          </a:xfrm>
          <a:prstGeom prst="rect">
            <a:avLst/>
          </a:prstGeom>
        </p:spPr>
      </p:pic>
      <p:cxnSp>
        <p:nvCxnSpPr>
          <p:cNvPr id="14" name="Straight Arrow Connector 13">
            <a:extLst>
              <a:ext uri="{FF2B5EF4-FFF2-40B4-BE49-F238E27FC236}">
                <a16:creationId xmlns:a16="http://schemas.microsoft.com/office/drawing/2014/main" id="{E28DF197-82D8-2746-8AC6-D44178FB7C17}"/>
              </a:ext>
            </a:extLst>
          </p:cNvPr>
          <p:cNvCxnSpPr>
            <a:stCxn id="11" idx="0"/>
          </p:cNvCxnSpPr>
          <p:nvPr/>
        </p:nvCxnSpPr>
        <p:spPr bwMode="auto">
          <a:xfrm flipV="1">
            <a:off x="5603060" y="1605448"/>
            <a:ext cx="6553" cy="8917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pic>
        <p:nvPicPr>
          <p:cNvPr id="15" name="Picture 14">
            <a:extLst>
              <a:ext uri="{FF2B5EF4-FFF2-40B4-BE49-F238E27FC236}">
                <a16:creationId xmlns:a16="http://schemas.microsoft.com/office/drawing/2014/main" id="{BDACCB88-DBB1-A143-B526-839771A34F9F}"/>
              </a:ext>
            </a:extLst>
          </p:cNvPr>
          <p:cNvPicPr>
            <a:picLocks noChangeAspect="1"/>
          </p:cNvPicPr>
          <p:nvPr/>
        </p:nvPicPr>
        <p:blipFill>
          <a:blip r:embed="rId3" cstate="print">
            <a:alphaModFix amt="40000"/>
            <a:extLst>
              <a:ext uri="{28A0092B-C50C-407E-A947-70E740481C1C}">
                <a14:useLocalDpi xmlns:a14="http://schemas.microsoft.com/office/drawing/2010/main"/>
              </a:ext>
            </a:extLst>
          </a:blip>
          <a:stretch>
            <a:fillRect/>
          </a:stretch>
        </p:blipFill>
        <p:spPr>
          <a:xfrm>
            <a:off x="7899102" y="3503785"/>
            <a:ext cx="2743200" cy="815800"/>
          </a:xfrm>
          <a:prstGeom prst="rect">
            <a:avLst/>
          </a:prstGeom>
        </p:spPr>
      </p:pic>
      <p:cxnSp>
        <p:nvCxnSpPr>
          <p:cNvPr id="16" name="Straight Arrow Connector 15">
            <a:extLst>
              <a:ext uri="{FF2B5EF4-FFF2-40B4-BE49-F238E27FC236}">
                <a16:creationId xmlns:a16="http://schemas.microsoft.com/office/drawing/2014/main" id="{E40A20DF-3845-A84C-9F28-05FF0F12CA0F}"/>
              </a:ext>
            </a:extLst>
          </p:cNvPr>
          <p:cNvCxnSpPr>
            <a:stCxn id="11" idx="7"/>
          </p:cNvCxnSpPr>
          <p:nvPr/>
        </p:nvCxnSpPr>
        <p:spPr bwMode="auto">
          <a:xfrm flipV="1">
            <a:off x="6069174" y="2497237"/>
            <a:ext cx="890922" cy="1886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7" name="Straight Arrow Connector 16">
            <a:extLst>
              <a:ext uri="{FF2B5EF4-FFF2-40B4-BE49-F238E27FC236}">
                <a16:creationId xmlns:a16="http://schemas.microsoft.com/office/drawing/2014/main" id="{0F24B710-F71B-5F4F-8FC8-22D4D2B624FA}"/>
              </a:ext>
            </a:extLst>
          </p:cNvPr>
          <p:cNvCxnSpPr>
            <a:stCxn id="13" idx="1"/>
            <a:endCxn id="34" idx="3"/>
          </p:cNvCxnSpPr>
          <p:nvPr/>
        </p:nvCxnSpPr>
        <p:spPr bwMode="auto">
          <a:xfrm flipH="1" flipV="1">
            <a:off x="2283697" y="4173418"/>
            <a:ext cx="918442" cy="53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pic>
        <p:nvPicPr>
          <p:cNvPr id="18" name="Picture 17">
            <a:extLst>
              <a:ext uri="{FF2B5EF4-FFF2-40B4-BE49-F238E27FC236}">
                <a16:creationId xmlns:a16="http://schemas.microsoft.com/office/drawing/2014/main" id="{24BF85DD-2AE2-2144-B079-0E0F5BDCAD4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59897" y="2713261"/>
            <a:ext cx="831697" cy="831697"/>
          </a:xfrm>
          <a:prstGeom prst="rect">
            <a:avLst/>
          </a:prstGeom>
        </p:spPr>
      </p:pic>
      <p:sp>
        <p:nvSpPr>
          <p:cNvPr id="19" name="TextBox 18">
            <a:extLst>
              <a:ext uri="{FF2B5EF4-FFF2-40B4-BE49-F238E27FC236}">
                <a16:creationId xmlns:a16="http://schemas.microsoft.com/office/drawing/2014/main" id="{B7AD15B8-6E66-9241-9755-7002B27C7D6D}"/>
              </a:ext>
            </a:extLst>
          </p:cNvPr>
          <p:cNvSpPr txBox="1"/>
          <p:nvPr/>
        </p:nvSpPr>
        <p:spPr>
          <a:xfrm>
            <a:off x="4135728" y="3877396"/>
            <a:ext cx="3198961" cy="646331"/>
          </a:xfrm>
          <a:prstGeom prst="rect">
            <a:avLst/>
          </a:prstGeom>
          <a:noFill/>
        </p:spPr>
        <p:txBody>
          <a:bodyPr wrap="square" rtlCol="0">
            <a:spAutoFit/>
          </a:bodyPr>
          <a:lstStyle/>
          <a:p>
            <a:pPr algn="ctr"/>
            <a:r>
              <a:rPr lang="en-US" b="1" dirty="0"/>
              <a:t>Community </a:t>
            </a:r>
            <a:r>
              <a:rPr lang="en-US" b="1" dirty="0" err="1"/>
              <a:t>organisation</a:t>
            </a:r>
            <a:r>
              <a:rPr lang="en-US" b="1" dirty="0"/>
              <a:t> (network/collective)</a:t>
            </a:r>
          </a:p>
        </p:txBody>
      </p:sp>
      <p:sp>
        <p:nvSpPr>
          <p:cNvPr id="20" name="TextBox 19">
            <a:extLst>
              <a:ext uri="{FF2B5EF4-FFF2-40B4-BE49-F238E27FC236}">
                <a16:creationId xmlns:a16="http://schemas.microsoft.com/office/drawing/2014/main" id="{054D0BBC-BF9A-1842-A3CE-3E7F7C12D324}"/>
              </a:ext>
            </a:extLst>
          </p:cNvPr>
          <p:cNvSpPr txBox="1"/>
          <p:nvPr/>
        </p:nvSpPr>
        <p:spPr>
          <a:xfrm>
            <a:off x="7081093" y="3693343"/>
            <a:ext cx="4579515" cy="646331"/>
          </a:xfrm>
          <a:prstGeom prst="rect">
            <a:avLst/>
          </a:prstGeom>
          <a:noFill/>
        </p:spPr>
        <p:txBody>
          <a:bodyPr wrap="square" rtlCol="0">
            <a:spAutoFit/>
          </a:bodyPr>
          <a:lstStyle/>
          <a:p>
            <a:pPr algn="ctr"/>
            <a:r>
              <a:rPr lang="en-US" b="1" dirty="0"/>
              <a:t>Community drop-in/social centre:</a:t>
            </a:r>
          </a:p>
          <a:p>
            <a:pPr algn="ctr"/>
            <a:r>
              <a:rPr lang="en-US" b="1" dirty="0"/>
              <a:t>embedded health/social services </a:t>
            </a:r>
          </a:p>
        </p:txBody>
      </p:sp>
      <p:cxnSp>
        <p:nvCxnSpPr>
          <p:cNvPr id="21" name="Straight Arrow Connector 20">
            <a:extLst>
              <a:ext uri="{FF2B5EF4-FFF2-40B4-BE49-F238E27FC236}">
                <a16:creationId xmlns:a16="http://schemas.microsoft.com/office/drawing/2014/main" id="{65B60181-F168-2548-8DE5-5D8A3255BD90}"/>
              </a:ext>
            </a:extLst>
          </p:cNvPr>
          <p:cNvCxnSpPr>
            <a:stCxn id="24" idx="1"/>
            <a:endCxn id="30" idx="3"/>
          </p:cNvCxnSpPr>
          <p:nvPr/>
        </p:nvCxnSpPr>
        <p:spPr>
          <a:xfrm flipH="1">
            <a:off x="5957449" y="5960661"/>
            <a:ext cx="176970" cy="263305"/>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6A8C6C-2AFE-E64C-9E57-393D9460FA00}"/>
              </a:ext>
            </a:extLst>
          </p:cNvPr>
          <p:cNvSpPr txBox="1"/>
          <p:nvPr/>
        </p:nvSpPr>
        <p:spPr>
          <a:xfrm>
            <a:off x="7752184" y="4752078"/>
            <a:ext cx="2773912" cy="646331"/>
          </a:xfrm>
          <a:prstGeom prst="rect">
            <a:avLst/>
          </a:prstGeom>
          <a:noFill/>
        </p:spPr>
        <p:txBody>
          <a:bodyPr wrap="square" rtlCol="0">
            <a:spAutoFit/>
          </a:bodyPr>
          <a:lstStyle/>
          <a:p>
            <a:pPr algn="ctr"/>
            <a:r>
              <a:rPr lang="en-US" b="1" dirty="0"/>
              <a:t>Comprehensive, integrated service package</a:t>
            </a:r>
          </a:p>
        </p:txBody>
      </p:sp>
      <p:sp>
        <p:nvSpPr>
          <p:cNvPr id="23" name="TextBox 22">
            <a:extLst>
              <a:ext uri="{FF2B5EF4-FFF2-40B4-BE49-F238E27FC236}">
                <a16:creationId xmlns:a16="http://schemas.microsoft.com/office/drawing/2014/main" id="{B8F94583-1649-7343-9EC4-ACD68AE7145B}"/>
              </a:ext>
            </a:extLst>
          </p:cNvPr>
          <p:cNvSpPr txBox="1"/>
          <p:nvPr/>
        </p:nvSpPr>
        <p:spPr>
          <a:xfrm>
            <a:off x="8200474" y="3136016"/>
            <a:ext cx="2885207" cy="369332"/>
          </a:xfrm>
          <a:prstGeom prst="rect">
            <a:avLst/>
          </a:prstGeom>
          <a:noFill/>
        </p:spPr>
        <p:txBody>
          <a:bodyPr wrap="square" rtlCol="0">
            <a:spAutoFit/>
          </a:bodyPr>
          <a:lstStyle/>
          <a:p>
            <a:pPr algn="ctr"/>
            <a:r>
              <a:rPr lang="en-US" b="1" dirty="0"/>
              <a:t>Service delivery</a:t>
            </a:r>
          </a:p>
        </p:txBody>
      </p:sp>
      <p:sp>
        <p:nvSpPr>
          <p:cNvPr id="24" name="TextBox 23">
            <a:extLst>
              <a:ext uri="{FF2B5EF4-FFF2-40B4-BE49-F238E27FC236}">
                <a16:creationId xmlns:a16="http://schemas.microsoft.com/office/drawing/2014/main" id="{52552AA5-C1B9-FF42-8B20-391DE11F747A}"/>
              </a:ext>
            </a:extLst>
          </p:cNvPr>
          <p:cNvSpPr txBox="1"/>
          <p:nvPr/>
        </p:nvSpPr>
        <p:spPr>
          <a:xfrm>
            <a:off x="6134419" y="5498996"/>
            <a:ext cx="2294385" cy="923330"/>
          </a:xfrm>
          <a:prstGeom prst="rect">
            <a:avLst/>
          </a:prstGeom>
          <a:noFill/>
        </p:spPr>
        <p:txBody>
          <a:bodyPr wrap="square" rtlCol="0">
            <a:spAutoFit/>
          </a:bodyPr>
          <a:lstStyle/>
          <a:p>
            <a:pPr algn="ctr"/>
            <a:r>
              <a:rPr lang="en-US" b="1" dirty="0"/>
              <a:t>Community-based/mobile services &amp; outreach</a:t>
            </a:r>
          </a:p>
        </p:txBody>
      </p:sp>
      <p:sp>
        <p:nvSpPr>
          <p:cNvPr id="25" name="TextBox 24">
            <a:extLst>
              <a:ext uri="{FF2B5EF4-FFF2-40B4-BE49-F238E27FC236}">
                <a16:creationId xmlns:a16="http://schemas.microsoft.com/office/drawing/2014/main" id="{7D9C2621-71B2-124C-8554-3C14B83F9B2E}"/>
              </a:ext>
            </a:extLst>
          </p:cNvPr>
          <p:cNvSpPr txBox="1"/>
          <p:nvPr/>
        </p:nvSpPr>
        <p:spPr>
          <a:xfrm>
            <a:off x="1802821" y="5213743"/>
            <a:ext cx="4565963" cy="369332"/>
          </a:xfrm>
          <a:prstGeom prst="rect">
            <a:avLst/>
          </a:prstGeom>
          <a:noFill/>
        </p:spPr>
        <p:txBody>
          <a:bodyPr wrap="square" rtlCol="0">
            <a:spAutoFit/>
          </a:bodyPr>
          <a:lstStyle/>
          <a:p>
            <a:pPr algn="ctr"/>
            <a:r>
              <a:rPr lang="en-US" b="1" dirty="0"/>
              <a:t>Community </a:t>
            </a:r>
            <a:r>
              <a:rPr lang="en-US" b="1" dirty="0" err="1"/>
              <a:t>mobilisation</a:t>
            </a:r>
            <a:r>
              <a:rPr lang="en-US" b="1" dirty="0"/>
              <a:t>/capacity building</a:t>
            </a:r>
          </a:p>
        </p:txBody>
      </p:sp>
      <p:sp>
        <p:nvSpPr>
          <p:cNvPr id="26" name="TextBox 25">
            <a:extLst>
              <a:ext uri="{FF2B5EF4-FFF2-40B4-BE49-F238E27FC236}">
                <a16:creationId xmlns:a16="http://schemas.microsoft.com/office/drawing/2014/main" id="{2635F724-8B53-5D47-B3A9-23AF9B1D8AE9}"/>
              </a:ext>
            </a:extLst>
          </p:cNvPr>
          <p:cNvSpPr txBox="1"/>
          <p:nvPr/>
        </p:nvSpPr>
        <p:spPr>
          <a:xfrm>
            <a:off x="6761789" y="2236896"/>
            <a:ext cx="1676401" cy="646331"/>
          </a:xfrm>
          <a:prstGeom prst="rect">
            <a:avLst/>
          </a:prstGeom>
          <a:noFill/>
        </p:spPr>
        <p:txBody>
          <a:bodyPr wrap="square" rtlCol="0">
            <a:spAutoFit/>
          </a:bodyPr>
          <a:lstStyle/>
          <a:p>
            <a:pPr algn="ctr"/>
            <a:r>
              <a:rPr lang="en-US" b="1" dirty="0"/>
              <a:t>Resource </a:t>
            </a:r>
            <a:r>
              <a:rPr lang="en-US" b="1" dirty="0" err="1"/>
              <a:t>mobilisation</a:t>
            </a:r>
            <a:endParaRPr lang="en-US" b="1" dirty="0"/>
          </a:p>
        </p:txBody>
      </p:sp>
      <p:sp>
        <p:nvSpPr>
          <p:cNvPr id="27" name="TextBox 26">
            <a:extLst>
              <a:ext uri="{FF2B5EF4-FFF2-40B4-BE49-F238E27FC236}">
                <a16:creationId xmlns:a16="http://schemas.microsoft.com/office/drawing/2014/main" id="{53AC0274-920C-2642-AA36-065A7D6303FE}"/>
              </a:ext>
            </a:extLst>
          </p:cNvPr>
          <p:cNvSpPr txBox="1"/>
          <p:nvPr/>
        </p:nvSpPr>
        <p:spPr>
          <a:xfrm>
            <a:off x="2491093" y="4360315"/>
            <a:ext cx="1810426" cy="646331"/>
          </a:xfrm>
          <a:prstGeom prst="rect">
            <a:avLst/>
          </a:prstGeom>
          <a:noFill/>
        </p:spPr>
        <p:txBody>
          <a:bodyPr wrap="square" rtlCol="0">
            <a:spAutoFit/>
          </a:bodyPr>
          <a:lstStyle/>
          <a:p>
            <a:pPr algn="ctr"/>
            <a:r>
              <a:rPr lang="en-US" b="1" dirty="0"/>
              <a:t>Recording &amp; reporting</a:t>
            </a:r>
          </a:p>
        </p:txBody>
      </p:sp>
      <p:cxnSp>
        <p:nvCxnSpPr>
          <p:cNvPr id="28" name="Straight Arrow Connector 27">
            <a:extLst>
              <a:ext uri="{FF2B5EF4-FFF2-40B4-BE49-F238E27FC236}">
                <a16:creationId xmlns:a16="http://schemas.microsoft.com/office/drawing/2014/main" id="{944B0CD2-FE22-C642-A7D9-79CCB3334A22}"/>
              </a:ext>
            </a:extLst>
          </p:cNvPr>
          <p:cNvCxnSpPr>
            <a:stCxn id="11" idx="2"/>
          </p:cNvCxnSpPr>
          <p:nvPr/>
        </p:nvCxnSpPr>
        <p:spPr bwMode="auto">
          <a:xfrm flipH="1">
            <a:off x="4223792" y="3141378"/>
            <a:ext cx="720080" cy="7593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11F2BC74-917D-4648-8F72-7F6D864D3338}"/>
              </a:ext>
            </a:extLst>
          </p:cNvPr>
          <p:cNvCxnSpPr/>
          <p:nvPr/>
        </p:nvCxnSpPr>
        <p:spPr bwMode="auto">
          <a:xfrm>
            <a:off x="6240016" y="3073300"/>
            <a:ext cx="1152128" cy="93610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pic>
        <p:nvPicPr>
          <p:cNvPr id="30" name="Picture 29">
            <a:extLst>
              <a:ext uri="{FF2B5EF4-FFF2-40B4-BE49-F238E27FC236}">
                <a16:creationId xmlns:a16="http://schemas.microsoft.com/office/drawing/2014/main" id="{58AB450D-A82D-B347-BDE4-5BF3E5345E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5752" y="5808117"/>
            <a:ext cx="831697" cy="831697"/>
          </a:xfrm>
          <a:prstGeom prst="rect">
            <a:avLst/>
          </a:prstGeom>
        </p:spPr>
      </p:pic>
      <p:sp>
        <p:nvSpPr>
          <p:cNvPr id="31" name="TextBox 30">
            <a:extLst>
              <a:ext uri="{FF2B5EF4-FFF2-40B4-BE49-F238E27FC236}">
                <a16:creationId xmlns:a16="http://schemas.microsoft.com/office/drawing/2014/main" id="{C0B42F8C-CC12-0941-9E7E-5D725479DDF8}"/>
              </a:ext>
            </a:extLst>
          </p:cNvPr>
          <p:cNvSpPr txBox="1"/>
          <p:nvPr/>
        </p:nvSpPr>
        <p:spPr>
          <a:xfrm>
            <a:off x="8335048" y="1260462"/>
            <a:ext cx="2509533" cy="369332"/>
          </a:xfrm>
          <a:prstGeom prst="rect">
            <a:avLst/>
          </a:prstGeom>
          <a:noFill/>
        </p:spPr>
        <p:txBody>
          <a:bodyPr wrap="square" rtlCol="0">
            <a:spAutoFit/>
          </a:bodyPr>
          <a:lstStyle/>
          <a:p>
            <a:pPr algn="ctr"/>
            <a:r>
              <a:rPr lang="en-US" b="1" dirty="0"/>
              <a:t>Domestic investment</a:t>
            </a:r>
          </a:p>
        </p:txBody>
      </p:sp>
      <p:cxnSp>
        <p:nvCxnSpPr>
          <p:cNvPr id="32" name="Straight Arrow Connector 31">
            <a:extLst>
              <a:ext uri="{FF2B5EF4-FFF2-40B4-BE49-F238E27FC236}">
                <a16:creationId xmlns:a16="http://schemas.microsoft.com/office/drawing/2014/main" id="{2915B194-F193-8B43-9453-1753FFB8A562}"/>
              </a:ext>
            </a:extLst>
          </p:cNvPr>
          <p:cNvCxnSpPr/>
          <p:nvPr/>
        </p:nvCxnSpPr>
        <p:spPr bwMode="auto">
          <a:xfrm>
            <a:off x="8575365" y="1095443"/>
            <a:ext cx="491597" cy="22262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3" name="Straight Arrow Connector 32">
            <a:extLst>
              <a:ext uri="{FF2B5EF4-FFF2-40B4-BE49-F238E27FC236}">
                <a16:creationId xmlns:a16="http://schemas.microsoft.com/office/drawing/2014/main" id="{F910CB49-6A9A-1147-9A23-8069225DC397}"/>
              </a:ext>
            </a:extLst>
          </p:cNvPr>
          <p:cNvCxnSpPr>
            <a:stCxn id="11" idx="1"/>
          </p:cNvCxnSpPr>
          <p:nvPr/>
        </p:nvCxnSpPr>
        <p:spPr bwMode="auto">
          <a:xfrm flipH="1" flipV="1">
            <a:off x="3586432" y="1754559"/>
            <a:ext cx="1550512" cy="93134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4" name="TextBox 33">
            <a:extLst>
              <a:ext uri="{FF2B5EF4-FFF2-40B4-BE49-F238E27FC236}">
                <a16:creationId xmlns:a16="http://schemas.microsoft.com/office/drawing/2014/main" id="{FC4145E2-70F9-0549-8958-528D06668746}"/>
              </a:ext>
            </a:extLst>
          </p:cNvPr>
          <p:cNvSpPr txBox="1"/>
          <p:nvPr/>
        </p:nvSpPr>
        <p:spPr>
          <a:xfrm>
            <a:off x="115446" y="3850252"/>
            <a:ext cx="2168251" cy="646331"/>
          </a:xfrm>
          <a:prstGeom prst="rect">
            <a:avLst/>
          </a:prstGeom>
          <a:noFill/>
        </p:spPr>
        <p:txBody>
          <a:bodyPr wrap="square" rtlCol="0">
            <a:spAutoFit/>
          </a:bodyPr>
          <a:lstStyle/>
          <a:p>
            <a:pPr algn="ctr"/>
            <a:r>
              <a:rPr lang="en-US" b="1" dirty="0"/>
              <a:t>Research, evidence generation</a:t>
            </a:r>
          </a:p>
        </p:txBody>
      </p:sp>
      <p:sp>
        <p:nvSpPr>
          <p:cNvPr id="35" name="TextBox 34">
            <a:extLst>
              <a:ext uri="{FF2B5EF4-FFF2-40B4-BE49-F238E27FC236}">
                <a16:creationId xmlns:a16="http://schemas.microsoft.com/office/drawing/2014/main" id="{9BD5343E-9D8F-124A-81A3-09736C2927E3}"/>
              </a:ext>
            </a:extLst>
          </p:cNvPr>
          <p:cNvSpPr txBox="1"/>
          <p:nvPr/>
        </p:nvSpPr>
        <p:spPr>
          <a:xfrm>
            <a:off x="2421889" y="3075096"/>
            <a:ext cx="1977442" cy="646331"/>
          </a:xfrm>
          <a:prstGeom prst="rect">
            <a:avLst/>
          </a:prstGeom>
          <a:noFill/>
        </p:spPr>
        <p:txBody>
          <a:bodyPr wrap="square" rtlCol="0">
            <a:spAutoFit/>
          </a:bodyPr>
          <a:lstStyle/>
          <a:p>
            <a:pPr algn="ctr"/>
            <a:r>
              <a:rPr lang="en-US" b="1" dirty="0"/>
              <a:t>Social &amp; legal protection</a:t>
            </a:r>
          </a:p>
        </p:txBody>
      </p:sp>
      <p:sp>
        <p:nvSpPr>
          <p:cNvPr id="36" name="TextBox 35">
            <a:extLst>
              <a:ext uri="{FF2B5EF4-FFF2-40B4-BE49-F238E27FC236}">
                <a16:creationId xmlns:a16="http://schemas.microsoft.com/office/drawing/2014/main" id="{4193EAF1-A7AD-F743-A2AC-81B150F8BAB2}"/>
              </a:ext>
            </a:extLst>
          </p:cNvPr>
          <p:cNvSpPr txBox="1"/>
          <p:nvPr/>
        </p:nvSpPr>
        <p:spPr>
          <a:xfrm>
            <a:off x="9025998" y="2282120"/>
            <a:ext cx="2018718" cy="646331"/>
          </a:xfrm>
          <a:prstGeom prst="rect">
            <a:avLst/>
          </a:prstGeom>
          <a:noFill/>
        </p:spPr>
        <p:txBody>
          <a:bodyPr wrap="square" rtlCol="0">
            <a:spAutoFit/>
          </a:bodyPr>
          <a:lstStyle/>
          <a:p>
            <a:pPr algn="ctr"/>
            <a:r>
              <a:rPr lang="en-US" b="1" dirty="0"/>
              <a:t>Economic empowerment</a:t>
            </a:r>
          </a:p>
        </p:txBody>
      </p:sp>
      <p:cxnSp>
        <p:nvCxnSpPr>
          <p:cNvPr id="37" name="Straight Arrow Connector 36">
            <a:extLst>
              <a:ext uri="{FF2B5EF4-FFF2-40B4-BE49-F238E27FC236}">
                <a16:creationId xmlns:a16="http://schemas.microsoft.com/office/drawing/2014/main" id="{E8DFFCBF-69C0-9E45-9179-A8AF67862BD4}"/>
              </a:ext>
            </a:extLst>
          </p:cNvPr>
          <p:cNvCxnSpPr/>
          <p:nvPr/>
        </p:nvCxnSpPr>
        <p:spPr bwMode="auto">
          <a:xfrm>
            <a:off x="8158466" y="2560062"/>
            <a:ext cx="964721"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8" name="Bent Arrow 37">
            <a:extLst>
              <a:ext uri="{FF2B5EF4-FFF2-40B4-BE49-F238E27FC236}">
                <a16:creationId xmlns:a16="http://schemas.microsoft.com/office/drawing/2014/main" id="{873D7BB6-332D-034A-ABF3-A80BF67C86EA}"/>
              </a:ext>
            </a:extLst>
          </p:cNvPr>
          <p:cNvSpPr/>
          <p:nvPr/>
        </p:nvSpPr>
        <p:spPr>
          <a:xfrm>
            <a:off x="767708" y="1540916"/>
            <a:ext cx="533400" cy="2286000"/>
          </a:xfrm>
          <a:prstGeom prst="bentArrow">
            <a:avLst>
              <a:gd name="adj1" fmla="val 6792"/>
              <a:gd name="adj2" fmla="val 16922"/>
              <a:gd name="adj3" fmla="val 12434"/>
              <a:gd name="adj4" fmla="val 5244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0" name="TextBox 39">
            <a:extLst>
              <a:ext uri="{FF2B5EF4-FFF2-40B4-BE49-F238E27FC236}">
                <a16:creationId xmlns:a16="http://schemas.microsoft.com/office/drawing/2014/main" id="{2738737C-38A9-8141-A059-FA99B734A903}"/>
              </a:ext>
            </a:extLst>
          </p:cNvPr>
          <p:cNvSpPr txBox="1"/>
          <p:nvPr/>
        </p:nvSpPr>
        <p:spPr>
          <a:xfrm>
            <a:off x="2039813" y="6039300"/>
            <a:ext cx="1653600" cy="369332"/>
          </a:xfrm>
          <a:prstGeom prst="rect">
            <a:avLst/>
          </a:prstGeom>
          <a:noFill/>
        </p:spPr>
        <p:txBody>
          <a:bodyPr wrap="square" rtlCol="0">
            <a:spAutoFit/>
          </a:bodyPr>
          <a:lstStyle/>
          <a:p>
            <a:pPr algn="ctr"/>
            <a:r>
              <a:rPr lang="en-US" b="1" dirty="0"/>
              <a:t>Grassroots</a:t>
            </a:r>
          </a:p>
        </p:txBody>
      </p:sp>
      <p:sp>
        <p:nvSpPr>
          <p:cNvPr id="41" name="TextBox 40">
            <a:extLst>
              <a:ext uri="{FF2B5EF4-FFF2-40B4-BE49-F238E27FC236}">
                <a16:creationId xmlns:a16="http://schemas.microsoft.com/office/drawing/2014/main" id="{DD701FC5-6C99-F54A-9873-CDE80B43C05A}"/>
              </a:ext>
            </a:extLst>
          </p:cNvPr>
          <p:cNvSpPr txBox="1"/>
          <p:nvPr/>
        </p:nvSpPr>
        <p:spPr>
          <a:xfrm>
            <a:off x="503964" y="2448499"/>
            <a:ext cx="2403747" cy="923330"/>
          </a:xfrm>
          <a:prstGeom prst="rect">
            <a:avLst/>
          </a:prstGeom>
          <a:noFill/>
        </p:spPr>
        <p:txBody>
          <a:bodyPr wrap="square" rtlCol="0">
            <a:spAutoFit/>
          </a:bodyPr>
          <a:lstStyle/>
          <a:p>
            <a:pPr algn="ctr"/>
            <a:r>
              <a:rPr lang="en-US" b="1" dirty="0"/>
              <a:t>Violence prevention</a:t>
            </a:r>
          </a:p>
          <a:p>
            <a:pPr algn="ctr"/>
            <a:r>
              <a:rPr lang="en-US" b="1" dirty="0"/>
              <a:t>&amp; response</a:t>
            </a:r>
          </a:p>
        </p:txBody>
      </p:sp>
      <p:cxnSp>
        <p:nvCxnSpPr>
          <p:cNvPr id="42" name="Straight Arrow Connector 41">
            <a:extLst>
              <a:ext uri="{FF2B5EF4-FFF2-40B4-BE49-F238E27FC236}">
                <a16:creationId xmlns:a16="http://schemas.microsoft.com/office/drawing/2014/main" id="{890971D9-1958-554B-8D64-701BD029BCC2}"/>
              </a:ext>
            </a:extLst>
          </p:cNvPr>
          <p:cNvCxnSpPr>
            <a:cxnSpLocks/>
            <a:stCxn id="35" idx="0"/>
          </p:cNvCxnSpPr>
          <p:nvPr/>
        </p:nvCxnSpPr>
        <p:spPr bwMode="auto">
          <a:xfrm flipH="1" flipV="1">
            <a:off x="2925953" y="2883227"/>
            <a:ext cx="484657" cy="19186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3" name="Straight Arrow Connector 42">
            <a:extLst>
              <a:ext uri="{FF2B5EF4-FFF2-40B4-BE49-F238E27FC236}">
                <a16:creationId xmlns:a16="http://schemas.microsoft.com/office/drawing/2014/main" id="{DD83519C-A215-A443-9BD5-99F6BFF95A82}"/>
              </a:ext>
            </a:extLst>
          </p:cNvPr>
          <p:cNvCxnSpPr/>
          <p:nvPr/>
        </p:nvCxnSpPr>
        <p:spPr bwMode="auto">
          <a:xfrm flipH="1">
            <a:off x="3935760" y="3505348"/>
            <a:ext cx="1008112" cy="57606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4" name="Straight Arrow Connector 43">
            <a:extLst>
              <a:ext uri="{FF2B5EF4-FFF2-40B4-BE49-F238E27FC236}">
                <a16:creationId xmlns:a16="http://schemas.microsoft.com/office/drawing/2014/main" id="{6BD30B76-3BA5-D645-A2A8-E72196D73594}"/>
              </a:ext>
            </a:extLst>
          </p:cNvPr>
          <p:cNvCxnSpPr/>
          <p:nvPr/>
        </p:nvCxnSpPr>
        <p:spPr bwMode="auto">
          <a:xfrm flipH="1">
            <a:off x="7782795" y="1754559"/>
            <a:ext cx="1004048" cy="52756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5" name="Straight Arrow Connector 44">
            <a:extLst>
              <a:ext uri="{FF2B5EF4-FFF2-40B4-BE49-F238E27FC236}">
                <a16:creationId xmlns:a16="http://schemas.microsoft.com/office/drawing/2014/main" id="{7C22C16A-B779-3942-8223-AA0D67C5FFE7}"/>
              </a:ext>
            </a:extLst>
          </p:cNvPr>
          <p:cNvCxnSpPr/>
          <p:nvPr/>
        </p:nvCxnSpPr>
        <p:spPr bwMode="auto">
          <a:xfrm>
            <a:off x="8158466" y="2928451"/>
            <a:ext cx="628377" cy="28886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6" name="Straight Arrow Connector 45">
            <a:extLst>
              <a:ext uri="{FF2B5EF4-FFF2-40B4-BE49-F238E27FC236}">
                <a16:creationId xmlns:a16="http://schemas.microsoft.com/office/drawing/2014/main" id="{FFF97BBC-671C-3142-86EC-A20456AC4F9B}"/>
              </a:ext>
            </a:extLst>
          </p:cNvPr>
          <p:cNvCxnSpPr/>
          <p:nvPr/>
        </p:nvCxnSpPr>
        <p:spPr bwMode="auto">
          <a:xfrm flipH="1">
            <a:off x="1434510" y="2053315"/>
            <a:ext cx="489652" cy="38199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7" name="Straight Arrow Connector 46">
            <a:extLst>
              <a:ext uri="{FF2B5EF4-FFF2-40B4-BE49-F238E27FC236}">
                <a16:creationId xmlns:a16="http://schemas.microsoft.com/office/drawing/2014/main" id="{FB19D57D-838A-8548-B2FC-414D3772E9AE}"/>
              </a:ext>
            </a:extLst>
          </p:cNvPr>
          <p:cNvCxnSpPr/>
          <p:nvPr/>
        </p:nvCxnSpPr>
        <p:spPr>
          <a:xfrm>
            <a:off x="5591944" y="4588916"/>
            <a:ext cx="0" cy="78864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A8A8A30-A48F-9D47-ADBE-A7D98171CCA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8024" y="5817683"/>
            <a:ext cx="831697" cy="831697"/>
          </a:xfrm>
          <a:prstGeom prst="rect">
            <a:avLst/>
          </a:prstGeom>
        </p:spPr>
      </p:pic>
      <p:pic>
        <p:nvPicPr>
          <p:cNvPr id="49" name="Picture 48">
            <a:extLst>
              <a:ext uri="{FF2B5EF4-FFF2-40B4-BE49-F238E27FC236}">
                <a16:creationId xmlns:a16="http://schemas.microsoft.com/office/drawing/2014/main" id="{7F9A085D-F8D6-B94F-AE08-6D6953957A1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5760" y="5817683"/>
            <a:ext cx="831697" cy="831697"/>
          </a:xfrm>
          <a:prstGeom prst="rect">
            <a:avLst/>
          </a:prstGeom>
        </p:spPr>
      </p:pic>
      <p:sp>
        <p:nvSpPr>
          <p:cNvPr id="50" name="Title 1">
            <a:extLst>
              <a:ext uri="{FF2B5EF4-FFF2-40B4-BE49-F238E27FC236}">
                <a16:creationId xmlns:a16="http://schemas.microsoft.com/office/drawing/2014/main" id="{51E6208F-838E-B94F-A2CF-D128617F9DE7}"/>
              </a:ext>
            </a:extLst>
          </p:cNvPr>
          <p:cNvSpPr txBox="1">
            <a:spLocks/>
          </p:cNvSpPr>
          <p:nvPr/>
        </p:nvSpPr>
        <p:spPr>
          <a:xfrm>
            <a:off x="838200" y="57820"/>
            <a:ext cx="10515600" cy="955675"/>
          </a:xfrm>
          <a:prstGeom prst="rect">
            <a:avLst/>
          </a:prstGeom>
        </p:spPr>
        <p:txBody>
          <a:bodyP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sz="1800" b="1" dirty="0">
              <a:latin typeface="Arial" panose="020B0604020202020204" pitchFamily="34" charset="0"/>
              <a:cs typeface="Arial" panose="020B0604020202020204" pitchFamily="34" charset="0"/>
            </a:endParaRPr>
          </a:p>
        </p:txBody>
      </p:sp>
      <p:cxnSp>
        <p:nvCxnSpPr>
          <p:cNvPr id="51" name="Straight Arrow Connector 50">
            <a:extLst>
              <a:ext uri="{FF2B5EF4-FFF2-40B4-BE49-F238E27FC236}">
                <a16:creationId xmlns:a16="http://schemas.microsoft.com/office/drawing/2014/main" id="{AE003169-E25D-1540-813F-187E24C4E901}"/>
              </a:ext>
            </a:extLst>
          </p:cNvPr>
          <p:cNvCxnSpPr/>
          <p:nvPr/>
        </p:nvCxnSpPr>
        <p:spPr bwMode="auto">
          <a:xfrm flipH="1">
            <a:off x="2491093" y="1113864"/>
            <a:ext cx="617261" cy="29312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52" name="TextBox 51">
            <a:extLst>
              <a:ext uri="{FF2B5EF4-FFF2-40B4-BE49-F238E27FC236}">
                <a16:creationId xmlns:a16="http://schemas.microsoft.com/office/drawing/2014/main" id="{8D594BA9-D12A-9646-AF37-D5D70B3B5CA9}"/>
              </a:ext>
            </a:extLst>
          </p:cNvPr>
          <p:cNvSpPr txBox="1"/>
          <p:nvPr/>
        </p:nvSpPr>
        <p:spPr>
          <a:xfrm>
            <a:off x="9217054" y="5759726"/>
            <a:ext cx="2774280" cy="646331"/>
          </a:xfrm>
          <a:prstGeom prst="rect">
            <a:avLst/>
          </a:prstGeom>
          <a:noFill/>
        </p:spPr>
        <p:txBody>
          <a:bodyPr wrap="square" rtlCol="0">
            <a:spAutoFit/>
          </a:bodyPr>
          <a:lstStyle/>
          <a:p>
            <a:pPr algn="ctr"/>
            <a:r>
              <a:rPr lang="en-US" b="1" dirty="0"/>
              <a:t>Public health/ social services</a:t>
            </a:r>
          </a:p>
        </p:txBody>
      </p:sp>
    </p:spTree>
    <p:extLst>
      <p:ext uri="{BB962C8B-B14F-4D97-AF65-F5344CB8AC3E}">
        <p14:creationId xmlns:p14="http://schemas.microsoft.com/office/powerpoint/2010/main" val="281418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16</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sp>
        <p:nvSpPr>
          <p:cNvPr id="6" name="Content Placeholder 2"/>
          <p:cNvSpPr>
            <a:spLocks noGrp="1"/>
          </p:cNvSpPr>
          <p:nvPr>
            <p:ph idx="1"/>
          </p:nvPr>
        </p:nvSpPr>
        <p:spPr>
          <a:xfrm>
            <a:off x="830081" y="1367750"/>
            <a:ext cx="4968482"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r>
              <a:rPr lang="en-US" sz="3600" b="1" dirty="0">
                <a:solidFill>
                  <a:schemeClr val="bg2"/>
                </a:solidFill>
                <a:latin typeface="+mn-lt"/>
              </a:rPr>
              <a:t>Local policy context</a:t>
            </a:r>
          </a:p>
          <a:p>
            <a:pPr lvl="1" indent="0">
              <a:spcAft>
                <a:spcPts val="1000"/>
              </a:spcAft>
              <a:buClr>
                <a:schemeClr val="bg2"/>
              </a:buClr>
              <a:buNone/>
            </a:pPr>
            <a:endParaRPr lang="en-US" dirty="0"/>
          </a:p>
        </p:txBody>
      </p:sp>
      <p:pic>
        <p:nvPicPr>
          <p:cNvPr id="7" name="Picture 6">
            <a:extLst>
              <a:ext uri="{FF2B5EF4-FFF2-40B4-BE49-F238E27FC236}">
                <a16:creationId xmlns:a16="http://schemas.microsoft.com/office/drawing/2014/main" id="{A4F1560B-539E-0E46-AA17-0380E9D47ABD}"/>
              </a:ext>
            </a:extLst>
          </p:cNvPr>
          <p:cNvPicPr>
            <a:picLocks noChangeAspect="1"/>
          </p:cNvPicPr>
          <p:nvPr/>
        </p:nvPicPr>
        <p:blipFill>
          <a:blip r:embed="rId2"/>
          <a:stretch>
            <a:fillRect/>
          </a:stretch>
        </p:blipFill>
        <p:spPr>
          <a:xfrm>
            <a:off x="7227435" y="512762"/>
            <a:ext cx="4665548" cy="5739185"/>
          </a:xfrm>
          <a:prstGeom prst="rect">
            <a:avLst/>
          </a:prstGeom>
        </p:spPr>
      </p:pic>
      <p:pic>
        <p:nvPicPr>
          <p:cNvPr id="8" name="Picture 7">
            <a:extLst>
              <a:ext uri="{FF2B5EF4-FFF2-40B4-BE49-F238E27FC236}">
                <a16:creationId xmlns:a16="http://schemas.microsoft.com/office/drawing/2014/main" id="{79195A43-9DEC-174E-8B09-A36522C03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689" y="3617604"/>
            <a:ext cx="2013415" cy="2331676"/>
          </a:xfrm>
          <a:prstGeom prst="rect">
            <a:avLst/>
          </a:prstGeom>
        </p:spPr>
      </p:pic>
    </p:spTree>
    <p:extLst>
      <p:ext uri="{BB962C8B-B14F-4D97-AF65-F5344CB8AC3E}">
        <p14:creationId xmlns:p14="http://schemas.microsoft.com/office/powerpoint/2010/main" val="744915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17</a:t>
            </a:r>
          </a:p>
        </p:txBody>
      </p:sp>
      <p:sp>
        <p:nvSpPr>
          <p:cNvPr id="6" name="Content Placeholder 2"/>
          <p:cNvSpPr>
            <a:spLocks noGrp="1"/>
          </p:cNvSpPr>
          <p:nvPr>
            <p:ph idx="1"/>
          </p:nvPr>
        </p:nvSpPr>
        <p:spPr>
          <a:xfrm>
            <a:off x="704185" y="1414133"/>
            <a:ext cx="5713547"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r>
              <a:rPr lang="en-US" sz="3600" b="1" dirty="0">
                <a:solidFill>
                  <a:schemeClr val="bg2"/>
                </a:solidFill>
                <a:latin typeface="+mn-lt"/>
              </a:rPr>
              <a:t>HIV and HCV </a:t>
            </a:r>
            <a:r>
              <a:rPr lang="en-US" sz="3600" b="1" dirty="0" err="1">
                <a:solidFill>
                  <a:schemeClr val="bg2"/>
                </a:solidFill>
                <a:latin typeface="+mn-lt"/>
              </a:rPr>
              <a:t>programmes</a:t>
            </a:r>
            <a:endParaRPr lang="en-US" sz="3600" b="1" dirty="0">
              <a:solidFill>
                <a:schemeClr val="bg2"/>
              </a:solidFill>
              <a:latin typeface="+mn-lt"/>
            </a:endParaRPr>
          </a:p>
          <a:p>
            <a:pPr lvl="1" indent="0">
              <a:spcAft>
                <a:spcPts val="1000"/>
              </a:spcAft>
              <a:buClr>
                <a:schemeClr val="bg2"/>
              </a:buClr>
              <a:buNone/>
            </a:pPr>
            <a:r>
              <a:rPr lang="en-US" sz="3600" b="1" dirty="0">
                <a:solidFill>
                  <a:schemeClr val="bg2"/>
                </a:solidFill>
                <a:latin typeface="+mn-lt"/>
              </a:rPr>
              <a:t>for people who inject</a:t>
            </a:r>
          </a:p>
          <a:p>
            <a:pPr lvl="1" indent="0">
              <a:spcAft>
                <a:spcPts val="1000"/>
              </a:spcAft>
              <a:buClr>
                <a:schemeClr val="bg2"/>
              </a:buClr>
              <a:buNone/>
            </a:pPr>
            <a:r>
              <a:rPr lang="en-US" sz="3600" b="1" dirty="0">
                <a:solidFill>
                  <a:schemeClr val="bg2"/>
                </a:solidFill>
                <a:latin typeface="+mn-lt"/>
              </a:rPr>
              <a:t>drugs</a:t>
            </a:r>
          </a:p>
          <a:p>
            <a:pPr lvl="1" indent="0">
              <a:spcAft>
                <a:spcPts val="1000"/>
              </a:spcAft>
              <a:buClr>
                <a:schemeClr val="bg2"/>
              </a:buClr>
              <a:buNone/>
            </a:pPr>
            <a:endParaRPr lang="en-US" dirty="0"/>
          </a:p>
        </p:txBody>
      </p:sp>
      <p:pic>
        <p:nvPicPr>
          <p:cNvPr id="7" name="Picture 6">
            <a:extLst>
              <a:ext uri="{FF2B5EF4-FFF2-40B4-BE49-F238E27FC236}">
                <a16:creationId xmlns:a16="http://schemas.microsoft.com/office/drawing/2014/main" id="{BBBFAEB4-76F8-D24C-9C17-3584744C24EF}"/>
              </a:ext>
            </a:extLst>
          </p:cNvPr>
          <p:cNvPicPr>
            <a:picLocks noChangeAspect="1"/>
          </p:cNvPicPr>
          <p:nvPr/>
        </p:nvPicPr>
        <p:blipFill>
          <a:blip r:embed="rId2"/>
          <a:stretch>
            <a:fillRect/>
          </a:stretch>
        </p:blipFill>
        <p:spPr>
          <a:xfrm>
            <a:off x="7227435" y="512762"/>
            <a:ext cx="4665548" cy="5871105"/>
          </a:xfrm>
          <a:prstGeom prst="rect">
            <a:avLst/>
          </a:prstGeom>
        </p:spPr>
      </p:pic>
      <p:pic>
        <p:nvPicPr>
          <p:cNvPr id="8" name="Picture 7">
            <a:extLst>
              <a:ext uri="{FF2B5EF4-FFF2-40B4-BE49-F238E27FC236}">
                <a16:creationId xmlns:a16="http://schemas.microsoft.com/office/drawing/2014/main" id="{9FA308A5-D7E8-5343-98F5-7A403AB68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689" y="3617604"/>
            <a:ext cx="2013415" cy="2331676"/>
          </a:xfrm>
          <a:prstGeom prst="rect">
            <a:avLst/>
          </a:prstGeom>
        </p:spPr>
      </p:pic>
    </p:spTree>
    <p:extLst>
      <p:ext uri="{BB962C8B-B14F-4D97-AF65-F5344CB8AC3E}">
        <p14:creationId xmlns:p14="http://schemas.microsoft.com/office/powerpoint/2010/main" val="173074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18</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sp>
        <p:nvSpPr>
          <p:cNvPr id="6" name="Content Placeholder 2"/>
          <p:cNvSpPr>
            <a:spLocks noGrp="1"/>
          </p:cNvSpPr>
          <p:nvPr>
            <p:ph idx="1"/>
          </p:nvPr>
        </p:nvSpPr>
        <p:spPr>
          <a:xfrm>
            <a:off x="481565" y="940239"/>
            <a:ext cx="5087015" cy="1600000"/>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endParaRPr lang="en-US" sz="4000" dirty="0">
              <a:solidFill>
                <a:schemeClr val="tx1">
                  <a:lumMod val="50000"/>
                </a:schemeClr>
              </a:solidFill>
            </a:endParaRPr>
          </a:p>
          <a:p>
            <a:pPr lvl="1" indent="0">
              <a:spcAft>
                <a:spcPts val="1000"/>
              </a:spcAft>
              <a:buClr>
                <a:schemeClr val="bg2"/>
              </a:buClr>
              <a:buNone/>
            </a:pPr>
            <a:r>
              <a:rPr lang="en-US" sz="3600" b="1" dirty="0">
                <a:solidFill>
                  <a:schemeClr val="bg2"/>
                </a:solidFill>
                <a:latin typeface="+mn-lt"/>
              </a:rPr>
              <a:t>Discussion</a:t>
            </a:r>
          </a:p>
          <a:p>
            <a:pPr lvl="1" indent="0">
              <a:spcAft>
                <a:spcPts val="1000"/>
              </a:spcAft>
              <a:buClr>
                <a:schemeClr val="bg2"/>
              </a:buClr>
              <a:buNone/>
            </a:pPr>
            <a:endParaRPr lang="en-US" dirty="0"/>
          </a:p>
        </p:txBody>
      </p:sp>
      <p:pic>
        <p:nvPicPr>
          <p:cNvPr id="7" name="Picture 6">
            <a:extLst>
              <a:ext uri="{FF2B5EF4-FFF2-40B4-BE49-F238E27FC236}">
                <a16:creationId xmlns:a16="http://schemas.microsoft.com/office/drawing/2014/main" id="{C7BA998D-DF8B-4841-9E82-037C4E8C8A01}"/>
              </a:ext>
            </a:extLst>
          </p:cNvPr>
          <p:cNvPicPr>
            <a:picLocks noChangeAspect="1"/>
          </p:cNvPicPr>
          <p:nvPr/>
        </p:nvPicPr>
        <p:blipFill>
          <a:blip r:embed="rId2"/>
          <a:stretch>
            <a:fillRect/>
          </a:stretch>
        </p:blipFill>
        <p:spPr>
          <a:xfrm>
            <a:off x="7227435" y="512762"/>
            <a:ext cx="4665548" cy="5739185"/>
          </a:xfrm>
          <a:prstGeom prst="rect">
            <a:avLst/>
          </a:prstGeom>
        </p:spPr>
      </p:pic>
      <p:pic>
        <p:nvPicPr>
          <p:cNvPr id="8" name="Picture 7">
            <a:extLst>
              <a:ext uri="{FF2B5EF4-FFF2-40B4-BE49-F238E27FC236}">
                <a16:creationId xmlns:a16="http://schemas.microsoft.com/office/drawing/2014/main" id="{99FF5109-E858-8D47-9361-C619CD25A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689" y="3617604"/>
            <a:ext cx="2013415" cy="2331676"/>
          </a:xfrm>
          <a:prstGeom prst="rect">
            <a:avLst/>
          </a:prstGeom>
        </p:spPr>
      </p:pic>
    </p:spTree>
    <p:extLst>
      <p:ext uri="{BB962C8B-B14F-4D97-AF65-F5344CB8AC3E}">
        <p14:creationId xmlns:p14="http://schemas.microsoft.com/office/powerpoint/2010/main" val="207488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19</a:t>
            </a:r>
          </a:p>
        </p:txBody>
      </p:sp>
      <p:sp>
        <p:nvSpPr>
          <p:cNvPr id="5" name="Content Placeholder 2"/>
          <p:cNvSpPr txBox="1">
            <a:spLocks/>
          </p:cNvSpPr>
          <p:nvPr/>
        </p:nvSpPr>
        <p:spPr>
          <a:xfrm>
            <a:off x="704185" y="846667"/>
            <a:ext cx="10755978" cy="567466"/>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sp>
        <p:nvSpPr>
          <p:cNvPr id="6" name="Content Placeholder 2"/>
          <p:cNvSpPr>
            <a:spLocks noGrp="1"/>
          </p:cNvSpPr>
          <p:nvPr>
            <p:ph idx="1"/>
          </p:nvPr>
        </p:nvSpPr>
        <p:spPr>
          <a:xfrm>
            <a:off x="704186" y="1414133"/>
            <a:ext cx="5036214" cy="136293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r>
              <a:rPr lang="en-US" sz="3600" b="1" dirty="0">
                <a:solidFill>
                  <a:schemeClr val="bg2"/>
                </a:solidFill>
                <a:latin typeface="+mn-lt"/>
              </a:rPr>
              <a:t>The way forward</a:t>
            </a:r>
          </a:p>
          <a:p>
            <a:pPr lvl="1" indent="0">
              <a:spcAft>
                <a:spcPts val="1000"/>
              </a:spcAft>
              <a:buClr>
                <a:schemeClr val="bg2"/>
              </a:buClr>
              <a:buNone/>
            </a:pPr>
            <a:endParaRPr lang="en-US" dirty="0"/>
          </a:p>
        </p:txBody>
      </p:sp>
      <p:pic>
        <p:nvPicPr>
          <p:cNvPr id="7" name="Picture 6">
            <a:extLst>
              <a:ext uri="{FF2B5EF4-FFF2-40B4-BE49-F238E27FC236}">
                <a16:creationId xmlns:a16="http://schemas.microsoft.com/office/drawing/2014/main" id="{B1392313-DAAB-1E4C-A022-F51CF4691EF3}"/>
              </a:ext>
            </a:extLst>
          </p:cNvPr>
          <p:cNvPicPr>
            <a:picLocks noChangeAspect="1"/>
          </p:cNvPicPr>
          <p:nvPr/>
        </p:nvPicPr>
        <p:blipFill>
          <a:blip r:embed="rId2"/>
          <a:stretch>
            <a:fillRect/>
          </a:stretch>
        </p:blipFill>
        <p:spPr>
          <a:xfrm>
            <a:off x="7227435" y="512762"/>
            <a:ext cx="4665548" cy="5739185"/>
          </a:xfrm>
          <a:prstGeom prst="rect">
            <a:avLst/>
          </a:prstGeom>
        </p:spPr>
      </p:pic>
      <p:pic>
        <p:nvPicPr>
          <p:cNvPr id="8" name="Picture 7">
            <a:extLst>
              <a:ext uri="{FF2B5EF4-FFF2-40B4-BE49-F238E27FC236}">
                <a16:creationId xmlns:a16="http://schemas.microsoft.com/office/drawing/2014/main" id="{E213D933-BB15-6D45-B6C3-F924EE69B6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689" y="3617604"/>
            <a:ext cx="2013415" cy="2331676"/>
          </a:xfrm>
          <a:prstGeom prst="rect">
            <a:avLst/>
          </a:prstGeom>
        </p:spPr>
      </p:pic>
    </p:spTree>
    <p:extLst>
      <p:ext uri="{BB962C8B-B14F-4D97-AF65-F5344CB8AC3E}">
        <p14:creationId xmlns:p14="http://schemas.microsoft.com/office/powerpoint/2010/main" val="23403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13</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2"/>
                </a:solidFill>
              </a:rPr>
              <a:t>Preparing for a dialogue with policy makers </a:t>
            </a:r>
          </a:p>
        </p:txBody>
      </p:sp>
      <p:sp>
        <p:nvSpPr>
          <p:cNvPr id="6" name="Content Placeholder 2"/>
          <p:cNvSpPr>
            <a:spLocks noGrp="1"/>
          </p:cNvSpPr>
          <p:nvPr>
            <p:ph idx="1"/>
          </p:nvPr>
        </p:nvSpPr>
        <p:spPr>
          <a:xfrm>
            <a:off x="957632" y="1128460"/>
            <a:ext cx="10502531" cy="4661686"/>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lnSpc>
                <a:spcPct val="150000"/>
              </a:lnSpc>
              <a:spcAft>
                <a:spcPts val="1000"/>
              </a:spcAft>
              <a:buClr>
                <a:schemeClr val="bg2"/>
              </a:buClr>
            </a:pPr>
            <a:endParaRPr lang="en-US" sz="3200" dirty="0">
              <a:solidFill>
                <a:schemeClr val="tx1">
                  <a:lumMod val="50000"/>
                </a:schemeClr>
              </a:solidFill>
              <a:latin typeface="Arial" panose="020B0604020202020204" pitchFamily="34" charset="0"/>
              <a:cs typeface="Arial" panose="020B0604020202020204" pitchFamily="34" charset="0"/>
            </a:endParaRPr>
          </a:p>
          <a:p>
            <a:pPr marL="360000" lvl="1">
              <a:lnSpc>
                <a:spcPct val="100000"/>
              </a:lnSpc>
              <a:spcAft>
                <a:spcPts val="1000"/>
              </a:spcAft>
              <a:buClr>
                <a:schemeClr val="bg2"/>
              </a:buClr>
            </a:pPr>
            <a:r>
              <a:rPr lang="en-US" sz="2800" dirty="0"/>
              <a:t>Developing Content 																		</a:t>
            </a:r>
          </a:p>
          <a:p>
            <a:pPr marL="360000" lvl="1">
              <a:lnSpc>
                <a:spcPct val="100000"/>
              </a:lnSpc>
              <a:spcAft>
                <a:spcPts val="1000"/>
              </a:spcAft>
              <a:buClr>
                <a:schemeClr val="bg2"/>
              </a:buClr>
            </a:pPr>
            <a:r>
              <a:rPr lang="en-US" sz="2800" dirty="0"/>
              <a:t>What are you asking the policy maker? 					</a:t>
            </a:r>
          </a:p>
          <a:p>
            <a:pPr marL="360000" lvl="1">
              <a:lnSpc>
                <a:spcPct val="100000"/>
              </a:lnSpc>
              <a:spcAft>
                <a:spcPts val="1000"/>
              </a:spcAft>
              <a:buClr>
                <a:schemeClr val="bg2"/>
              </a:buClr>
            </a:pPr>
            <a:r>
              <a:rPr lang="en-US" sz="2800" dirty="0"/>
              <a:t>Preparing to address common challenges and questions </a:t>
            </a:r>
          </a:p>
        </p:txBody>
      </p:sp>
    </p:spTree>
    <p:extLst>
      <p:ext uri="{BB962C8B-B14F-4D97-AF65-F5344CB8AC3E}">
        <p14:creationId xmlns:p14="http://schemas.microsoft.com/office/powerpoint/2010/main" val="276749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19</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indent="0">
              <a:spcAft>
                <a:spcPts val="1000"/>
              </a:spcAft>
              <a:buClr>
                <a:schemeClr val="bg2"/>
              </a:buClr>
              <a:buNone/>
            </a:pPr>
            <a:r>
              <a:rPr lang="en-US" sz="3600" b="1" dirty="0">
                <a:solidFill>
                  <a:schemeClr val="bg2"/>
                </a:solidFill>
                <a:latin typeface="+mn-lt"/>
              </a:rPr>
              <a:t>The way forward</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sp>
        <p:nvSpPr>
          <p:cNvPr id="6" name="Content Placeholder 2"/>
          <p:cNvSpPr>
            <a:spLocks noGrp="1"/>
          </p:cNvSpPr>
          <p:nvPr>
            <p:ph idx="1"/>
          </p:nvPr>
        </p:nvSpPr>
        <p:spPr>
          <a:xfrm>
            <a:off x="704185" y="1414133"/>
            <a:ext cx="10502531"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285750" lvl="0" indent="-285750">
              <a:buFont typeface="Arial"/>
              <a:buChar char="•"/>
            </a:pPr>
            <a:endParaRPr lang="en-GB" sz="3200" dirty="0"/>
          </a:p>
          <a:p>
            <a:pPr marL="360000" lvl="1">
              <a:spcAft>
                <a:spcPts val="1000"/>
              </a:spcAft>
              <a:buClr>
                <a:schemeClr val="bg2"/>
              </a:buClr>
            </a:pPr>
            <a:r>
              <a:rPr lang="en-GB" dirty="0"/>
              <a:t>Policy level</a:t>
            </a:r>
          </a:p>
          <a:p>
            <a:pPr marL="360000" lvl="1">
              <a:spcAft>
                <a:spcPts val="1000"/>
              </a:spcAft>
              <a:buClr>
                <a:schemeClr val="bg2"/>
              </a:buClr>
            </a:pPr>
            <a:r>
              <a:rPr lang="en-GB" dirty="0"/>
              <a:t>Capacity building </a:t>
            </a:r>
          </a:p>
          <a:p>
            <a:pPr marL="360000" lvl="1">
              <a:spcAft>
                <a:spcPts val="1000"/>
              </a:spcAft>
              <a:buClr>
                <a:schemeClr val="bg2"/>
              </a:buClr>
            </a:pPr>
            <a:r>
              <a:rPr lang="x-none" dirty="0"/>
              <a:t>Financing</a:t>
            </a:r>
            <a:endParaRPr lang="en-ZA" dirty="0"/>
          </a:p>
          <a:p>
            <a:pPr marL="360000" lvl="1">
              <a:spcAft>
                <a:spcPts val="1000"/>
              </a:spcAft>
              <a:buClr>
                <a:schemeClr val="bg2"/>
              </a:buClr>
            </a:pPr>
            <a:r>
              <a:rPr lang="en-GB" dirty="0"/>
              <a:t>Address structural barriers </a:t>
            </a:r>
          </a:p>
          <a:p>
            <a:pPr marL="360000" lvl="1">
              <a:spcAft>
                <a:spcPts val="1000"/>
              </a:spcAft>
              <a:buClr>
                <a:schemeClr val="bg2"/>
              </a:buClr>
            </a:pPr>
            <a:r>
              <a:rPr lang="en-GB" dirty="0"/>
              <a:t>Other priorities raised</a:t>
            </a:r>
            <a:r>
              <a:rPr lang="en-ZA" dirty="0"/>
              <a:t> </a:t>
            </a:r>
            <a:endParaRPr lang="en-US" dirty="0"/>
          </a:p>
          <a:p>
            <a:pPr lvl="1" indent="0">
              <a:spcAft>
                <a:spcPts val="1000"/>
              </a:spcAft>
              <a:buClr>
                <a:schemeClr val="bg2"/>
              </a:buClr>
              <a:buNone/>
            </a:pPr>
            <a:endParaRPr lang="en-US" dirty="0"/>
          </a:p>
        </p:txBody>
      </p:sp>
    </p:spTree>
    <p:extLst>
      <p:ext uri="{BB962C8B-B14F-4D97-AF65-F5344CB8AC3E}">
        <p14:creationId xmlns:p14="http://schemas.microsoft.com/office/powerpoint/2010/main" val="747722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20</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000" b="1" i="0" u="none" strike="noStrike" kern="1200" cap="none" spc="0" normalizeH="0" baseline="0" noProof="0" dirty="0">
              <a:ln>
                <a:noFill/>
              </a:ln>
              <a:solidFill>
                <a:srgbClr val="974389"/>
              </a:solidFill>
              <a:effectLst/>
              <a:uLnTx/>
              <a:uFillTx/>
              <a:latin typeface="Century Schoolbook" panose="02040604050505020304"/>
              <a:ea typeface="+mn-ea"/>
              <a:cs typeface="+mn-cs"/>
            </a:endParaRPr>
          </a:p>
        </p:txBody>
      </p:sp>
      <p:sp>
        <p:nvSpPr>
          <p:cNvPr id="6" name="Content Placeholder 2"/>
          <p:cNvSpPr>
            <a:spLocks noGrp="1"/>
          </p:cNvSpPr>
          <p:nvPr>
            <p:ph idx="1"/>
          </p:nvPr>
        </p:nvSpPr>
        <p:spPr>
          <a:xfrm>
            <a:off x="704185" y="1414133"/>
            <a:ext cx="5070081" cy="888800"/>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r>
              <a:rPr lang="en-US" sz="3600" b="1" dirty="0">
                <a:solidFill>
                  <a:schemeClr val="bg2"/>
                </a:solidFill>
                <a:latin typeface="+mn-lt"/>
              </a:rPr>
              <a:t>Closing and thanks</a:t>
            </a:r>
          </a:p>
          <a:p>
            <a:pPr lvl="1" indent="0">
              <a:spcAft>
                <a:spcPts val="1000"/>
              </a:spcAft>
              <a:buClr>
                <a:schemeClr val="bg2"/>
              </a:buClr>
              <a:buNone/>
            </a:pPr>
            <a:endParaRPr lang="en-US" dirty="0"/>
          </a:p>
        </p:txBody>
      </p:sp>
      <p:pic>
        <p:nvPicPr>
          <p:cNvPr id="7" name="Picture 6">
            <a:extLst>
              <a:ext uri="{FF2B5EF4-FFF2-40B4-BE49-F238E27FC236}">
                <a16:creationId xmlns:a16="http://schemas.microsoft.com/office/drawing/2014/main" id="{C19020F5-AA53-9E4C-B001-F98AAC56075A}"/>
              </a:ext>
            </a:extLst>
          </p:cNvPr>
          <p:cNvPicPr>
            <a:picLocks noChangeAspect="1"/>
          </p:cNvPicPr>
          <p:nvPr/>
        </p:nvPicPr>
        <p:blipFill>
          <a:blip r:embed="rId2"/>
          <a:stretch>
            <a:fillRect/>
          </a:stretch>
        </p:blipFill>
        <p:spPr>
          <a:xfrm>
            <a:off x="7227435" y="512762"/>
            <a:ext cx="4665548" cy="5739185"/>
          </a:xfrm>
          <a:prstGeom prst="rect">
            <a:avLst/>
          </a:prstGeom>
        </p:spPr>
      </p:pic>
      <p:pic>
        <p:nvPicPr>
          <p:cNvPr id="8" name="Picture 7">
            <a:extLst>
              <a:ext uri="{FF2B5EF4-FFF2-40B4-BE49-F238E27FC236}">
                <a16:creationId xmlns:a16="http://schemas.microsoft.com/office/drawing/2014/main" id="{33434BFF-EDBD-EF49-9322-EAF1CE8EA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689" y="3617604"/>
            <a:ext cx="2013415" cy="2331676"/>
          </a:xfrm>
          <a:prstGeom prst="rect">
            <a:avLst/>
          </a:prstGeom>
        </p:spPr>
      </p:pic>
    </p:spTree>
    <p:extLst>
      <p:ext uri="{BB962C8B-B14F-4D97-AF65-F5344CB8AC3E}">
        <p14:creationId xmlns:p14="http://schemas.microsoft.com/office/powerpoint/2010/main" val="158724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13</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dirty="0">
                <a:solidFill>
                  <a:schemeClr val="bg2"/>
                </a:solidFill>
              </a:rPr>
              <a:t>Tips: Effective presentations</a:t>
            </a:r>
          </a:p>
        </p:txBody>
      </p:sp>
      <p:sp>
        <p:nvSpPr>
          <p:cNvPr id="6" name="Content Placeholder 2"/>
          <p:cNvSpPr>
            <a:spLocks noGrp="1"/>
          </p:cNvSpPr>
          <p:nvPr>
            <p:ph idx="1"/>
          </p:nvPr>
        </p:nvSpPr>
        <p:spPr>
          <a:xfrm>
            <a:off x="704185" y="1414133"/>
            <a:ext cx="10502531" cy="4511708"/>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marL="360000" lvl="1">
              <a:spcAft>
                <a:spcPts val="1000"/>
              </a:spcAft>
              <a:buClr>
                <a:schemeClr val="bg2"/>
              </a:buClr>
            </a:pPr>
            <a:r>
              <a:rPr lang="en-US" dirty="0"/>
              <a:t>Have focused key messages </a:t>
            </a:r>
          </a:p>
          <a:p>
            <a:pPr lvl="4">
              <a:spcAft>
                <a:spcPts val="700"/>
              </a:spcAft>
            </a:pPr>
            <a:r>
              <a:rPr lang="en-US" sz="1800" dirty="0"/>
              <a:t>Pick no more than three priorities, plus back-ups</a:t>
            </a:r>
          </a:p>
          <a:p>
            <a:pPr lvl="4">
              <a:spcAft>
                <a:spcPts val="700"/>
              </a:spcAft>
            </a:pPr>
            <a:r>
              <a:rPr lang="en-US" sz="1800" dirty="0"/>
              <a:t>Include background information to meet the audience’s needs</a:t>
            </a:r>
          </a:p>
          <a:p>
            <a:pPr lvl="4">
              <a:spcAft>
                <a:spcPts val="1400"/>
              </a:spcAft>
            </a:pPr>
            <a:r>
              <a:rPr lang="en-US" sz="1800" dirty="0"/>
              <a:t>If you are in the planning stage, present some idea of where your work will lead</a:t>
            </a:r>
          </a:p>
          <a:p>
            <a:pPr marL="360000" lvl="1">
              <a:spcAft>
                <a:spcPts val="1000"/>
              </a:spcAft>
              <a:buClr>
                <a:schemeClr val="bg2"/>
              </a:buClr>
            </a:pPr>
            <a:r>
              <a:rPr lang="en-US" dirty="0"/>
              <a:t>Highlight why your work is important for policy</a:t>
            </a:r>
          </a:p>
          <a:p>
            <a:pPr lvl="4">
              <a:spcAft>
                <a:spcPts val="700"/>
              </a:spcAft>
            </a:pPr>
            <a:r>
              <a:rPr lang="en-US" sz="1800" dirty="0"/>
              <a:t>Sum this up in a few sentences – for yourself and for others</a:t>
            </a:r>
          </a:p>
          <a:p>
            <a:pPr lvl="4">
              <a:spcAft>
                <a:spcPts val="700"/>
              </a:spcAft>
            </a:pPr>
            <a:r>
              <a:rPr lang="en-US" sz="1800" dirty="0"/>
              <a:t>Discuss facts/data and stories/anecdotes for each priority</a:t>
            </a:r>
          </a:p>
          <a:p>
            <a:pPr lvl="4">
              <a:spcAft>
                <a:spcPts val="700"/>
              </a:spcAft>
            </a:pPr>
            <a:r>
              <a:rPr lang="en-US" sz="1800" dirty="0"/>
              <a:t>Identify potential state- or district-specific, real-life implications of policies that are currently being discussed</a:t>
            </a:r>
          </a:p>
          <a:p>
            <a:pPr lvl="4">
              <a:spcAft>
                <a:spcPts val="1400"/>
              </a:spcAft>
            </a:pPr>
            <a:r>
              <a:rPr lang="en-US" sz="1800" dirty="0"/>
              <a:t>Think through clearly and carefully why your message is important</a:t>
            </a:r>
          </a:p>
          <a:p>
            <a:pPr marL="360000" lvl="1">
              <a:spcAft>
                <a:spcPts val="1000"/>
              </a:spcAft>
              <a:buClr>
                <a:schemeClr val="bg2"/>
              </a:buClr>
            </a:pPr>
            <a:r>
              <a:rPr lang="en-US" dirty="0"/>
              <a:t>Make your requests explicit</a:t>
            </a:r>
          </a:p>
          <a:p>
            <a:pPr lvl="4">
              <a:spcAft>
                <a:spcPts val="700"/>
              </a:spcAft>
            </a:pPr>
            <a:r>
              <a:rPr lang="en-US" sz="1800" dirty="0"/>
              <a:t>Make sure you know what exactly you want them to do</a:t>
            </a:r>
          </a:p>
        </p:txBody>
      </p:sp>
    </p:spTree>
    <p:extLst>
      <p:ext uri="{BB962C8B-B14F-4D97-AF65-F5344CB8AC3E}">
        <p14:creationId xmlns:p14="http://schemas.microsoft.com/office/powerpoint/2010/main" val="110780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13</a:t>
            </a:r>
          </a:p>
        </p:txBody>
      </p:sp>
      <p:sp>
        <p:nvSpPr>
          <p:cNvPr id="5" name="Content Placeholder 2"/>
          <p:cNvSpPr txBox="1">
            <a:spLocks/>
          </p:cNvSpPr>
          <p:nvPr/>
        </p:nvSpPr>
        <p:spPr>
          <a:xfrm>
            <a:off x="547430" y="673405"/>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2400" dirty="0">
                <a:solidFill>
                  <a:schemeClr val="bg2"/>
                </a:solidFill>
              </a:rPr>
              <a:t>Tips: Effective engagement</a:t>
            </a:r>
          </a:p>
        </p:txBody>
      </p:sp>
      <p:sp>
        <p:nvSpPr>
          <p:cNvPr id="6" name="Content Placeholder 2"/>
          <p:cNvSpPr>
            <a:spLocks noGrp="1"/>
          </p:cNvSpPr>
          <p:nvPr>
            <p:ph idx="1"/>
          </p:nvPr>
        </p:nvSpPr>
        <p:spPr>
          <a:xfrm>
            <a:off x="351182" y="804283"/>
            <a:ext cx="11489635"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a:lnSpc>
                <a:spcPct val="70000"/>
              </a:lnSpc>
            </a:pPr>
            <a:endParaRPr lang="en-GB" sz="2400" b="0" dirty="0">
              <a:solidFill>
                <a:schemeClr val="tx1">
                  <a:lumMod val="50000"/>
                </a:schemeClr>
              </a:solidFill>
              <a:latin typeface="Arial" panose="020B0604020202020204" pitchFamily="34" charset="0"/>
              <a:cs typeface="Arial" panose="020B0604020202020204" pitchFamily="34" charset="0"/>
            </a:endParaRPr>
          </a:p>
          <a:p>
            <a:pPr marL="360000" lvl="1">
              <a:lnSpc>
                <a:spcPct val="100000"/>
              </a:lnSpc>
              <a:spcAft>
                <a:spcPts val="1000"/>
              </a:spcAft>
              <a:buClr>
                <a:schemeClr val="bg2"/>
              </a:buClr>
            </a:pPr>
            <a:r>
              <a:rPr lang="en-GB" sz="1800" dirty="0"/>
              <a:t>Write down the questions you want to ask the policy maker </a:t>
            </a:r>
            <a:endParaRPr lang="en-ZA" sz="1800" dirty="0"/>
          </a:p>
          <a:p>
            <a:pPr marL="360000" lvl="1">
              <a:lnSpc>
                <a:spcPct val="100000"/>
              </a:lnSpc>
              <a:spcAft>
                <a:spcPts val="1000"/>
              </a:spcAft>
              <a:buClr>
                <a:schemeClr val="bg2"/>
              </a:buClr>
            </a:pPr>
            <a:r>
              <a:rPr lang="en-GB" sz="1800" dirty="0"/>
              <a:t>Brainstorm responses to questions you may get </a:t>
            </a:r>
            <a:endParaRPr lang="en-ZA" sz="1800" dirty="0"/>
          </a:p>
          <a:p>
            <a:pPr marL="360000" lvl="1">
              <a:lnSpc>
                <a:spcPct val="100000"/>
              </a:lnSpc>
              <a:spcAft>
                <a:spcPts val="1000"/>
              </a:spcAft>
              <a:buClr>
                <a:schemeClr val="bg2"/>
              </a:buClr>
            </a:pPr>
            <a:r>
              <a:rPr lang="en-GB" sz="1800" dirty="0"/>
              <a:t>Discuss ways to follow up after meetings</a:t>
            </a:r>
            <a:endParaRPr lang="en-ZA" sz="1800" dirty="0"/>
          </a:p>
          <a:p>
            <a:pPr marL="360000" lvl="1">
              <a:lnSpc>
                <a:spcPct val="100000"/>
              </a:lnSpc>
              <a:spcAft>
                <a:spcPts val="1000"/>
              </a:spcAft>
              <a:buClr>
                <a:schemeClr val="bg2"/>
              </a:buClr>
            </a:pPr>
            <a:r>
              <a:rPr lang="en-GB" sz="1800" dirty="0"/>
              <a:t>Be friendly and adopt a positive attitude towards policy makers </a:t>
            </a:r>
            <a:endParaRPr lang="en-ZA" sz="1800" dirty="0"/>
          </a:p>
          <a:p>
            <a:pPr marL="360000" lvl="1">
              <a:lnSpc>
                <a:spcPct val="100000"/>
              </a:lnSpc>
              <a:spcAft>
                <a:spcPts val="1000"/>
              </a:spcAft>
              <a:buClr>
                <a:schemeClr val="bg2"/>
              </a:buClr>
            </a:pPr>
            <a:r>
              <a:rPr lang="en-GB" sz="1800" dirty="0"/>
              <a:t>Find out what they want</a:t>
            </a:r>
            <a:endParaRPr lang="en-ZA" sz="1800" dirty="0"/>
          </a:p>
          <a:p>
            <a:pPr marL="360000" lvl="1">
              <a:lnSpc>
                <a:spcPct val="100000"/>
              </a:lnSpc>
              <a:spcAft>
                <a:spcPts val="1000"/>
              </a:spcAft>
              <a:buClr>
                <a:schemeClr val="bg2"/>
              </a:buClr>
            </a:pPr>
            <a:r>
              <a:rPr lang="en-GB" sz="1800" dirty="0"/>
              <a:t>Present solid evidence and get it right (be prepared)</a:t>
            </a:r>
            <a:endParaRPr lang="en-ZA" sz="1800" dirty="0"/>
          </a:p>
          <a:p>
            <a:pPr marL="360000" lvl="1">
              <a:lnSpc>
                <a:spcPct val="100000"/>
              </a:lnSpc>
              <a:spcAft>
                <a:spcPts val="1000"/>
              </a:spcAft>
              <a:buClr>
                <a:schemeClr val="bg2"/>
              </a:buClr>
            </a:pPr>
            <a:r>
              <a:rPr lang="en-GB" sz="1800" dirty="0"/>
              <a:t>Speak clearly and concisely – avoid jargon</a:t>
            </a:r>
            <a:r>
              <a:rPr lang="en-ZA" sz="1800" dirty="0"/>
              <a:t> and </a:t>
            </a:r>
            <a:r>
              <a:rPr lang="en-GB" sz="1800" dirty="0"/>
              <a:t>arguing</a:t>
            </a:r>
            <a:endParaRPr lang="en-ZA" sz="1800" dirty="0"/>
          </a:p>
          <a:p>
            <a:pPr marL="360000" lvl="1">
              <a:lnSpc>
                <a:spcPct val="100000"/>
              </a:lnSpc>
              <a:spcAft>
                <a:spcPts val="1000"/>
              </a:spcAft>
              <a:buClr>
                <a:schemeClr val="bg2"/>
              </a:buClr>
            </a:pPr>
            <a:r>
              <a:rPr lang="en-GB" sz="1800" dirty="0"/>
              <a:t>Present factual, non-emotive responses if you disagree on a point (avoid negative reactions)</a:t>
            </a:r>
          </a:p>
          <a:p>
            <a:pPr marL="360000" lvl="1">
              <a:lnSpc>
                <a:spcPct val="100000"/>
              </a:lnSpc>
              <a:spcAft>
                <a:spcPts val="1000"/>
              </a:spcAft>
              <a:buClr>
                <a:schemeClr val="bg2"/>
              </a:buClr>
            </a:pPr>
            <a:r>
              <a:rPr lang="en-GB" sz="1800" dirty="0"/>
              <a:t>Make your comments personal and provide local context</a:t>
            </a:r>
            <a:endParaRPr lang="en-ZA" sz="1800" dirty="0"/>
          </a:p>
          <a:p>
            <a:pPr marL="360000" lvl="1">
              <a:lnSpc>
                <a:spcPct val="100000"/>
              </a:lnSpc>
              <a:spcAft>
                <a:spcPts val="1000"/>
              </a:spcAft>
              <a:buClr>
                <a:schemeClr val="bg2"/>
              </a:buClr>
            </a:pPr>
            <a:r>
              <a:rPr lang="en-GB" sz="1800" dirty="0"/>
              <a:t>Take materials to leave with policy makers</a:t>
            </a:r>
          </a:p>
          <a:p>
            <a:pPr marL="360000" lvl="1">
              <a:lnSpc>
                <a:spcPct val="100000"/>
              </a:lnSpc>
              <a:spcAft>
                <a:spcPts val="1000"/>
              </a:spcAft>
              <a:buClr>
                <a:schemeClr val="bg2"/>
              </a:buClr>
            </a:pPr>
            <a:r>
              <a:rPr lang="en-GB" sz="1800" dirty="0"/>
              <a:t>Be sure to thank everyone </a:t>
            </a:r>
            <a:endParaRPr lang="en-ZA" sz="1800" dirty="0"/>
          </a:p>
          <a:p>
            <a:pPr marL="360000" lvl="1">
              <a:lnSpc>
                <a:spcPct val="100000"/>
              </a:lnSpc>
              <a:spcAft>
                <a:spcPts val="1000"/>
              </a:spcAft>
              <a:buClr>
                <a:schemeClr val="bg2"/>
              </a:buClr>
            </a:pPr>
            <a:r>
              <a:rPr lang="en-GB" sz="1800" dirty="0"/>
              <a:t>If a policy maker requests information, respond within a week</a:t>
            </a:r>
            <a:endParaRPr lang="en-ZA" sz="1800" dirty="0"/>
          </a:p>
          <a:p>
            <a:pPr marL="360000" lvl="1">
              <a:lnSpc>
                <a:spcPct val="100000"/>
              </a:lnSpc>
              <a:spcAft>
                <a:spcPts val="1000"/>
              </a:spcAft>
              <a:buClr>
                <a:schemeClr val="bg2"/>
              </a:buClr>
            </a:pPr>
            <a:r>
              <a:rPr lang="en-GB" sz="1800" dirty="0"/>
              <a:t>Cultivate relationships</a:t>
            </a:r>
            <a:endParaRPr lang="en-ZA" sz="1800" dirty="0"/>
          </a:p>
          <a:p>
            <a:pPr lvl="1" indent="0">
              <a:spcAft>
                <a:spcPts val="1000"/>
              </a:spcAft>
              <a:buClr>
                <a:schemeClr val="bg2"/>
              </a:buClr>
              <a:buNone/>
            </a:pPr>
            <a:endParaRPr lang="en-US" dirty="0"/>
          </a:p>
        </p:txBody>
      </p:sp>
    </p:spTree>
    <p:extLst>
      <p:ext uri="{BB962C8B-B14F-4D97-AF65-F5344CB8AC3E}">
        <p14:creationId xmlns:p14="http://schemas.microsoft.com/office/powerpoint/2010/main" val="334674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13</a:t>
            </a:r>
          </a:p>
        </p:txBody>
      </p:sp>
      <p:sp>
        <p:nvSpPr>
          <p:cNvPr id="5" name="Content Placeholder 2"/>
          <p:cNvSpPr txBox="1">
            <a:spLocks/>
          </p:cNvSpPr>
          <p:nvPr/>
        </p:nvSpPr>
        <p:spPr>
          <a:xfrm>
            <a:off x="704185" y="1168626"/>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3600" dirty="0">
                <a:solidFill>
                  <a:schemeClr val="bg2"/>
                </a:solidFill>
              </a:rPr>
              <a:t>Activity: Preparing for dialogue with policy makers</a:t>
            </a:r>
          </a:p>
        </p:txBody>
      </p:sp>
      <p:sp>
        <p:nvSpPr>
          <p:cNvPr id="2" name="Rectangle 1"/>
          <p:cNvSpPr/>
          <p:nvPr/>
        </p:nvSpPr>
        <p:spPr>
          <a:xfrm>
            <a:off x="704185" y="2967335"/>
            <a:ext cx="10555998" cy="1200329"/>
          </a:xfrm>
          <a:prstGeom prst="rect">
            <a:avLst/>
          </a:prstGeom>
        </p:spPr>
        <p:txBody>
          <a:bodyPr wrap="square">
            <a:spAutoFit/>
          </a:bodyPr>
          <a:lstStyle/>
          <a:p>
            <a:pPr algn="ctr"/>
            <a:r>
              <a:rPr lang="en-US" sz="2400" dirty="0">
                <a:latin typeface="Arial" charset="0"/>
                <a:ea typeface="Arial" charset="0"/>
                <a:cs typeface="Arial" charset="0"/>
              </a:rPr>
              <a:t>Participants to divide into four groups to develop ’talking points’ related to priorities chosen which can be used in the policy dialogue (or in future advocacy work)  </a:t>
            </a:r>
          </a:p>
        </p:txBody>
      </p:sp>
    </p:spTree>
    <p:extLst>
      <p:ext uri="{BB962C8B-B14F-4D97-AF65-F5344CB8AC3E}">
        <p14:creationId xmlns:p14="http://schemas.microsoft.com/office/powerpoint/2010/main" val="414856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13</a:t>
            </a:r>
          </a:p>
        </p:txBody>
      </p:sp>
      <p:sp>
        <p:nvSpPr>
          <p:cNvPr id="5" name="Content Placeholder 2"/>
          <p:cNvSpPr txBox="1">
            <a:spLocks/>
          </p:cNvSpPr>
          <p:nvPr/>
        </p:nvSpPr>
        <p:spPr>
          <a:xfrm>
            <a:off x="704185" y="838868"/>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solidFill>
                  <a:schemeClr val="bg2"/>
                </a:solidFill>
              </a:rPr>
              <a:t>Priorities for discussion</a:t>
            </a:r>
          </a:p>
        </p:txBody>
      </p:sp>
      <p:sp>
        <p:nvSpPr>
          <p:cNvPr id="6" name="Content Placeholder 2"/>
          <p:cNvSpPr>
            <a:spLocks noGrp="1"/>
          </p:cNvSpPr>
          <p:nvPr>
            <p:ph idx="1"/>
          </p:nvPr>
        </p:nvSpPr>
        <p:spPr>
          <a:xfrm>
            <a:off x="704185" y="1414133"/>
            <a:ext cx="10502531" cy="483781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endParaRPr lang="en-US" b="0" dirty="0">
              <a:solidFill>
                <a:schemeClr val="tx1">
                  <a:lumMod val="50000"/>
                </a:schemeClr>
              </a:solidFill>
              <a:latin typeface="Arial" panose="020B0604020202020204" pitchFamily="34" charset="0"/>
              <a:cs typeface="Arial" panose="020B0604020202020204" pitchFamily="34" charset="0"/>
            </a:endParaRPr>
          </a:p>
          <a:p>
            <a:pPr marL="342900" indent="-342900">
              <a:buClr>
                <a:schemeClr val="bg2"/>
              </a:buClr>
              <a:buSzPct val="120000"/>
              <a:buFont typeface="Arial" panose="020B0604020202020204" pitchFamily="34" charset="0"/>
              <a:buChar char="•"/>
            </a:pPr>
            <a:r>
              <a:rPr lang="en-US" sz="2800" b="0" dirty="0">
                <a:solidFill>
                  <a:schemeClr val="tx1"/>
                </a:solidFill>
                <a:latin typeface="Arial" charset="0"/>
              </a:rPr>
              <a:t>Legal reform</a:t>
            </a:r>
          </a:p>
          <a:p>
            <a:pPr marL="342900" indent="-342900">
              <a:buClr>
                <a:schemeClr val="bg2"/>
              </a:buClr>
              <a:buSzPct val="120000"/>
              <a:buFont typeface="Arial" panose="020B0604020202020204" pitchFamily="34" charset="0"/>
              <a:buChar char="•"/>
            </a:pPr>
            <a:endParaRPr lang="en-US" sz="2800" b="0" dirty="0">
              <a:solidFill>
                <a:schemeClr val="tx1"/>
              </a:solidFill>
              <a:latin typeface="Arial" charset="0"/>
            </a:endParaRPr>
          </a:p>
          <a:p>
            <a:pPr marL="342900" indent="-342900">
              <a:buClr>
                <a:schemeClr val="bg2"/>
              </a:buClr>
              <a:buSzPct val="120000"/>
              <a:buFont typeface="Arial" panose="020B0604020202020204" pitchFamily="34" charset="0"/>
              <a:buChar char="•"/>
            </a:pPr>
            <a:r>
              <a:rPr lang="en-US" sz="2800" b="0" dirty="0">
                <a:solidFill>
                  <a:schemeClr val="tx1"/>
                </a:solidFill>
                <a:latin typeface="Arial" charset="0"/>
              </a:rPr>
              <a:t>Human rights</a:t>
            </a:r>
          </a:p>
          <a:p>
            <a:pPr marL="342900" indent="-342900">
              <a:buClr>
                <a:schemeClr val="bg2"/>
              </a:buClr>
              <a:buSzPct val="120000"/>
              <a:buFont typeface="Arial" panose="020B0604020202020204" pitchFamily="34" charset="0"/>
              <a:buChar char="•"/>
            </a:pPr>
            <a:endParaRPr lang="en-US" sz="2800" b="0" dirty="0">
              <a:solidFill>
                <a:schemeClr val="tx1"/>
              </a:solidFill>
              <a:latin typeface="Arial" charset="0"/>
            </a:endParaRPr>
          </a:p>
          <a:p>
            <a:pPr marL="342900" indent="-342900">
              <a:buClr>
                <a:schemeClr val="bg2"/>
              </a:buClr>
              <a:buSzPct val="120000"/>
              <a:buFont typeface="Arial" panose="020B0604020202020204" pitchFamily="34" charset="0"/>
              <a:buChar char="•"/>
            </a:pPr>
            <a:r>
              <a:rPr lang="en-US" sz="2800" b="0" dirty="0">
                <a:solidFill>
                  <a:schemeClr val="tx1"/>
                </a:solidFill>
                <a:latin typeface="Arial" charset="0"/>
              </a:rPr>
              <a:t>Services</a:t>
            </a:r>
          </a:p>
          <a:p>
            <a:pPr marL="342900" indent="-342900">
              <a:buClr>
                <a:schemeClr val="bg2"/>
              </a:buClr>
              <a:buSzPct val="120000"/>
              <a:buFont typeface="Arial" panose="020B0604020202020204" pitchFamily="34" charset="0"/>
              <a:buChar char="•"/>
            </a:pPr>
            <a:endParaRPr lang="en-US" sz="2800" b="0" dirty="0">
              <a:solidFill>
                <a:schemeClr val="tx1"/>
              </a:solidFill>
              <a:latin typeface="Arial" charset="0"/>
            </a:endParaRPr>
          </a:p>
          <a:p>
            <a:pPr marL="342900" indent="-342900">
              <a:buClr>
                <a:schemeClr val="bg2"/>
              </a:buClr>
              <a:buSzPct val="120000"/>
              <a:buFont typeface="Arial" panose="020B0604020202020204" pitchFamily="34" charset="0"/>
              <a:buChar char="•"/>
            </a:pPr>
            <a:r>
              <a:rPr lang="en-US" sz="2800" b="0" dirty="0">
                <a:solidFill>
                  <a:schemeClr val="tx1"/>
                </a:solidFill>
                <a:latin typeface="Arial" charset="0"/>
              </a:rPr>
              <a:t>Community empowerment</a:t>
            </a:r>
          </a:p>
          <a:p>
            <a:pPr lvl="1" indent="0">
              <a:spcAft>
                <a:spcPts val="1000"/>
              </a:spcAft>
              <a:buClr>
                <a:schemeClr val="bg2"/>
              </a:buClr>
              <a:buNone/>
            </a:pPr>
            <a:endParaRPr lang="en-US" dirty="0"/>
          </a:p>
        </p:txBody>
      </p:sp>
    </p:spTree>
    <p:extLst>
      <p:ext uri="{BB962C8B-B14F-4D97-AF65-F5344CB8AC3E}">
        <p14:creationId xmlns:p14="http://schemas.microsoft.com/office/powerpoint/2010/main" val="96035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13</a:t>
            </a:r>
          </a:p>
        </p:txBody>
      </p:sp>
      <p:sp>
        <p:nvSpPr>
          <p:cNvPr id="5" name="Content Placeholder 2"/>
          <p:cNvSpPr txBox="1">
            <a:spLocks/>
          </p:cNvSpPr>
          <p:nvPr/>
        </p:nvSpPr>
        <p:spPr>
          <a:xfrm>
            <a:off x="409718" y="1830760"/>
            <a:ext cx="10755978" cy="575265"/>
          </a:xfrm>
          <a:prstGeom prst="rect">
            <a:avLst/>
          </a:prstGeom>
        </p:spPr>
        <p:txBody>
          <a:bodyPr lIns="0" tIns="0" rIns="0" bIns="0" numCol="1" spcCol="360000">
            <a:noAutofit/>
          </a:bodyPr>
          <a:lstStyle>
            <a:lvl1pPr marL="0" indent="0" algn="l" defTabSz="914400" rtl="0" eaLnBrk="1" latinLnBrk="0" hangingPunct="1">
              <a:lnSpc>
                <a:spcPct val="90000"/>
              </a:lnSpc>
              <a:spcBef>
                <a:spcPts val="0"/>
              </a:spcBef>
              <a:spcAft>
                <a:spcPts val="600"/>
              </a:spcAft>
              <a:buFontTx/>
              <a:buNone/>
              <a:defRPr sz="3000" b="1" i="0" kern="1200" baseline="0">
                <a:solidFill>
                  <a:schemeClr val="tx2"/>
                </a:solidFill>
                <a:latin typeface="+mn-lt"/>
                <a:ea typeface="+mn-ea"/>
                <a:cs typeface="+mn-cs"/>
              </a:defRPr>
            </a:lvl1pPr>
            <a:lvl2pPr marL="0" indent="-360000" algn="l" defTabSz="914400" rtl="0" eaLnBrk="1" latinLnBrk="0" hangingPunct="1">
              <a:lnSpc>
                <a:spcPts val="3200"/>
              </a:lnSpc>
              <a:spcBef>
                <a:spcPts val="0"/>
              </a:spcBef>
              <a:spcAft>
                <a:spcPts val="800"/>
              </a:spcAft>
              <a:buClr>
                <a:schemeClr val="tx2"/>
              </a:buClr>
              <a:buSzPct val="120000"/>
              <a:buFont typeface="LucidaGrande" charset="0"/>
              <a:buChar char="●"/>
              <a:defRPr sz="2400" kern="1200" baseline="0">
                <a:solidFill>
                  <a:schemeClr val="tx1"/>
                </a:solidFill>
                <a:latin typeface="Arial" charset="0"/>
                <a:ea typeface="+mn-ea"/>
                <a:cs typeface="+mn-cs"/>
              </a:defRPr>
            </a:lvl2pPr>
            <a:lvl3pPr marL="720000" indent="-360000" algn="l" defTabSz="914400" rtl="0" eaLnBrk="1" latinLnBrk="0" hangingPunct="1">
              <a:lnSpc>
                <a:spcPct val="90000"/>
              </a:lnSpc>
              <a:spcBef>
                <a:spcPts val="0"/>
              </a:spcBef>
              <a:spcAft>
                <a:spcPts val="200"/>
              </a:spcAft>
              <a:buFont typeface="LucidaGrande" charset="0"/>
              <a:buChar char="●"/>
              <a:defRPr sz="2400" kern="1200" baseline="0">
                <a:solidFill>
                  <a:schemeClr val="tx1"/>
                </a:solidFill>
                <a:latin typeface="Arial" charset="0"/>
                <a:ea typeface="+mn-ea"/>
                <a:cs typeface="+mn-cs"/>
              </a:defRPr>
            </a:lvl3pPr>
            <a:lvl4pPr marL="360000" indent="-360000" algn="l" defTabSz="914400" rtl="0" eaLnBrk="1" latinLnBrk="0" hangingPunct="1">
              <a:lnSpc>
                <a:spcPts val="2000"/>
              </a:lnSpc>
              <a:spcBef>
                <a:spcPts val="0"/>
              </a:spcBef>
              <a:spcAft>
                <a:spcPts val="400"/>
              </a:spcAft>
              <a:buClr>
                <a:schemeClr val="tx2"/>
              </a:buClr>
              <a:buSzPct val="120000"/>
              <a:buFont typeface="LucidaGrande" charset="0"/>
              <a:buChar char="●"/>
              <a:defRPr sz="1600" kern="1200" baseline="0">
                <a:solidFill>
                  <a:schemeClr val="tx1"/>
                </a:solidFill>
                <a:latin typeface="Arial" charset="0"/>
                <a:ea typeface="+mn-ea"/>
                <a:cs typeface="+mn-cs"/>
              </a:defRPr>
            </a:lvl4pPr>
            <a:lvl5pPr marL="720000" indent="-360000" algn="l" defTabSz="914400" rtl="0" eaLnBrk="1" latinLnBrk="0" hangingPunct="1">
              <a:lnSpc>
                <a:spcPts val="2000"/>
              </a:lnSpc>
              <a:spcBef>
                <a:spcPts val="0"/>
              </a:spcBef>
              <a:spcAft>
                <a:spcPts val="200"/>
              </a:spcAft>
              <a:buSzPct val="120000"/>
              <a:buFont typeface="LucidaGrande" charset="0"/>
              <a:buChar char="●"/>
              <a:defRPr sz="16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sz="4000" dirty="0">
              <a:solidFill>
                <a:schemeClr val="bg2"/>
              </a:solidFill>
              <a:latin typeface="Arial" panose="020B0604020202020204" pitchFamily="34" charset="0"/>
              <a:cs typeface="Arial" panose="020B0604020202020204" pitchFamily="34" charset="0"/>
            </a:endParaRPr>
          </a:p>
          <a:p>
            <a:pPr lvl="0"/>
            <a:endParaRPr lang="en-US" sz="4000" dirty="0">
              <a:solidFill>
                <a:schemeClr val="bg2"/>
              </a:solidFill>
              <a:latin typeface="Arial" panose="020B0604020202020204" pitchFamily="34" charset="0"/>
              <a:cs typeface="Arial" panose="020B0604020202020204" pitchFamily="34" charset="0"/>
            </a:endParaRPr>
          </a:p>
          <a:p>
            <a:pPr lvl="0"/>
            <a:endParaRPr lang="en-US" sz="4000" dirty="0">
              <a:solidFill>
                <a:schemeClr val="bg2"/>
              </a:solidFill>
              <a:latin typeface="Arial" panose="020B0604020202020204" pitchFamily="34" charset="0"/>
              <a:cs typeface="Arial" panose="020B0604020202020204" pitchFamily="34" charset="0"/>
            </a:endParaRPr>
          </a:p>
          <a:p>
            <a:pPr lvl="0"/>
            <a:endParaRPr lang="en-US" sz="4000" dirty="0">
              <a:solidFill>
                <a:schemeClr val="bg2"/>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623060" y="2853735"/>
            <a:ext cx="8945880" cy="575265"/>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r>
              <a:rPr lang="en-US" sz="3600" b="1" dirty="0">
                <a:solidFill>
                  <a:schemeClr val="bg2"/>
                </a:solidFill>
                <a:latin typeface="+mn-lt"/>
              </a:rPr>
              <a:t>Activity: Presentations and Feedback </a:t>
            </a:r>
          </a:p>
        </p:txBody>
      </p:sp>
    </p:spTree>
    <p:extLst>
      <p:ext uri="{BB962C8B-B14F-4D97-AF65-F5344CB8AC3E}">
        <p14:creationId xmlns:p14="http://schemas.microsoft.com/office/powerpoint/2010/main" val="230257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185" y="0"/>
            <a:ext cx="9728791" cy="512762"/>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IDUIT Training Workshop  /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Day Three  </a:t>
            </a:r>
            <a:r>
              <a:rPr kumimoji="0" lang="en-US" sz="1600" b="0" i="0" u="none" strike="noStrike" kern="1200" cap="none" spc="0" normalizeH="0" baseline="0" noProof="0" dirty="0">
                <a:ln>
                  <a:noFill/>
                </a:ln>
                <a:solidFill>
                  <a:srgbClr val="FFFFFF"/>
                </a:solidFill>
                <a:effectLst/>
                <a:uLnTx/>
                <a:uFillTx/>
                <a:latin typeface="Century Schoolbook" charset="0"/>
                <a:ea typeface="+mn-ea"/>
                <a:cs typeface="+mn-cs"/>
              </a:rPr>
              <a:t>/  </a:t>
            </a:r>
            <a:r>
              <a:rPr kumimoji="0" lang="en-US" sz="1600" b="1" i="0" u="none" strike="noStrike" kern="1200" cap="none" spc="0" normalizeH="0" baseline="0" noProof="0" dirty="0">
                <a:ln>
                  <a:noFill/>
                </a:ln>
                <a:solidFill>
                  <a:srgbClr val="FFFFFF"/>
                </a:solidFill>
                <a:effectLst/>
                <a:uLnTx/>
                <a:uFillTx/>
                <a:latin typeface="Century Schoolbook" charset="0"/>
                <a:ea typeface="+mn-ea"/>
                <a:cs typeface="+mn-cs"/>
              </a:rPr>
              <a:t>Session 14</a:t>
            </a:r>
          </a:p>
        </p:txBody>
      </p:sp>
      <p:sp>
        <p:nvSpPr>
          <p:cNvPr id="6" name="Content Placeholder 2"/>
          <p:cNvSpPr>
            <a:spLocks noGrp="1"/>
          </p:cNvSpPr>
          <p:nvPr>
            <p:ph idx="1"/>
          </p:nvPr>
        </p:nvSpPr>
        <p:spPr>
          <a:xfrm>
            <a:off x="1664550" y="2905236"/>
            <a:ext cx="8862900" cy="523764"/>
          </a:xfrm>
          <a:prstGeom prst="rect">
            <a:avLst/>
          </a:prstGeom>
        </p:spPr>
        <p:txBody>
          <a:bodyPr lIns="0" tIns="0" rIns="0" bIns="0" numCol="1" spcCol="360000">
            <a:noAutofit/>
          </a:bodyPr>
          <a:lstStyle>
            <a:lvl1pPr marL="0" indent="0">
              <a:spcBef>
                <a:spcPts val="0"/>
              </a:spcBef>
              <a:spcAft>
                <a:spcPts val="600"/>
              </a:spcAft>
              <a:buFontTx/>
              <a:buNone/>
              <a:defRPr sz="3000" b="1" i="0" baseline="0">
                <a:solidFill>
                  <a:schemeClr val="tx2"/>
                </a:solidFill>
              </a:defRPr>
            </a:lvl1pPr>
            <a:lvl2pPr marL="0" indent="-360000">
              <a:lnSpc>
                <a:spcPts val="3200"/>
              </a:lnSpc>
              <a:spcBef>
                <a:spcPts val="0"/>
              </a:spcBef>
              <a:spcAft>
                <a:spcPts val="800"/>
              </a:spcAft>
              <a:buClr>
                <a:schemeClr val="tx2"/>
              </a:buClr>
              <a:buSzPct val="120000"/>
              <a:buFont typeface="LucidaGrande" charset="0"/>
              <a:buChar char="●"/>
              <a:defRPr baseline="0">
                <a:latin typeface="Arial" charset="0"/>
              </a:defRPr>
            </a:lvl2pPr>
            <a:lvl3pPr marL="720000" indent="-360000">
              <a:spcBef>
                <a:spcPts val="0"/>
              </a:spcBef>
              <a:spcAft>
                <a:spcPts val="200"/>
              </a:spcAft>
              <a:buFont typeface="LucidaGrande" charset="0"/>
              <a:buChar char="●"/>
              <a:defRPr sz="2400" baseline="0">
                <a:latin typeface="Arial" charset="0"/>
              </a:defRPr>
            </a:lvl3pPr>
            <a:lvl4pPr marL="360000" indent="-360000">
              <a:lnSpc>
                <a:spcPts val="2000"/>
              </a:lnSpc>
              <a:spcBef>
                <a:spcPts val="0"/>
              </a:spcBef>
              <a:spcAft>
                <a:spcPts val="400"/>
              </a:spcAft>
              <a:buClr>
                <a:schemeClr val="tx2"/>
              </a:buClr>
              <a:buSzPct val="120000"/>
              <a:buFont typeface="LucidaGrande" charset="0"/>
              <a:buChar char="●"/>
              <a:defRPr sz="1600" baseline="0">
                <a:latin typeface="Arial" charset="0"/>
              </a:defRPr>
            </a:lvl4pPr>
            <a:lvl5pPr marL="720000" indent="-360000">
              <a:lnSpc>
                <a:spcPts val="2000"/>
              </a:lnSpc>
              <a:spcBef>
                <a:spcPts val="0"/>
              </a:spcBef>
              <a:spcAft>
                <a:spcPts val="200"/>
              </a:spcAft>
              <a:buSzPct val="120000"/>
              <a:buFont typeface="LucidaGrande" charset="0"/>
              <a:buChar char="●"/>
              <a:defRPr sz="1600" baseline="0">
                <a:latin typeface="Arial" charset="0"/>
              </a:defRPr>
            </a:lvl5pPr>
          </a:lstStyle>
          <a:p>
            <a:pPr lvl="1" indent="0">
              <a:spcAft>
                <a:spcPts val="1000"/>
              </a:spcAft>
              <a:buClr>
                <a:schemeClr val="bg2"/>
              </a:buClr>
              <a:buNone/>
            </a:pPr>
            <a:r>
              <a:rPr lang="en-US" sz="3600" b="1" dirty="0">
                <a:solidFill>
                  <a:schemeClr val="bg2"/>
                </a:solidFill>
                <a:latin typeface="+mn-lt"/>
              </a:rPr>
              <a:t>Assessment Feedback and Closure</a:t>
            </a:r>
          </a:p>
        </p:txBody>
      </p:sp>
    </p:spTree>
    <p:extLst>
      <p:ext uri="{BB962C8B-B14F-4D97-AF65-F5344CB8AC3E}">
        <p14:creationId xmlns:p14="http://schemas.microsoft.com/office/powerpoint/2010/main" val="509316528"/>
      </p:ext>
    </p:extLst>
  </p:cSld>
  <p:clrMapOvr>
    <a:masterClrMapping/>
  </p:clrMapOvr>
</p:sld>
</file>

<file path=ppt/theme/theme1.xml><?xml version="1.0" encoding="utf-8"?>
<a:theme xmlns:a="http://schemas.openxmlformats.org/drawingml/2006/main" name="1_Custom Design">
  <a:themeElements>
    <a:clrScheme name="Inpud colours 1">
      <a:dk1>
        <a:srgbClr val="565655"/>
      </a:dk1>
      <a:lt1>
        <a:srgbClr val="FFFFFF"/>
      </a:lt1>
      <a:dk2>
        <a:srgbClr val="279B38"/>
      </a:dk2>
      <a:lt2>
        <a:srgbClr val="974389"/>
      </a:lt2>
      <a:accent1>
        <a:srgbClr val="0086CE"/>
      </a:accent1>
      <a:accent2>
        <a:srgbClr val="279B38"/>
      </a:accent2>
      <a:accent3>
        <a:srgbClr val="974389"/>
      </a:accent3>
      <a:accent4>
        <a:srgbClr val="FFC000"/>
      </a:accent4>
      <a:accent5>
        <a:srgbClr val="4472C4"/>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1197</Words>
  <Application>Microsoft Office PowerPoint</Application>
  <PresentationFormat>Widescreen</PresentationFormat>
  <Paragraphs>205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Schoolbook</vt:lpstr>
      <vt:lpstr>LucidaGrande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 MATTHEWS</dc:creator>
  <cp:lastModifiedBy>Hannah Lewis</cp:lastModifiedBy>
  <cp:revision>20</cp:revision>
  <dcterms:created xsi:type="dcterms:W3CDTF">2019-01-25T09:17:53Z</dcterms:created>
  <dcterms:modified xsi:type="dcterms:W3CDTF">2019-10-23T16:06:54Z</dcterms:modified>
</cp:coreProperties>
</file>