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8" r:id="rId2"/>
  </p:sldMasterIdLst>
  <p:notesMasterIdLst>
    <p:notesMasterId r:id="rId48"/>
  </p:notesMasterIdLst>
  <p:sldIdLst>
    <p:sldId id="259" r:id="rId3"/>
    <p:sldId id="260" r:id="rId4"/>
    <p:sldId id="267" r:id="rId5"/>
    <p:sldId id="270" r:id="rId6"/>
    <p:sldId id="262" r:id="rId7"/>
    <p:sldId id="258"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3"/>
    <p:restoredTop sz="86411"/>
  </p:normalViewPr>
  <p:slideViewPr>
    <p:cSldViewPr snapToGrid="0" snapToObjects="1">
      <p:cViewPr varScale="1">
        <p:scale>
          <a:sx n="106" d="100"/>
          <a:sy n="106" d="100"/>
        </p:scale>
        <p:origin x="810"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7E587-8A97-CF46-8DF3-6E59C0BB0F62}" type="datetimeFigureOut">
              <a:rPr lang="en-US" smtClean="0"/>
              <a:t>10/24/2019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93DB1-5CA0-634E-9088-63F80B1014E3}" type="slidenum">
              <a:rPr lang="en-US" smtClean="0"/>
              <a:t>‹#›</a:t>
            </a:fld>
            <a:endParaRPr lang="en-US"/>
          </a:p>
        </p:txBody>
      </p:sp>
    </p:spTree>
    <p:extLst>
      <p:ext uri="{BB962C8B-B14F-4D97-AF65-F5344CB8AC3E}">
        <p14:creationId xmlns:p14="http://schemas.microsoft.com/office/powerpoint/2010/main" val="139909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September 2015, member states adopted </a:t>
            </a:r>
            <a:r>
              <a:rPr lang="en-US" sz="1200" b="1" kern="1200" dirty="0">
                <a:solidFill>
                  <a:schemeClr val="tx1"/>
                </a:solidFill>
                <a:effectLst/>
                <a:latin typeface="+mn-lt"/>
                <a:ea typeface="+mn-ea"/>
                <a:cs typeface="+mn-cs"/>
              </a:rPr>
              <a:t>2030 Agenda for Sustainable Development</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http://www.un.org/ga/search/view_doc.asp?symbol=A/RES/70/1&amp;Lang=E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comprises of 17 sustainable development goals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Including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goal 3.3 to end the AIDS epidemic by 2030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Other goals contribute also to the HIV response among PWID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4BF25B1-9033-4B17-B5F4-B65326A9161B}" type="slidenum">
              <a:rPr lang="en-GB" smtClean="0"/>
              <a:t>10</a:t>
            </a:fld>
            <a:endParaRPr lang="en-GB" dirty="0"/>
          </a:p>
        </p:txBody>
      </p:sp>
    </p:spTree>
    <p:extLst>
      <p:ext uri="{BB962C8B-B14F-4D97-AF65-F5344CB8AC3E}">
        <p14:creationId xmlns:p14="http://schemas.microsoft.com/office/powerpoint/2010/main" val="89027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512763"/>
            <a:ext cx="10764838" cy="1325563"/>
          </a:xfrm>
          <a:prstGeom prst="rect">
            <a:avLst/>
          </a:prstGeom>
        </p:spPr>
        <p:txBody>
          <a:bodyPr lIns="0" tIns="0" rIns="0" bIns="0" anchor="t" anchorCtr="0">
            <a:noAutofit/>
          </a:bodyPr>
          <a:lstStyle>
            <a:lvl1pPr>
              <a:lnSpc>
                <a:spcPts val="4700"/>
              </a:lnSpc>
              <a:defRPr sz="36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04185" y="1838326"/>
            <a:ext cx="10755978" cy="4506912"/>
          </a:xfrm>
          <a:prstGeom prst="rect">
            <a:avLst/>
          </a:prstGeom>
        </p:spPr>
        <p:txBody>
          <a:bodyPr lIns="0" tIns="0" rIns="0" bIns="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460163" y="0"/>
            <a:ext cx="731837" cy="512763"/>
          </a:xfrm>
          <a:prstGeom prst="rect">
            <a:avLst/>
          </a:prstGeom>
        </p:spPr>
        <p:txBody>
          <a:bodyPr vert="horz" anchor="ctr" anchorCtr="0"/>
          <a:lstStyle>
            <a:lvl1pPr algn="ctr">
              <a:defRPr sz="1600" baseline="0">
                <a:solidFill>
                  <a:schemeClr val="bg1"/>
                </a:solidFill>
                <a:latin typeface="Century Schoolbook" charset="0"/>
              </a:defRPr>
            </a:lvl1pPr>
          </a:lstStyle>
          <a:p>
            <a:fld id="{7FF141E5-5205-274F-A3F2-C49D43872B4E}" type="slidenum">
              <a:rPr lang="en-US" smtClean="0"/>
              <a:pPr/>
              <a:t>‹#›</a:t>
            </a:fld>
            <a:endParaRPr lang="en-US" dirty="0"/>
          </a:p>
        </p:txBody>
      </p:sp>
      <p:sp>
        <p:nvSpPr>
          <p:cNvPr id="15" name="Slide Number Placeholder 5"/>
          <p:cNvSpPr txBox="1">
            <a:spLocks/>
          </p:cNvSpPr>
          <p:nvPr userDrawn="1"/>
        </p:nvSpPr>
        <p:spPr>
          <a:xfrm>
            <a:off x="11460163" y="0"/>
            <a:ext cx="731837" cy="512763"/>
          </a:xfrm>
          <a:prstGeom prst="rect">
            <a:avLst/>
          </a:prstGeom>
        </p:spPr>
        <p:txBody>
          <a:bodyPr vert="horz" anchor="ctr" anchorCtr="0"/>
          <a:lstStyle>
            <a:defPPr>
              <a:defRPr lang="en-US"/>
            </a:defPPr>
            <a:lvl1pPr marL="0" algn="ctr" defTabSz="914400" rtl="0" eaLnBrk="1" latinLnBrk="0" hangingPunct="1">
              <a:defRPr sz="1600" kern="1200" baseline="0">
                <a:solidFill>
                  <a:schemeClr val="bg1"/>
                </a:solidFill>
                <a:latin typeface="Century Schoolbook"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F141E5-5205-274F-A3F2-C49D43872B4E}" type="slidenum">
              <a:rPr lang="en-US" smtClean="0"/>
              <a:pPr/>
              <a:t>‹#›</a:t>
            </a:fld>
            <a:endParaRPr lang="en-US" dirty="0"/>
          </a:p>
        </p:txBody>
      </p:sp>
    </p:spTree>
    <p:extLst>
      <p:ext uri="{BB962C8B-B14F-4D97-AF65-F5344CB8AC3E}">
        <p14:creationId xmlns:p14="http://schemas.microsoft.com/office/powerpoint/2010/main" val="1956484264"/>
      </p:ext>
    </p:extLst>
  </p:cSld>
  <p:clrMapOvr>
    <a:masterClrMapping/>
  </p:clrMapOvr>
  <p:extLst>
    <p:ext uri="{DCECCB84-F9BA-43D5-87BE-67443E8EF086}">
      <p15:sldGuideLst xmlns:p15="http://schemas.microsoft.com/office/powerpoint/2012/main">
        <p15:guide id="1" pos="438">
          <p15:clr>
            <a:srgbClr val="FBAE40"/>
          </p15:clr>
        </p15:guide>
        <p15:guide id="2" orient="horz" pos="323">
          <p15:clr>
            <a:srgbClr val="FBAE40"/>
          </p15:clr>
        </p15:guide>
        <p15:guide id="3" pos="7219">
          <p15:clr>
            <a:srgbClr val="FBAE40"/>
          </p15:clr>
        </p15:guide>
        <p15:guide id="4" orient="horz" pos="39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185" y="1838326"/>
            <a:ext cx="10755978" cy="4506912"/>
          </a:xfrm>
          <a:prstGeom prst="rect">
            <a:avLst/>
          </a:prstGeom>
        </p:spPr>
        <p:txBody>
          <a:bodyPr lIns="0" tIns="0" rIns="0" bIns="0" numCol="2"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11460163" y="0"/>
            <a:ext cx="731837" cy="512763"/>
          </a:xfrm>
          <a:prstGeom prst="rect">
            <a:avLst/>
          </a:prstGeom>
        </p:spPr>
        <p:txBody>
          <a:bodyPr vert="horz" anchor="ctr" anchorCtr="0"/>
          <a:lstStyle>
            <a:defPPr>
              <a:defRPr lang="en-US"/>
            </a:defPPr>
            <a:lvl1pPr marL="0" algn="ctr" defTabSz="914400" rtl="0" eaLnBrk="1" latinLnBrk="0" hangingPunct="1">
              <a:defRPr sz="1600" kern="1200" baseline="0">
                <a:solidFill>
                  <a:schemeClr val="bg1"/>
                </a:solidFill>
                <a:latin typeface="Century Schoolbook"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F141E5-5205-274F-A3F2-C49D43872B4E}" type="slidenum">
              <a:rPr lang="en-US" smtClean="0"/>
              <a:pPr/>
              <a:t>‹#›</a:t>
            </a:fld>
            <a:endParaRPr lang="en-US" dirty="0"/>
          </a:p>
        </p:txBody>
      </p:sp>
    </p:spTree>
    <p:extLst>
      <p:ext uri="{BB962C8B-B14F-4D97-AF65-F5344CB8AC3E}">
        <p14:creationId xmlns:p14="http://schemas.microsoft.com/office/powerpoint/2010/main" val="397460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12192000" cy="63476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95325" y="512763"/>
            <a:ext cx="10764838" cy="1325563"/>
          </a:xfrm>
          <a:prstGeom prst="rect">
            <a:avLst/>
          </a:prstGeom>
        </p:spPr>
        <p:txBody>
          <a:bodyPr lIns="0" tIns="0" rIns="0" bIns="0" anchor="t" anchorCtr="0">
            <a:noAutofit/>
          </a:bodyPr>
          <a:lstStyle>
            <a:lvl1pPr>
              <a:lnSpc>
                <a:spcPts val="4700"/>
              </a:lnSpc>
              <a:defRPr sz="4000" baseline="0">
                <a:solidFill>
                  <a:schemeClr val="bg1"/>
                </a:solidFill>
              </a:defRPr>
            </a:lvl1pPr>
          </a:lstStyle>
          <a:p>
            <a:r>
              <a:rPr lang="en-US" dirty="0"/>
              <a:t>Click to edit Master title style</a:t>
            </a:r>
          </a:p>
        </p:txBody>
      </p:sp>
      <p:sp>
        <p:nvSpPr>
          <p:cNvPr id="6" name="Content Placeholder 2"/>
          <p:cNvSpPr>
            <a:spLocks noGrp="1"/>
          </p:cNvSpPr>
          <p:nvPr>
            <p:ph idx="1"/>
          </p:nvPr>
        </p:nvSpPr>
        <p:spPr>
          <a:xfrm>
            <a:off x="704185" y="1838326"/>
            <a:ext cx="10755978" cy="4506912"/>
          </a:xfrm>
          <a:prstGeom prst="rect">
            <a:avLst/>
          </a:prstGeom>
        </p:spPr>
        <p:txBody>
          <a:bodyPr lIns="0" tIns="0" rIns="0" bIns="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51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A8BE-0770-114E-B51B-9F410A0A6C23}"/>
              </a:ext>
            </a:extLst>
          </p:cNvPr>
          <p:cNvSpPr>
            <a:spLocks noGrp="1"/>
          </p:cNvSpPr>
          <p:nvPr>
            <p:ph type="title"/>
          </p:nvPr>
        </p:nvSpPr>
        <p:spPr>
          <a:xfrm>
            <a:off x="838200" y="365125"/>
            <a:ext cx="10515600" cy="1325563"/>
          </a:xfrm>
          <a:prstGeom prst="rect">
            <a:avLst/>
          </a:prstGeom>
        </p:spPr>
        <p:txBody>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183818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32F0-FDD9-0E4A-AE20-46EEA9279D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66272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512763"/>
            <a:ext cx="10764838" cy="1325563"/>
          </a:xfrm>
          <a:prstGeom prst="rect">
            <a:avLst/>
          </a:prstGeom>
        </p:spPr>
        <p:txBody>
          <a:bodyPr lIns="0" tIns="0" rIns="0" bIns="0" anchor="t" anchorCtr="0">
            <a:noAutofit/>
          </a:bodyPr>
          <a:lstStyle>
            <a:lvl1pPr>
              <a:lnSpc>
                <a:spcPts val="4700"/>
              </a:lnSpc>
              <a:defRPr sz="36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04185" y="1838326"/>
            <a:ext cx="10755978" cy="4506912"/>
          </a:xfrm>
          <a:prstGeom prst="rect">
            <a:avLst/>
          </a:prstGeom>
        </p:spPr>
        <p:txBody>
          <a:bodyPr lIns="0" tIns="0" rIns="0" bIns="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460163" y="0"/>
            <a:ext cx="731837" cy="512763"/>
          </a:xfrm>
          <a:prstGeom prst="rect">
            <a:avLst/>
          </a:prstGeom>
        </p:spPr>
        <p:txBody>
          <a:bodyPr vert="horz" anchor="ctr" anchorCtr="0"/>
          <a:lstStyle>
            <a:lvl1pPr algn="ctr">
              <a:defRPr sz="1600" baseline="0">
                <a:solidFill>
                  <a:schemeClr val="bg1"/>
                </a:solidFill>
                <a:latin typeface="Century Schoolbook" charset="0"/>
              </a:defRPr>
            </a:lvl1pPr>
          </a:lstStyle>
          <a:p>
            <a:fld id="{7FF141E5-5205-274F-A3F2-C49D43872B4E}" type="slidenum">
              <a:rPr lang="en-US" smtClean="0"/>
              <a:pPr/>
              <a:t>‹#›</a:t>
            </a:fld>
            <a:endParaRPr lang="en-US" dirty="0"/>
          </a:p>
        </p:txBody>
      </p:sp>
      <p:sp>
        <p:nvSpPr>
          <p:cNvPr id="15" name="Slide Number Placeholder 5"/>
          <p:cNvSpPr txBox="1">
            <a:spLocks/>
          </p:cNvSpPr>
          <p:nvPr userDrawn="1"/>
        </p:nvSpPr>
        <p:spPr>
          <a:xfrm>
            <a:off x="11460163" y="0"/>
            <a:ext cx="731837" cy="512763"/>
          </a:xfrm>
          <a:prstGeom prst="rect">
            <a:avLst/>
          </a:prstGeom>
        </p:spPr>
        <p:txBody>
          <a:bodyPr vert="horz" anchor="ctr" anchorCtr="0"/>
          <a:lstStyle>
            <a:defPPr>
              <a:defRPr lang="en-US"/>
            </a:defPPr>
            <a:lvl1pPr marL="0" algn="ctr" defTabSz="914400" rtl="0" eaLnBrk="1" latinLnBrk="0" hangingPunct="1">
              <a:defRPr sz="1600" kern="1200" baseline="0">
                <a:solidFill>
                  <a:schemeClr val="bg1"/>
                </a:solidFill>
                <a:latin typeface="Century Schoolbook"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F141E5-5205-274F-A3F2-C49D43872B4E}" type="slidenum">
              <a:rPr lang="en-US" smtClean="0"/>
              <a:pPr/>
              <a:t>‹#›</a:t>
            </a:fld>
            <a:endParaRPr lang="en-US" dirty="0"/>
          </a:p>
        </p:txBody>
      </p:sp>
    </p:spTree>
    <p:extLst>
      <p:ext uri="{BB962C8B-B14F-4D97-AF65-F5344CB8AC3E}">
        <p14:creationId xmlns:p14="http://schemas.microsoft.com/office/powerpoint/2010/main" val="132445894"/>
      </p:ext>
    </p:extLst>
  </p:cSld>
  <p:clrMapOvr>
    <a:masterClrMapping/>
  </p:clrMapOvr>
  <p:extLst>
    <p:ext uri="{DCECCB84-F9BA-43D5-87BE-67443E8EF086}">
      <p15:sldGuideLst xmlns:p15="http://schemas.microsoft.com/office/powerpoint/2012/main">
        <p15:guide id="1" pos="438">
          <p15:clr>
            <a:srgbClr val="FBAE40"/>
          </p15:clr>
        </p15:guide>
        <p15:guide id="2" orient="horz" pos="323">
          <p15:clr>
            <a:srgbClr val="FBAE40"/>
          </p15:clr>
        </p15:guide>
        <p15:guide id="3" pos="7219">
          <p15:clr>
            <a:srgbClr val="FBAE40"/>
          </p15:clr>
        </p15:guide>
        <p15:guide id="4" orient="horz" pos="39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185" y="1838326"/>
            <a:ext cx="10755978" cy="4506912"/>
          </a:xfrm>
          <a:prstGeom prst="rect">
            <a:avLst/>
          </a:prstGeom>
        </p:spPr>
        <p:txBody>
          <a:bodyPr lIns="0" tIns="0" rIns="0" bIns="0" numCol="2"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11460163" y="0"/>
            <a:ext cx="731837" cy="512763"/>
          </a:xfrm>
          <a:prstGeom prst="rect">
            <a:avLst/>
          </a:prstGeom>
        </p:spPr>
        <p:txBody>
          <a:bodyPr vert="horz" anchor="ctr" anchorCtr="0"/>
          <a:lstStyle>
            <a:defPPr>
              <a:defRPr lang="en-US"/>
            </a:defPPr>
            <a:lvl1pPr marL="0" algn="ctr" defTabSz="914400" rtl="0" eaLnBrk="1" latinLnBrk="0" hangingPunct="1">
              <a:defRPr sz="1600" kern="1200" baseline="0">
                <a:solidFill>
                  <a:schemeClr val="bg1"/>
                </a:solidFill>
                <a:latin typeface="Century Schoolbook"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F141E5-5205-274F-A3F2-C49D43872B4E}" type="slidenum">
              <a:rPr lang="en-US" smtClean="0"/>
              <a:pPr/>
              <a:t>‹#›</a:t>
            </a:fld>
            <a:endParaRPr lang="en-US" dirty="0"/>
          </a:p>
        </p:txBody>
      </p:sp>
    </p:spTree>
    <p:extLst>
      <p:ext uri="{BB962C8B-B14F-4D97-AF65-F5344CB8AC3E}">
        <p14:creationId xmlns:p14="http://schemas.microsoft.com/office/powerpoint/2010/main" val="311661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12192000" cy="63476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95325" y="512763"/>
            <a:ext cx="10764838" cy="1325563"/>
          </a:xfrm>
          <a:prstGeom prst="rect">
            <a:avLst/>
          </a:prstGeom>
        </p:spPr>
        <p:txBody>
          <a:bodyPr lIns="0" tIns="0" rIns="0" bIns="0" anchor="t" anchorCtr="0">
            <a:noAutofit/>
          </a:bodyPr>
          <a:lstStyle>
            <a:lvl1pPr>
              <a:lnSpc>
                <a:spcPts val="4700"/>
              </a:lnSpc>
              <a:defRPr sz="3600" baseline="0">
                <a:solidFill>
                  <a:schemeClr val="bg1"/>
                </a:solidFill>
              </a:defRPr>
            </a:lvl1pPr>
          </a:lstStyle>
          <a:p>
            <a:r>
              <a:rPr lang="en-US" dirty="0"/>
              <a:t>Click to edit Master title style</a:t>
            </a:r>
          </a:p>
        </p:txBody>
      </p:sp>
      <p:sp>
        <p:nvSpPr>
          <p:cNvPr id="6" name="Content Placeholder 2"/>
          <p:cNvSpPr>
            <a:spLocks noGrp="1"/>
          </p:cNvSpPr>
          <p:nvPr>
            <p:ph idx="1"/>
          </p:nvPr>
        </p:nvSpPr>
        <p:spPr>
          <a:xfrm>
            <a:off x="704185" y="1838326"/>
            <a:ext cx="10755978" cy="4506912"/>
          </a:xfrm>
          <a:prstGeom prst="rect">
            <a:avLst/>
          </a:prstGeom>
        </p:spPr>
        <p:txBody>
          <a:bodyPr lIns="0" tIns="0" rIns="0" bIns="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28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Main Slide">
    <p:spTree>
      <p:nvGrpSpPr>
        <p:cNvPr id="1" name=""/>
        <p:cNvGrpSpPr/>
        <p:nvPr/>
      </p:nvGrpSpPr>
      <p:grpSpPr>
        <a:xfrm>
          <a:off x="0" y="0"/>
          <a:ext cx="0" cy="0"/>
          <a:chOff x="0" y="0"/>
          <a:chExt cx="0" cy="0"/>
        </a:xfrm>
      </p:grpSpPr>
      <p:sp>
        <p:nvSpPr>
          <p:cNvPr id="4" name="Title 1"/>
          <p:cNvSpPr>
            <a:spLocks noGrp="1"/>
          </p:cNvSpPr>
          <p:nvPr>
            <p:ph type="title"/>
          </p:nvPr>
        </p:nvSpPr>
        <p:spPr>
          <a:xfrm>
            <a:off x="239349" y="274638"/>
            <a:ext cx="11617291" cy="1143000"/>
          </a:xfrm>
        </p:spPr>
        <p:txBody>
          <a:bodyPr>
            <a:normAutofit/>
          </a:bodyPr>
          <a:lstStyle>
            <a:lvl1pPr>
              <a:defRPr sz="3600" b="0">
                <a:solidFill>
                  <a:srgbClr val="006699"/>
                </a:solidFill>
              </a:defRPr>
            </a:lvl1pPr>
          </a:lstStyle>
          <a:p>
            <a:r>
              <a:rPr lang="en-US" dirty="0"/>
              <a:t>Click to edit Master title style</a:t>
            </a:r>
            <a:endParaRPr lang="en-GB" dirty="0"/>
          </a:p>
        </p:txBody>
      </p:sp>
      <p:sp>
        <p:nvSpPr>
          <p:cNvPr id="5" name="Content Placeholder 2"/>
          <p:cNvSpPr>
            <a:spLocks noGrp="1"/>
          </p:cNvSpPr>
          <p:nvPr>
            <p:ph idx="1"/>
          </p:nvPr>
        </p:nvSpPr>
        <p:spPr>
          <a:xfrm>
            <a:off x="1090183" y="1412776"/>
            <a:ext cx="10094383" cy="3989040"/>
          </a:xfrm>
          <a:prstGeom prst="rect">
            <a:avLst/>
          </a:prstGeom>
        </p:spPr>
        <p:txBody>
          <a:bodyPr/>
          <a:lstStyle>
            <a:lvl1pPr>
              <a:spcBef>
                <a:spcPts val="600"/>
              </a:spcBef>
              <a:defRPr sz="2400">
                <a:solidFill>
                  <a:srgbClr val="006699"/>
                </a:solidFill>
                <a:latin typeface="Helvetica Neue"/>
              </a:defRPr>
            </a:lvl1pPr>
            <a:lvl2pPr>
              <a:spcBef>
                <a:spcPts val="600"/>
              </a:spcBef>
              <a:defRPr sz="2400">
                <a:solidFill>
                  <a:srgbClr val="006699"/>
                </a:solidFill>
                <a:latin typeface="Helvetica Neue"/>
              </a:defRPr>
            </a:lvl2pPr>
            <a:lvl3pPr>
              <a:spcBef>
                <a:spcPts val="600"/>
              </a:spcBef>
              <a:defRPr sz="2000">
                <a:solidFill>
                  <a:srgbClr val="006699"/>
                </a:solidFill>
                <a:latin typeface="Helvetica Neue"/>
              </a:defRPr>
            </a:lvl3pPr>
            <a:lvl4pPr>
              <a:spcBef>
                <a:spcPts val="600"/>
              </a:spcBef>
              <a:defRPr sz="1800">
                <a:solidFill>
                  <a:srgbClr val="006699"/>
                </a:solidFill>
                <a:latin typeface="Helvetica Neue"/>
              </a:defRPr>
            </a:lvl4pPr>
            <a:lvl5pPr>
              <a:spcBef>
                <a:spcPts val="600"/>
              </a:spcBef>
              <a:defRPr sz="1800">
                <a:solidFill>
                  <a:srgbClr val="006699"/>
                </a:solidFill>
                <a:latin typeface="Helvetica Neu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66791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512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bg1"/>
                </a:solidFill>
              </a:rPr>
              <a:t>IDUIT Training Session / Day One / Session 1</a:t>
            </a:r>
          </a:p>
        </p:txBody>
      </p:sp>
      <p:sp>
        <p:nvSpPr>
          <p:cNvPr id="8" name="Title 1"/>
          <p:cNvSpPr txBox="1">
            <a:spLocks/>
          </p:cNvSpPr>
          <p:nvPr userDrawn="1"/>
        </p:nvSpPr>
        <p:spPr>
          <a:xfrm>
            <a:off x="695325" y="512763"/>
            <a:ext cx="10764838" cy="1325563"/>
          </a:xfrm>
          <a:prstGeom prst="rect">
            <a:avLst/>
          </a:prstGeom>
        </p:spPr>
        <p:txBody>
          <a:bodyPr lIns="0" tIns="0" rIns="0" bIns="0" anchor="t" anchorCtr="0">
            <a:noAutofit/>
          </a:bodyPr>
          <a:lstStyle>
            <a:lvl1pPr algn="l" defTabSz="914400" rtl="0" eaLnBrk="1" latinLnBrk="0" hangingPunct="1">
              <a:lnSpc>
                <a:spcPts val="4700"/>
              </a:lnSpc>
              <a:spcBef>
                <a:spcPct val="0"/>
              </a:spcBef>
              <a:buNone/>
              <a:defRPr sz="3600" kern="1200" baseline="0">
                <a:solidFill>
                  <a:schemeClr val="bg1"/>
                </a:solidFill>
                <a:latin typeface="+mj-lt"/>
                <a:ea typeface="+mj-ea"/>
                <a:cs typeface="+mj-cs"/>
              </a:defRPr>
            </a:lvl1pPr>
          </a:lstStyle>
          <a:p>
            <a:r>
              <a:rPr lang="en-US"/>
              <a:t>Click to edit Master title style</a:t>
            </a:r>
            <a:endParaRPr lang="en-US" dirty="0"/>
          </a:p>
        </p:txBody>
      </p:sp>
      <p:pic>
        <p:nvPicPr>
          <p:cNvPr id="11" name="Picture 10"/>
          <p:cNvPicPr>
            <a:picLocks noChangeAspect="1"/>
          </p:cNvPicPr>
          <p:nvPr userDrawn="1"/>
        </p:nvPicPr>
        <p:blipFill>
          <a:blip r:embed="rId7">
            <a:alphaModFix amt="50000"/>
            <a:extLst>
              <a:ext uri="{28A0092B-C50C-407E-A947-70E740481C1C}">
                <a14:useLocalDpi xmlns:a14="http://schemas.microsoft.com/office/drawing/2010/main" val="0"/>
              </a:ext>
            </a:extLst>
          </a:blip>
          <a:stretch>
            <a:fillRect/>
          </a:stretch>
        </p:blipFill>
        <p:spPr>
          <a:xfrm>
            <a:off x="9016409" y="6432667"/>
            <a:ext cx="2443754" cy="351114"/>
          </a:xfrm>
          <a:prstGeom prst="rect">
            <a:avLst/>
          </a:prstGeom>
        </p:spPr>
      </p:pic>
      <p:cxnSp>
        <p:nvCxnSpPr>
          <p:cNvPr id="12" name="Straight Connector 11"/>
          <p:cNvCxnSpPr/>
          <p:nvPr userDrawn="1"/>
        </p:nvCxnSpPr>
        <p:spPr>
          <a:xfrm>
            <a:off x="0" y="6345238"/>
            <a:ext cx="12269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26AF86B-287D-F146-9021-5824B0E5C04D}"/>
              </a:ext>
            </a:extLst>
          </p:cNvPr>
          <p:cNvSpPr/>
          <p:nvPr userDrawn="1"/>
        </p:nvSpPr>
        <p:spPr>
          <a:xfrm>
            <a:off x="2330824" y="1838326"/>
            <a:ext cx="6813176" cy="3231654"/>
          </a:xfrm>
          <a:prstGeom prst="rect">
            <a:avLst/>
          </a:prstGeom>
        </p:spPr>
        <p:txBody>
          <a:bodyPr wrap="square">
            <a:spAutoFit/>
          </a:bodyPr>
          <a:lstStyle/>
          <a:p>
            <a:pPr algn="l"/>
            <a:r>
              <a:rPr lang="en-GB" dirty="0">
                <a:solidFill>
                  <a:srgbClr val="00B050"/>
                </a:solidFill>
              </a:rPr>
              <a:t>WELCOME</a:t>
            </a:r>
          </a:p>
          <a:p>
            <a:pPr algn="l"/>
            <a:endParaRPr lang="en-GB" dirty="0">
              <a:solidFill>
                <a:srgbClr val="00B050"/>
              </a:solidFill>
            </a:endParaRPr>
          </a:p>
          <a:p>
            <a:pPr algn="l"/>
            <a:r>
              <a:rPr lang="en-GB" sz="2400" dirty="0"/>
              <a:t>The purpose of this session is:</a:t>
            </a:r>
          </a:p>
          <a:p>
            <a:endParaRPr lang="en-GB" sz="2400" dirty="0"/>
          </a:p>
          <a:p>
            <a:pPr marL="457200" indent="-457200" algn="l">
              <a:buFont typeface="Arial" charset="0"/>
              <a:buChar char="•"/>
            </a:pPr>
            <a:r>
              <a:rPr lang="en-GB" sz="2400" dirty="0"/>
              <a:t>To facilitate networking between participants </a:t>
            </a:r>
          </a:p>
          <a:p>
            <a:pPr marL="457200" indent="-457200" algn="l">
              <a:buFont typeface="Arial" charset="0"/>
              <a:buChar char="•"/>
            </a:pPr>
            <a:r>
              <a:rPr lang="en-GB" sz="2400" dirty="0"/>
              <a:t>To understand participants’ expectations </a:t>
            </a:r>
          </a:p>
          <a:p>
            <a:pPr marL="457200" indent="-457200">
              <a:buFont typeface="Arial" charset="0"/>
              <a:buChar char="•"/>
            </a:pPr>
            <a:r>
              <a:rPr lang="en-GB" sz="2400" dirty="0"/>
              <a:t>To inform participants about the work- shop structure and objectives </a:t>
            </a:r>
          </a:p>
        </p:txBody>
      </p:sp>
    </p:spTree>
    <p:extLst>
      <p:ext uri="{BB962C8B-B14F-4D97-AF65-F5344CB8AC3E}">
        <p14:creationId xmlns:p14="http://schemas.microsoft.com/office/powerpoint/2010/main" val="11209437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512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userDrawn="1"/>
        </p:nvSpPr>
        <p:spPr>
          <a:xfrm>
            <a:off x="695325" y="512763"/>
            <a:ext cx="10764838" cy="1325563"/>
          </a:xfrm>
          <a:prstGeom prst="rect">
            <a:avLst/>
          </a:prstGeom>
        </p:spPr>
        <p:txBody>
          <a:bodyPr lIns="0" tIns="0" rIns="0" bIns="0" anchor="t" anchorCtr="0">
            <a:noAutofit/>
          </a:bodyPr>
          <a:lstStyle>
            <a:lvl1pPr algn="l" defTabSz="914400" rtl="0" eaLnBrk="1" latinLnBrk="0" hangingPunct="1">
              <a:lnSpc>
                <a:spcPts val="4700"/>
              </a:lnSpc>
              <a:spcBef>
                <a:spcPct val="0"/>
              </a:spcBef>
              <a:buNone/>
              <a:defRPr sz="3600" kern="1200" baseline="0">
                <a:solidFill>
                  <a:schemeClr val="bg1"/>
                </a:solidFill>
                <a:latin typeface="+mj-lt"/>
                <a:ea typeface="+mj-ea"/>
                <a:cs typeface="+mj-cs"/>
              </a:defRPr>
            </a:lvl1pPr>
          </a:lstStyle>
          <a:p>
            <a:r>
              <a:rPr lang="en-US"/>
              <a:t>Click to edit Master title style</a:t>
            </a:r>
            <a:endParaRPr lang="en-US" dirty="0"/>
          </a:p>
        </p:txBody>
      </p:sp>
      <p:pic>
        <p:nvPicPr>
          <p:cNvPr id="11" name="Picture 10"/>
          <p:cNvPicPr>
            <a:picLocks noChangeAspect="1"/>
          </p:cNvPicPr>
          <p:nvPr userDrawn="1"/>
        </p:nvPicPr>
        <p:blipFill>
          <a:blip r:embed="rId6">
            <a:alphaModFix amt="50000"/>
            <a:extLst>
              <a:ext uri="{28A0092B-C50C-407E-A947-70E740481C1C}">
                <a14:useLocalDpi xmlns:a14="http://schemas.microsoft.com/office/drawing/2010/main" val="0"/>
              </a:ext>
            </a:extLst>
          </a:blip>
          <a:stretch>
            <a:fillRect/>
          </a:stretch>
        </p:blipFill>
        <p:spPr>
          <a:xfrm>
            <a:off x="9016409" y="6432667"/>
            <a:ext cx="2443754" cy="351114"/>
          </a:xfrm>
          <a:prstGeom prst="rect">
            <a:avLst/>
          </a:prstGeom>
        </p:spPr>
      </p:pic>
      <p:cxnSp>
        <p:nvCxnSpPr>
          <p:cNvPr id="12" name="Straight Connector 11"/>
          <p:cNvCxnSpPr/>
          <p:nvPr userDrawn="1"/>
        </p:nvCxnSpPr>
        <p:spPr>
          <a:xfrm>
            <a:off x="0" y="6345238"/>
            <a:ext cx="12269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0213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Injecting Drug User </a:t>
            </a:r>
            <a:br>
              <a:rPr lang="en-US" dirty="0"/>
            </a:br>
            <a:r>
              <a:rPr lang="en-US" dirty="0"/>
              <a:t>Implementation Tool (IDUIT) </a:t>
            </a:r>
            <a:br>
              <a:rPr lang="en-US" dirty="0"/>
            </a:br>
            <a:r>
              <a:rPr lang="en-US" dirty="0"/>
              <a:t>Training Workshop</a:t>
            </a:r>
            <a:br>
              <a:rPr lang="en-US" dirty="0"/>
            </a:br>
            <a:r>
              <a:rPr lang="en-US" b="1" dirty="0"/>
              <a:t>Day One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80" y="3636335"/>
            <a:ext cx="2214164" cy="234979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914"/>
          <a:stretch/>
        </p:blipFill>
        <p:spPr>
          <a:xfrm>
            <a:off x="7825208" y="969082"/>
            <a:ext cx="3394562" cy="4832253"/>
          </a:xfrm>
          <a:prstGeom prst="rect">
            <a:avLst/>
          </a:prstGeom>
          <a:scene3d>
            <a:camera prst="orthographicFront">
              <a:rot lat="0" lon="0" rev="20999999"/>
            </a:camera>
            <a:lightRig rig="threePt" dir="t"/>
          </a:scene3d>
        </p:spPr>
      </p:pic>
    </p:spTree>
    <p:extLst>
      <p:ext uri="{BB962C8B-B14F-4D97-AF65-F5344CB8AC3E}">
        <p14:creationId xmlns:p14="http://schemas.microsoft.com/office/powerpoint/2010/main" val="179356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02137" y="1553823"/>
            <a:ext cx="4288340" cy="48406"/>
          </a:xfrm>
        </p:spPr>
        <p:txBody>
          <a:bodyPr>
            <a:noAutofit/>
          </a:bodyPr>
          <a:lstStyle/>
          <a:p>
            <a:r>
              <a:rPr lang="en-US" sz="1400" dirty="0">
                <a:solidFill>
                  <a:srgbClr val="000000"/>
                </a:solidFill>
                <a:latin typeface="Arial" panose="020B0604020202020204" pitchFamily="34" charset="0"/>
                <a:cs typeface="Arial" panose="020B0604020202020204" pitchFamily="34" charset="0"/>
              </a:rPr>
              <a:t>UN 2030 Agenda for Sustainable Development</a:t>
            </a:r>
            <a:endParaRPr lang="en-GB" sz="1400" dirty="0">
              <a:solidFill>
                <a:srgbClr val="000000"/>
              </a:solidFill>
              <a:latin typeface="Arial" panose="020B0604020202020204" pitchFamily="34" charset="0"/>
              <a:cs typeface="Arial" panose="020B0604020202020204" pitchFamily="34" charset="0"/>
            </a:endParaRPr>
          </a:p>
        </p:txBody>
      </p:sp>
      <p:grpSp>
        <p:nvGrpSpPr>
          <p:cNvPr id="4" name="Group 3"/>
          <p:cNvGrpSpPr/>
          <p:nvPr/>
        </p:nvGrpSpPr>
        <p:grpSpPr>
          <a:xfrm>
            <a:off x="4750380" y="2016249"/>
            <a:ext cx="7264063" cy="4315264"/>
            <a:chOff x="179512" y="1248318"/>
            <a:chExt cx="8612831" cy="4515728"/>
          </a:xfrm>
        </p:grpSpPr>
        <p:sp>
          <p:nvSpPr>
            <p:cNvPr id="40" name="Rectangle 39"/>
            <p:cNvSpPr/>
            <p:nvPr/>
          </p:nvSpPr>
          <p:spPr>
            <a:xfrm>
              <a:off x="1528345" y="4393605"/>
              <a:ext cx="2806413" cy="1370441"/>
            </a:xfrm>
            <a:prstGeom prst="rect">
              <a:avLst/>
            </a:prstGeom>
            <a:solidFill>
              <a:srgbClr val="3B6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sz="1400" dirty="0">
                <a:solidFill>
                  <a:srgbClr val="0070C0"/>
                </a:solidFill>
                <a:latin typeface="Helvetica" pitchFamily="34" charset="0"/>
              </a:endParaRPr>
            </a:p>
          </p:txBody>
        </p:sp>
        <p:sp>
          <p:nvSpPr>
            <p:cNvPr id="45" name="Rectangle 44"/>
            <p:cNvSpPr/>
            <p:nvPr/>
          </p:nvSpPr>
          <p:spPr>
            <a:xfrm>
              <a:off x="6019813" y="4363544"/>
              <a:ext cx="2772530" cy="1237565"/>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sz="1400" dirty="0">
                <a:solidFill>
                  <a:schemeClr val="bg1"/>
                </a:solidFill>
                <a:latin typeface="Helvetica" pitchFamily="34" charset="0"/>
              </a:endParaRPr>
            </a:p>
          </p:txBody>
        </p:sp>
        <p:grpSp>
          <p:nvGrpSpPr>
            <p:cNvPr id="53" name="Group 52"/>
            <p:cNvGrpSpPr/>
            <p:nvPr/>
          </p:nvGrpSpPr>
          <p:grpSpPr>
            <a:xfrm>
              <a:off x="179512" y="1248318"/>
              <a:ext cx="8612831" cy="4515728"/>
              <a:chOff x="179512" y="1446613"/>
              <a:chExt cx="8612831" cy="4515728"/>
            </a:xfrm>
          </p:grpSpPr>
          <p:sp>
            <p:nvSpPr>
              <p:cNvPr id="38" name="Rectangle 37"/>
              <p:cNvSpPr/>
              <p:nvPr/>
            </p:nvSpPr>
            <p:spPr>
              <a:xfrm>
                <a:off x="5970053" y="2942967"/>
                <a:ext cx="2822290" cy="1298561"/>
              </a:xfrm>
              <a:prstGeom prst="rect">
                <a:avLst/>
              </a:prstGeom>
              <a:solidFill>
                <a:srgbClr val="DE0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sz="1400" dirty="0">
                  <a:solidFill>
                    <a:schemeClr val="bg1"/>
                  </a:solidFill>
                  <a:latin typeface="Helvetica Neue"/>
                </a:endParaRPr>
              </a:p>
            </p:txBody>
          </p:sp>
          <p:grpSp>
            <p:nvGrpSpPr>
              <p:cNvPr id="23" name="Group 22"/>
              <p:cNvGrpSpPr/>
              <p:nvPr/>
            </p:nvGrpSpPr>
            <p:grpSpPr>
              <a:xfrm>
                <a:off x="179512" y="1725879"/>
                <a:ext cx="3786400" cy="1264650"/>
                <a:chOff x="577006" y="2509287"/>
                <a:chExt cx="4644112" cy="1610299"/>
              </a:xfrm>
            </p:grpSpPr>
            <p:pic>
              <p:nvPicPr>
                <p:cNvPr id="18" name="Picture 17"/>
                <p:cNvPicPr preferRelativeResize="0">
                  <a:picLocks/>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989196" y="2509287"/>
                  <a:ext cx="1231922" cy="1251415"/>
                </a:xfrm>
                <a:prstGeom prst="rect">
                  <a:avLst/>
                </a:prstGeom>
              </p:spPr>
            </p:pic>
            <p:sp>
              <p:nvSpPr>
                <p:cNvPr id="22" name="TextBox 21"/>
                <p:cNvSpPr txBox="1"/>
                <p:nvPr/>
              </p:nvSpPr>
              <p:spPr>
                <a:xfrm>
                  <a:off x="577006" y="3806069"/>
                  <a:ext cx="1589754" cy="313517"/>
                </a:xfrm>
                <a:prstGeom prst="rect">
                  <a:avLst/>
                </a:prstGeom>
                <a:noFill/>
              </p:spPr>
              <p:txBody>
                <a:bodyPr wrap="square" lIns="0" tIns="0" rIns="0" bIns="0" rtlCol="0">
                  <a:spAutoFit/>
                </a:bodyPr>
                <a:lstStyle/>
                <a:p>
                  <a:endParaRPr lang="en-GB" sz="1600" dirty="0">
                    <a:solidFill>
                      <a:srgbClr val="006699"/>
                    </a:solidFill>
                    <a:latin typeface="Helvetica Neue"/>
                  </a:endParaRPr>
                </a:p>
              </p:txBody>
            </p:sp>
          </p:grpSp>
          <p:sp>
            <p:nvSpPr>
              <p:cNvPr id="10" name="Rectangle 9"/>
              <p:cNvSpPr/>
              <p:nvPr/>
            </p:nvSpPr>
            <p:spPr>
              <a:xfrm>
                <a:off x="4080881" y="1481552"/>
                <a:ext cx="2822289" cy="1317845"/>
              </a:xfrm>
              <a:prstGeom prst="rect">
                <a:avLst/>
              </a:prstGeom>
              <a:solidFill>
                <a:srgbClr val="1CA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sz="1400" dirty="0">
                  <a:solidFill>
                    <a:schemeClr val="bg1"/>
                  </a:solidFill>
                  <a:latin typeface="Helvetica Neue"/>
                </a:endParaRPr>
              </a:p>
            </p:txBody>
          </p:sp>
          <p:pic>
            <p:nvPicPr>
              <p:cNvPr id="24" name="Picture 23"/>
              <p:cNvPicPr preferRelativeResize="0">
                <a:picLocks/>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543367" y="3195247"/>
                <a:ext cx="1004194" cy="982973"/>
              </a:xfrm>
              <a:prstGeom prst="rect">
                <a:avLst/>
              </a:prstGeom>
            </p:spPr>
          </p:pic>
          <p:pic>
            <p:nvPicPr>
              <p:cNvPr id="29" name="Picture 28"/>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a:off x="4860109" y="3115611"/>
                <a:ext cx="1004400" cy="982800"/>
              </a:xfrm>
              <a:prstGeom prst="rect">
                <a:avLst/>
              </a:prstGeom>
            </p:spPr>
          </p:pic>
          <p:pic>
            <p:nvPicPr>
              <p:cNvPr id="31" name="Picture 30"/>
              <p:cNvPicPr preferRelativeResize="0">
                <a:picLocks/>
              </p:cNvPicPr>
              <p:nvPr/>
            </p:nvPicPr>
            <p:blipFill>
              <a:blip r:embed="rId8">
                <a:extLst>
                  <a:ext uri="{28A0092B-C50C-407E-A947-70E740481C1C}">
                    <a14:useLocalDpi xmlns:a14="http://schemas.microsoft.com/office/drawing/2010/main" val="0"/>
                  </a:ext>
                </a:extLst>
              </a:blip>
              <a:stretch>
                <a:fillRect/>
              </a:stretch>
            </p:blipFill>
            <p:spPr>
              <a:xfrm>
                <a:off x="425922" y="4689220"/>
                <a:ext cx="1004400" cy="982800"/>
              </a:xfrm>
              <a:prstGeom prst="rect">
                <a:avLst/>
              </a:prstGeom>
            </p:spPr>
          </p:pic>
          <p:sp>
            <p:nvSpPr>
              <p:cNvPr id="34" name="Rectangle 33"/>
              <p:cNvSpPr/>
              <p:nvPr/>
            </p:nvSpPr>
            <p:spPr>
              <a:xfrm>
                <a:off x="1666676" y="3062711"/>
                <a:ext cx="2772530" cy="1187517"/>
              </a:xfrm>
              <a:prstGeom prst="rect">
                <a:avLst/>
              </a:prstGeom>
              <a:solidFill>
                <a:srgbClr val="F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sz="1400" dirty="0">
                  <a:solidFill>
                    <a:schemeClr val="bg1"/>
                  </a:solidFill>
                  <a:latin typeface="Helvetica" pitchFamily="34" charset="0"/>
                </a:endParaRPr>
              </a:p>
            </p:txBody>
          </p:sp>
          <p:sp>
            <p:nvSpPr>
              <p:cNvPr id="15" name="TextBox 14"/>
              <p:cNvSpPr txBox="1"/>
              <p:nvPr/>
            </p:nvSpPr>
            <p:spPr>
              <a:xfrm>
                <a:off x="4439205" y="1446613"/>
                <a:ext cx="2377012" cy="1288297"/>
              </a:xfrm>
              <a:prstGeom prst="rect">
                <a:avLst/>
              </a:prstGeom>
              <a:noFill/>
            </p:spPr>
            <p:txBody>
              <a:bodyPr wrap="square" rtlCol="0">
                <a:spAutoFit/>
              </a:bodyPr>
              <a:lstStyle/>
              <a:p>
                <a:pPr marL="0" lvl="1"/>
                <a:r>
                  <a:rPr lang="en-GB" sz="1400" dirty="0">
                    <a:solidFill>
                      <a:schemeClr val="bg1"/>
                    </a:solidFill>
                    <a:latin typeface="Helvetica Neue"/>
                  </a:rPr>
                  <a:t>To end AIDS and TB and combat hepatitis… and achieve universal health coverage </a:t>
                </a:r>
              </a:p>
              <a:p>
                <a:endParaRPr lang="en-GB" dirty="0"/>
              </a:p>
            </p:txBody>
          </p:sp>
          <p:sp>
            <p:nvSpPr>
              <p:cNvPr id="39" name="TextBox 38"/>
              <p:cNvSpPr txBox="1"/>
              <p:nvPr/>
            </p:nvSpPr>
            <p:spPr>
              <a:xfrm>
                <a:off x="2038824" y="3048090"/>
                <a:ext cx="2265717" cy="1513749"/>
              </a:xfrm>
              <a:prstGeom prst="rect">
                <a:avLst/>
              </a:prstGeom>
              <a:noFill/>
            </p:spPr>
            <p:txBody>
              <a:bodyPr wrap="square" rtlCol="0">
                <a:spAutoFit/>
              </a:bodyPr>
              <a:lstStyle/>
              <a:p>
                <a:pPr marL="0" lvl="1"/>
                <a:r>
                  <a:rPr lang="en-GB" sz="1400" dirty="0">
                    <a:solidFill>
                      <a:schemeClr val="bg1"/>
                    </a:solidFill>
                    <a:latin typeface="Helvetica" pitchFamily="34" charset="0"/>
                  </a:rPr>
                  <a:t>To empower all women and girls, including those in prisons and other closed settings</a:t>
                </a:r>
              </a:p>
              <a:p>
                <a:endParaRPr lang="en-GB" dirty="0"/>
              </a:p>
            </p:txBody>
          </p:sp>
          <p:pic>
            <p:nvPicPr>
              <p:cNvPr id="44" name="Picture 43"/>
              <p:cNvPicPr preferRelativeResize="0">
                <a:picLocks/>
              </p:cNvPicPr>
              <p:nvPr/>
            </p:nvPicPr>
            <p:blipFill rotWithShape="1">
              <a:blip r:embed="rId9">
                <a:extLst>
                  <a:ext uri="{28A0092B-C50C-407E-A947-70E740481C1C}">
                    <a14:useLocalDpi xmlns:a14="http://schemas.microsoft.com/office/drawing/2010/main" val="0"/>
                  </a:ext>
                </a:extLst>
              </a:blip>
              <a:srcRect l="18335" r="18570"/>
              <a:stretch/>
            </p:blipFill>
            <p:spPr>
              <a:xfrm>
                <a:off x="4917390" y="4689220"/>
                <a:ext cx="1004400" cy="982800"/>
              </a:xfrm>
              <a:prstGeom prst="rect">
                <a:avLst/>
              </a:prstGeom>
            </p:spPr>
          </p:pic>
          <p:sp>
            <p:nvSpPr>
              <p:cNvPr id="16" name="Rectangle 15"/>
              <p:cNvSpPr/>
              <p:nvPr/>
            </p:nvSpPr>
            <p:spPr>
              <a:xfrm>
                <a:off x="6093051" y="2994750"/>
                <a:ext cx="2495660" cy="1256090"/>
              </a:xfrm>
              <a:prstGeom prst="rect">
                <a:avLst/>
              </a:prstGeom>
            </p:spPr>
            <p:txBody>
              <a:bodyPr wrap="square">
                <a:spAutoFit/>
              </a:bodyPr>
              <a:lstStyle/>
              <a:p>
                <a:r>
                  <a:rPr lang="en-GB" sz="1400" dirty="0">
                    <a:solidFill>
                      <a:schemeClr val="bg1"/>
                    </a:solidFill>
                    <a:latin typeface="Helvetica" pitchFamily="34" charset="0"/>
                  </a:rPr>
                  <a:t>To reduce inequalities, eliminate discriminatory laws and policies and promote social protection policies</a:t>
                </a:r>
              </a:p>
            </p:txBody>
          </p:sp>
          <p:sp>
            <p:nvSpPr>
              <p:cNvPr id="30" name="TextBox 29"/>
              <p:cNvSpPr txBox="1"/>
              <p:nvPr/>
            </p:nvSpPr>
            <p:spPr>
              <a:xfrm>
                <a:off x="1886990" y="4609629"/>
                <a:ext cx="2351644" cy="1352712"/>
              </a:xfrm>
              <a:prstGeom prst="rect">
                <a:avLst/>
              </a:prstGeom>
              <a:noFill/>
            </p:spPr>
            <p:txBody>
              <a:bodyPr wrap="square" lIns="0" tIns="0" rIns="0" bIns="0" rtlCol="0">
                <a:spAutoFit/>
              </a:bodyPr>
              <a:lstStyle>
                <a:defPPr>
                  <a:defRPr lang="en-US"/>
                </a:defPPr>
                <a:lvl1pPr>
                  <a:defRPr sz="1600">
                    <a:solidFill>
                      <a:srgbClr val="006699"/>
                    </a:solidFill>
                    <a:latin typeface="Helvetica Neue"/>
                  </a:defRPr>
                </a:lvl1pPr>
              </a:lstStyle>
              <a:p>
                <a:r>
                  <a:rPr lang="en-GB" sz="1400" dirty="0">
                    <a:solidFill>
                      <a:schemeClr val="bg1"/>
                    </a:solidFill>
                  </a:rPr>
                  <a:t>To promote the rule of law, ensure equal access to justice, and develop effective, accountable, transparent institutions at all levels</a:t>
                </a:r>
              </a:p>
            </p:txBody>
          </p:sp>
          <p:sp>
            <p:nvSpPr>
              <p:cNvPr id="3" name="TextBox 2"/>
              <p:cNvSpPr txBox="1"/>
              <p:nvPr/>
            </p:nvSpPr>
            <p:spPr>
              <a:xfrm>
                <a:off x="6379854" y="4699677"/>
                <a:ext cx="2208858" cy="901807"/>
              </a:xfrm>
              <a:prstGeom prst="rect">
                <a:avLst/>
              </a:prstGeom>
              <a:noFill/>
            </p:spPr>
            <p:txBody>
              <a:bodyPr wrap="square" lIns="0" tIns="0" rIns="0" bIns="0" rtlCol="0">
                <a:spAutoFit/>
              </a:bodyPr>
              <a:lstStyle>
                <a:defPPr>
                  <a:defRPr lang="en-US"/>
                </a:defPPr>
                <a:lvl1pPr>
                  <a:defRPr sz="1600">
                    <a:solidFill>
                      <a:srgbClr val="006699"/>
                    </a:solidFill>
                    <a:latin typeface="Helvetica Neue"/>
                  </a:defRPr>
                </a:lvl1pPr>
              </a:lstStyle>
              <a:p>
                <a:r>
                  <a:rPr lang="en-GB" sz="1400" dirty="0">
                    <a:solidFill>
                      <a:schemeClr val="bg1"/>
                    </a:solidFill>
                  </a:rPr>
                  <a:t>Decentralisation and strengthened integration of HIV-related services</a:t>
                </a:r>
              </a:p>
            </p:txBody>
          </p:sp>
          <p:sp>
            <p:nvSpPr>
              <p:cNvPr id="37" name="Isosceles Triangle 36"/>
              <p:cNvSpPr/>
              <p:nvPr/>
            </p:nvSpPr>
            <p:spPr>
              <a:xfrm rot="16200000">
                <a:off x="3770711" y="1950464"/>
                <a:ext cx="390401" cy="38001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Isosceles Triangle 26"/>
            <p:cNvSpPr/>
            <p:nvPr/>
          </p:nvSpPr>
          <p:spPr>
            <a:xfrm rot="16200000">
              <a:off x="1298461" y="1842797"/>
              <a:ext cx="390401" cy="38001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Isosceles Triangle 27"/>
            <p:cNvSpPr/>
            <p:nvPr/>
          </p:nvSpPr>
          <p:spPr>
            <a:xfrm rot="16200000">
              <a:off x="1378478" y="3256685"/>
              <a:ext cx="390401" cy="38001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Isosceles Triangle 31"/>
            <p:cNvSpPr/>
            <p:nvPr/>
          </p:nvSpPr>
          <p:spPr>
            <a:xfrm rot="16200000">
              <a:off x="5687344" y="3256685"/>
              <a:ext cx="390401" cy="38001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Isosceles Triangle 32"/>
            <p:cNvSpPr/>
            <p:nvPr/>
          </p:nvSpPr>
          <p:spPr>
            <a:xfrm rot="16200000">
              <a:off x="1269005" y="4736826"/>
              <a:ext cx="390401" cy="38001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5" name="Isosceles Triangle 34"/>
          <p:cNvSpPr/>
          <p:nvPr/>
        </p:nvSpPr>
        <p:spPr>
          <a:xfrm rot="16200000">
            <a:off x="9469445" y="5353554"/>
            <a:ext cx="390401" cy="506691"/>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10"/>
          <a:stretch>
            <a:fillRect/>
          </a:stretch>
        </p:blipFill>
        <p:spPr>
          <a:xfrm>
            <a:off x="5247149" y="2183569"/>
            <a:ext cx="1071375" cy="1098376"/>
          </a:xfrm>
          <a:prstGeom prst="rect">
            <a:avLst/>
          </a:prstGeom>
        </p:spPr>
      </p:pic>
      <p:sp>
        <p:nvSpPr>
          <p:cNvPr id="5" name="TextBox 4">
            <a:extLst>
              <a:ext uri="{FF2B5EF4-FFF2-40B4-BE49-F238E27FC236}">
                <a16:creationId xmlns:a16="http://schemas.microsoft.com/office/drawing/2014/main" id="{EE3E7046-66D3-41CE-9D8D-2CDD0528424F}"/>
              </a:ext>
            </a:extLst>
          </p:cNvPr>
          <p:cNvSpPr txBox="1"/>
          <p:nvPr/>
        </p:nvSpPr>
        <p:spPr>
          <a:xfrm>
            <a:off x="361649" y="1943120"/>
            <a:ext cx="4510215"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UN member states, including this country, agreed on goals to be achieved by 2030</a:t>
            </a:r>
          </a:p>
          <a:p>
            <a:endParaRPr lang="en-US" sz="2400" dirty="0"/>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To achieve theses goals, changes are needed to:</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Protect the rights of people who use drugs</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Ensure their access to prevention, treatment and social services</a:t>
            </a:r>
          </a:p>
        </p:txBody>
      </p:sp>
      <p:sp>
        <p:nvSpPr>
          <p:cNvPr id="7" name="TextBox 6">
            <a:extLst>
              <a:ext uri="{FF2B5EF4-FFF2-40B4-BE49-F238E27FC236}">
                <a16:creationId xmlns:a16="http://schemas.microsoft.com/office/drawing/2014/main" id="{77FFED1D-26FD-41E5-A405-E04AB51CC698}"/>
              </a:ext>
            </a:extLst>
          </p:cNvPr>
          <p:cNvSpPr txBox="1"/>
          <p:nvPr/>
        </p:nvSpPr>
        <p:spPr>
          <a:xfrm>
            <a:off x="808587" y="511123"/>
            <a:ext cx="10371116" cy="954107"/>
          </a:xfrm>
          <a:prstGeom prst="rect">
            <a:avLst/>
          </a:prstGeom>
          <a:noFill/>
        </p:spPr>
        <p:txBody>
          <a:bodyPr wrap="square" rtlCol="0">
            <a:spAutoFit/>
          </a:bodyPr>
          <a:lstStyle/>
          <a:p>
            <a:r>
              <a:rPr lang="en-US" sz="2800" dirty="0">
                <a:solidFill>
                  <a:schemeClr val="tx2"/>
                </a:solidFill>
                <a:latin typeface="Arial" panose="020B0604020202020204" pitchFamily="34" charset="0"/>
                <a:cs typeface="Arial" panose="020B0604020202020204" pitchFamily="34" charset="0"/>
              </a:rPr>
              <a:t>Countries have committed to making key changes by 2030 including for people who use drugs</a:t>
            </a:r>
          </a:p>
        </p:txBody>
      </p:sp>
      <p:sp>
        <p:nvSpPr>
          <p:cNvPr id="8" name="TextBox 7">
            <a:extLst>
              <a:ext uri="{FF2B5EF4-FFF2-40B4-BE49-F238E27FC236}">
                <a16:creationId xmlns:a16="http://schemas.microsoft.com/office/drawing/2014/main" id="{7F48C69F-C392-F648-81D4-B4339867418B}"/>
              </a:ext>
            </a:extLst>
          </p:cNvPr>
          <p:cNvSpPr txBox="1"/>
          <p:nvPr/>
        </p:nvSpPr>
        <p:spPr>
          <a:xfrm>
            <a:off x="89866" y="39585"/>
            <a:ext cx="9588954" cy="369332"/>
          </a:xfrm>
          <a:prstGeom prst="rect">
            <a:avLst/>
          </a:prstGeom>
          <a:noFill/>
        </p:spPr>
        <p:txBody>
          <a:bodyPr wrap="square" rtlCol="0">
            <a:spAutoFit/>
          </a:bodyPr>
          <a:lstStyle/>
          <a:p>
            <a:r>
              <a:rPr lang="en-GB" dirty="0">
                <a:solidFill>
                  <a:schemeClr val="bg1"/>
                </a:solidFill>
              </a:rPr>
              <a:t>IDUIT Training Workshop / Day One / Session 3</a:t>
            </a:r>
          </a:p>
        </p:txBody>
      </p:sp>
      <p:sp>
        <p:nvSpPr>
          <p:cNvPr id="21" name="TextBox 20">
            <a:extLst>
              <a:ext uri="{FF2B5EF4-FFF2-40B4-BE49-F238E27FC236}">
                <a16:creationId xmlns:a16="http://schemas.microsoft.com/office/drawing/2014/main" id="{EF0ED815-50A6-4236-9433-475CE7C7F83B}"/>
              </a:ext>
            </a:extLst>
          </p:cNvPr>
          <p:cNvSpPr txBox="1"/>
          <p:nvPr/>
        </p:nvSpPr>
        <p:spPr>
          <a:xfrm>
            <a:off x="11568419" y="39585"/>
            <a:ext cx="592438" cy="369332"/>
          </a:xfrm>
          <a:prstGeom prst="rect">
            <a:avLst/>
          </a:prstGeom>
          <a:noFill/>
        </p:spPr>
        <p:txBody>
          <a:bodyPr wrap="square" rtlCol="0">
            <a:spAutoFit/>
          </a:bodyPr>
          <a:lstStyle/>
          <a:p>
            <a:r>
              <a:rPr lang="en-GB" dirty="0">
                <a:solidFill>
                  <a:schemeClr val="bg1"/>
                </a:solidFill>
              </a:rPr>
              <a:t>10</a:t>
            </a:r>
          </a:p>
        </p:txBody>
      </p:sp>
    </p:spTree>
    <p:extLst>
      <p:ext uri="{BB962C8B-B14F-4D97-AF65-F5344CB8AC3E}">
        <p14:creationId xmlns:p14="http://schemas.microsoft.com/office/powerpoint/2010/main" val="186566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627" y="3068960"/>
            <a:ext cx="5544616" cy="2683495"/>
          </a:xfrm>
        </p:spPr>
        <p:txBody>
          <a:bodyPr>
            <a:noAutofit/>
          </a:bodyPr>
          <a:lstStyle/>
          <a:p>
            <a:pPr marL="0" indent="0" algn="ctr">
              <a:buNone/>
            </a:pPr>
            <a:r>
              <a:rPr lang="en-US" sz="1800" i="1" dirty="0">
                <a:solidFill>
                  <a:schemeClr val="tx1"/>
                </a:solidFill>
              </a:rPr>
              <a:t>“</a:t>
            </a:r>
            <a:r>
              <a:rPr lang="en-US" sz="1800" b="0" i="1" dirty="0">
                <a:solidFill>
                  <a:schemeClr val="tx1"/>
                </a:solidFill>
                <a:latin typeface="Arial" panose="020B0604020202020204" pitchFamily="34" charset="0"/>
                <a:cs typeface="Arial" panose="020B0604020202020204" pitchFamily="34" charset="0"/>
              </a:rPr>
              <a:t>Commit to build people-centred systems for health by strengthening health and social systems, including for populations that epidemiological evidence shows are at higher risk of infection and by expanding community-led service delivery to cover at least 30% of all service delivery by 2030</a:t>
            </a:r>
            <a:r>
              <a:rPr lang="en-US" sz="1800" b="0" i="1" dirty="0">
                <a:solidFill>
                  <a:schemeClr val="tx1">
                    <a:lumMod val="50000"/>
                  </a:schemeClr>
                </a:solidFill>
              </a:rPr>
              <a:t>”</a:t>
            </a:r>
            <a:r>
              <a:rPr lang="en-US" sz="1800" b="0" i="1" dirty="0"/>
              <a:t> </a:t>
            </a:r>
            <a:endParaRPr lang="en-GB" sz="1800" b="0" i="1" dirty="0"/>
          </a:p>
        </p:txBody>
      </p:sp>
      <p:pic>
        <p:nvPicPr>
          <p:cNvPr id="4" name="Picture 3"/>
          <p:cNvPicPr>
            <a:picLocks noChangeAspect="1"/>
          </p:cNvPicPr>
          <p:nvPr/>
        </p:nvPicPr>
        <p:blipFill>
          <a:blip r:embed="rId2"/>
          <a:stretch>
            <a:fillRect/>
          </a:stretch>
        </p:blipFill>
        <p:spPr>
          <a:xfrm>
            <a:off x="6672064" y="533400"/>
            <a:ext cx="5366387" cy="5829300"/>
          </a:xfrm>
          <a:prstGeom prst="rect">
            <a:avLst/>
          </a:prstGeom>
          <a:ln>
            <a:solidFill>
              <a:srgbClr val="000000"/>
            </a:solidFill>
          </a:ln>
        </p:spPr>
      </p:pic>
      <p:sp>
        <p:nvSpPr>
          <p:cNvPr id="2" name="TextBox 1">
            <a:extLst>
              <a:ext uri="{FF2B5EF4-FFF2-40B4-BE49-F238E27FC236}">
                <a16:creationId xmlns:a16="http://schemas.microsoft.com/office/drawing/2014/main" id="{27976AFE-620D-4DB6-9DE5-A7A1EB375E2B}"/>
              </a:ext>
            </a:extLst>
          </p:cNvPr>
          <p:cNvSpPr txBox="1"/>
          <p:nvPr/>
        </p:nvSpPr>
        <p:spPr>
          <a:xfrm>
            <a:off x="360490" y="718872"/>
            <a:ext cx="5976664" cy="2000548"/>
          </a:xfrm>
          <a:prstGeom prst="rect">
            <a:avLst/>
          </a:prstGeom>
          <a:noFill/>
        </p:spPr>
        <p:txBody>
          <a:bodyPr wrap="square" rtlCol="0">
            <a:spAutoFit/>
          </a:bodyPr>
          <a:lstStyle/>
          <a:p>
            <a:endParaRPr lang="en-US" sz="2800" dirty="0"/>
          </a:p>
          <a:p>
            <a:r>
              <a:rPr lang="en-US" sz="2400" dirty="0">
                <a:latin typeface="Arial" panose="020B0604020202020204" pitchFamily="34" charset="0"/>
                <a:cs typeface="Arial" panose="020B0604020202020204" pitchFamily="34" charset="0"/>
              </a:rPr>
              <a:t>Countries committed to expand access to services, </a:t>
            </a:r>
            <a:r>
              <a:rPr lang="en-US" sz="2400" b="1" dirty="0">
                <a:latin typeface="Arial" panose="020B0604020202020204" pitchFamily="34" charset="0"/>
                <a:cs typeface="Arial" panose="020B0604020202020204" pitchFamily="34" charset="0"/>
              </a:rPr>
              <a:t>including community-led services</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the 2016 High-Level Political Declaration on Ending AIDS</a:t>
            </a:r>
          </a:p>
        </p:txBody>
      </p:sp>
      <p:sp>
        <p:nvSpPr>
          <p:cNvPr id="3" name="TextBox 2">
            <a:extLst>
              <a:ext uri="{FF2B5EF4-FFF2-40B4-BE49-F238E27FC236}">
                <a16:creationId xmlns:a16="http://schemas.microsoft.com/office/drawing/2014/main" id="{A9DEE359-CD5C-FC45-837F-72E313C2D0AE}"/>
              </a:ext>
            </a:extLst>
          </p:cNvPr>
          <p:cNvSpPr txBox="1"/>
          <p:nvPr/>
        </p:nvSpPr>
        <p:spPr>
          <a:xfrm>
            <a:off x="0" y="0"/>
            <a:ext cx="12192000" cy="369332"/>
          </a:xfrm>
          <a:prstGeom prst="rect">
            <a:avLst/>
          </a:prstGeom>
          <a:noFill/>
        </p:spPr>
        <p:txBody>
          <a:bodyPr wrap="square" rtlCol="0">
            <a:spAutoFit/>
          </a:bodyPr>
          <a:lstStyle/>
          <a:p>
            <a:r>
              <a:rPr lang="en-GB" dirty="0">
                <a:solidFill>
                  <a:schemeClr val="bg1"/>
                </a:solidFill>
              </a:rPr>
              <a:t>IDUIT Training Workshop / Day One / Session 3  </a:t>
            </a:r>
          </a:p>
        </p:txBody>
      </p:sp>
    </p:spTree>
    <p:extLst>
      <p:ext uri="{BB962C8B-B14F-4D97-AF65-F5344CB8AC3E}">
        <p14:creationId xmlns:p14="http://schemas.microsoft.com/office/powerpoint/2010/main" val="168554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928207"/>
            <a:ext cx="10985791" cy="435829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endParaRPr lang="en-US" sz="2400" b="0" dirty="0">
              <a:solidFill>
                <a:schemeClr val="tx1"/>
              </a:solidFill>
              <a:latin typeface="Arial" panose="020B0604020202020204" pitchFamily="34" charset="0"/>
              <a:cs typeface="Arial" panose="020B0604020202020204" pitchFamily="34" charset="0"/>
            </a:endParaRP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10985791"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3</a:t>
            </a:r>
          </a:p>
        </p:txBody>
      </p:sp>
      <p:sp>
        <p:nvSpPr>
          <p:cNvPr id="5" name="Rectangle 4">
            <a:extLst>
              <a:ext uri="{FF2B5EF4-FFF2-40B4-BE49-F238E27FC236}">
                <a16:creationId xmlns:a16="http://schemas.microsoft.com/office/drawing/2014/main" id="{D7907C1F-6626-C745-9818-089929F52196}"/>
              </a:ext>
            </a:extLst>
          </p:cNvPr>
          <p:cNvSpPr/>
          <p:nvPr/>
        </p:nvSpPr>
        <p:spPr>
          <a:xfrm>
            <a:off x="133350" y="512762"/>
            <a:ext cx="7810500" cy="954107"/>
          </a:xfrm>
          <a:prstGeom prst="rect">
            <a:avLst/>
          </a:prstGeom>
        </p:spPr>
        <p:txBody>
          <a:bodyPr wrap="square">
            <a:spAutoFit/>
          </a:bodyPr>
          <a:lstStyle/>
          <a:p>
            <a:r>
              <a:rPr lang="en-GB" sz="2800" dirty="0">
                <a:solidFill>
                  <a:schemeClr val="tx2"/>
                </a:solidFill>
                <a:latin typeface="Arial" panose="020B0604020202020204" pitchFamily="34" charset="0"/>
                <a:cs typeface="Arial" panose="020B0604020202020204" pitchFamily="34" charset="0"/>
              </a:rPr>
              <a:t>The Outcome Document of the UNGASS on the World Drug Problem:</a:t>
            </a:r>
            <a:endParaRPr lang="en-GB" sz="2800" dirty="0">
              <a:solidFill>
                <a:schemeClr val="tx2"/>
              </a:solidFill>
            </a:endParaRPr>
          </a:p>
        </p:txBody>
      </p:sp>
      <p:sp>
        <p:nvSpPr>
          <p:cNvPr id="6" name="Rectangle 5">
            <a:extLst>
              <a:ext uri="{FF2B5EF4-FFF2-40B4-BE49-F238E27FC236}">
                <a16:creationId xmlns:a16="http://schemas.microsoft.com/office/drawing/2014/main" id="{A37496BC-1256-CB49-8F70-408A48C85167}"/>
              </a:ext>
            </a:extLst>
          </p:cNvPr>
          <p:cNvSpPr/>
          <p:nvPr/>
        </p:nvSpPr>
        <p:spPr>
          <a:xfrm>
            <a:off x="133350" y="1792973"/>
            <a:ext cx="6419850" cy="4431983"/>
          </a:xfrm>
          <a:prstGeom prst="rect">
            <a:avLst/>
          </a:prstGeom>
        </p:spPr>
        <p:txBody>
          <a:bodyPr wrap="square">
            <a:spAutoFit/>
          </a:bodyPr>
          <a:lstStyle/>
          <a:p>
            <a:pPr marL="457200" lvl="0" indent="-457200">
              <a:buFont typeface="Arial" panose="020B0604020202020204" pitchFamily="34" charset="0"/>
              <a:buChar char="•"/>
              <a:defRPr/>
            </a:pPr>
            <a:r>
              <a:rPr lang="en-US" sz="2400" dirty="0">
                <a:latin typeface="Arial" panose="020B0604020202020204" pitchFamily="34" charset="0"/>
                <a:cs typeface="Arial" panose="020B0604020202020204" pitchFamily="34" charset="0"/>
              </a:rPr>
              <a:t>Builds on international conventions that:</a:t>
            </a:r>
          </a:p>
          <a:p>
            <a:pPr marL="649288" lvl="0" indent="-457200">
              <a:buFont typeface="Arial" panose="020B0604020202020204" pitchFamily="34" charset="0"/>
              <a:buChar char="•"/>
              <a:defRPr/>
            </a:pPr>
            <a:r>
              <a:rPr lang="en-US" sz="2000" dirty="0">
                <a:latin typeface="Arial" panose="020B0604020202020204" pitchFamily="34" charset="0"/>
                <a:cs typeface="Arial" panose="020B0604020202020204" pitchFamily="34" charset="0"/>
              </a:rPr>
              <a:t>Protect the rights of all people</a:t>
            </a:r>
          </a:p>
          <a:p>
            <a:pPr marL="649288" lvl="0" indent="-457200">
              <a:buFont typeface="Arial" panose="020B0604020202020204" pitchFamily="34" charset="0"/>
              <a:buChar char="•"/>
              <a:defRPr/>
            </a:pPr>
            <a:r>
              <a:rPr lang="en-US" sz="2000" dirty="0">
                <a:latin typeface="Arial" panose="020B0604020202020204" pitchFamily="34" charset="0"/>
                <a:cs typeface="Arial" panose="020B0604020202020204" pitchFamily="34" charset="0"/>
              </a:rPr>
              <a:t>Do not mandate the </a:t>
            </a:r>
            <a:r>
              <a:rPr lang="en-US" sz="2000" dirty="0" err="1">
                <a:latin typeface="Arial" panose="020B0604020202020204" pitchFamily="34" charset="0"/>
                <a:cs typeface="Arial" panose="020B0604020202020204" pitchFamily="34" charset="0"/>
              </a:rPr>
              <a:t>criminalisation</a:t>
            </a:r>
            <a:r>
              <a:rPr lang="en-US" sz="2000" dirty="0">
                <a:latin typeface="Arial" panose="020B0604020202020204" pitchFamily="34" charset="0"/>
                <a:cs typeface="Arial" panose="020B0604020202020204" pitchFamily="34" charset="0"/>
              </a:rPr>
              <a:t> of drug use</a:t>
            </a:r>
          </a:p>
          <a:p>
            <a:pPr marL="192088" lvl="0">
              <a:defRPr/>
            </a:pPr>
            <a:endParaRPr lang="en-US" sz="20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GB" sz="2400" dirty="0">
                <a:latin typeface="Arial" panose="020B0604020202020204" pitchFamily="34" charset="0"/>
                <a:cs typeface="Arial" panose="020B0604020202020204" pitchFamily="34" charset="0"/>
              </a:rPr>
              <a:t>Expresses commitment to improve health of people who use drugs</a:t>
            </a:r>
          </a:p>
          <a:p>
            <a:pPr marL="457200" lvl="0" indent="-457200">
              <a:buFont typeface="Arial" panose="020B0604020202020204" pitchFamily="34" charset="0"/>
              <a:buChar char="•"/>
              <a:defRPr/>
            </a:pPr>
            <a:endParaRPr lang="en-GB" sz="2400" dirty="0">
              <a:latin typeface="Arial" panose="020B0604020202020204" pitchFamily="34" charset="0"/>
              <a:cs typeface="Arial" panose="020B0604020202020204" pitchFamily="34" charset="0"/>
            </a:endParaRPr>
          </a:p>
          <a:p>
            <a:pPr marL="285750" lvl="0" indent="-285750" algn="ctr">
              <a:buFont typeface="Arial" panose="020B0604020202020204" pitchFamily="34" charset="0"/>
              <a:buChar char="•"/>
              <a:defRPr/>
            </a:pPr>
            <a:r>
              <a:rPr lang="en-GB" i="1" dirty="0">
                <a:latin typeface="Arial" panose="020B0604020202020204" pitchFamily="34" charset="0"/>
                <a:cs typeface="Arial" panose="020B0604020202020204" pitchFamily="34" charset="0"/>
              </a:rPr>
              <a:t>“We  reiterate  our  commitment  </a:t>
            </a:r>
            <a:r>
              <a:rPr lang="en-GB" b="1" i="1" dirty="0">
                <a:latin typeface="Arial" panose="020B0604020202020204" pitchFamily="34" charset="0"/>
                <a:cs typeface="Arial" panose="020B0604020202020204" pitchFamily="34" charset="0"/>
              </a:rPr>
              <a:t>to  end  by  2030  the  epidemics  of  AIDS</a:t>
            </a:r>
            <a:r>
              <a:rPr lang="en-GB" i="1" dirty="0">
                <a:latin typeface="Arial" panose="020B0604020202020204" pitchFamily="34" charset="0"/>
                <a:cs typeface="Arial" panose="020B0604020202020204" pitchFamily="34" charset="0"/>
              </a:rPr>
              <a:t>  and tuberculosis,  as  well  as  combat  viral  hepatitis,  other  communicable  diseases,  </a:t>
            </a:r>
            <a:r>
              <a:rPr lang="en-GB" dirty="0">
                <a:latin typeface="Arial" panose="020B0604020202020204" pitchFamily="34" charset="0"/>
                <a:cs typeface="Arial" panose="020B0604020202020204" pitchFamily="34" charset="0"/>
              </a:rPr>
              <a:t>inter alia</a:t>
            </a:r>
            <a:r>
              <a:rPr lang="en-GB" i="1" dirty="0">
                <a:latin typeface="Arial" panose="020B0604020202020204" pitchFamily="34" charset="0"/>
                <a:cs typeface="Arial" panose="020B0604020202020204" pitchFamily="34" charset="0"/>
              </a:rPr>
              <a:t>, among </a:t>
            </a:r>
            <a:r>
              <a:rPr lang="en-GB" b="1" i="1" dirty="0">
                <a:latin typeface="Arial" panose="020B0604020202020204" pitchFamily="34" charset="0"/>
                <a:cs typeface="Arial" panose="020B0604020202020204" pitchFamily="34" charset="0"/>
              </a:rPr>
              <a:t>people who use drugs, including people who inject drugs</a:t>
            </a:r>
            <a:r>
              <a:rPr lang="en-GB" i="1" dirty="0">
                <a:latin typeface="Arial" panose="020B0604020202020204" pitchFamily="34" charset="0"/>
                <a:cs typeface="Arial" panose="020B0604020202020204" pitchFamily="34" charset="0"/>
              </a:rPr>
              <a:t>”</a:t>
            </a:r>
            <a:br>
              <a:rPr lang="en-GB" i="1" dirty="0">
                <a:solidFill>
                  <a:srgbClr val="000000"/>
                </a:solidFill>
                <a:latin typeface="Arial" panose="020B0604020202020204" pitchFamily="34" charset="0"/>
                <a:cs typeface="Arial" panose="020B0604020202020204" pitchFamily="34" charset="0"/>
              </a:rPr>
            </a:br>
            <a:br>
              <a:rPr lang="en-GB" i="1" dirty="0">
                <a:solidFill>
                  <a:srgbClr val="000000"/>
                </a:solidFill>
                <a:latin typeface="Arial" panose="020B0604020202020204" pitchFamily="34" charset="0"/>
                <a:cs typeface="Arial" panose="020B0604020202020204" pitchFamily="34" charset="0"/>
              </a:rPr>
            </a:br>
            <a:r>
              <a:rPr lang="en-GB" i="1" dirty="0">
                <a:latin typeface="Calibri" panose="020F0502020204030204"/>
              </a:rPr>
              <a:t>[In line with SDG target 3.3]</a:t>
            </a:r>
            <a:endParaRPr lang="en-US" i="1" dirty="0">
              <a:latin typeface="Calibri" panose="020F0502020204030204"/>
            </a:endParaRPr>
          </a:p>
        </p:txBody>
      </p:sp>
      <p:pic>
        <p:nvPicPr>
          <p:cNvPr id="10" name="Picture 9">
            <a:extLst>
              <a:ext uri="{FF2B5EF4-FFF2-40B4-BE49-F238E27FC236}">
                <a16:creationId xmlns:a16="http://schemas.microsoft.com/office/drawing/2014/main" id="{9D7124CD-C46B-A84C-A1B3-3842F66D8710}"/>
              </a:ext>
            </a:extLst>
          </p:cNvPr>
          <p:cNvPicPr>
            <a:picLocks noChangeAspect="1"/>
          </p:cNvPicPr>
          <p:nvPr/>
        </p:nvPicPr>
        <p:blipFill>
          <a:blip r:embed="rId2"/>
          <a:stretch>
            <a:fillRect/>
          </a:stretch>
        </p:blipFill>
        <p:spPr>
          <a:xfrm>
            <a:off x="7586238" y="1062362"/>
            <a:ext cx="3637180" cy="4956770"/>
          </a:xfrm>
          <a:prstGeom prst="rect">
            <a:avLst/>
          </a:prstGeom>
          <a:ln>
            <a:solidFill>
              <a:srgbClr val="000000"/>
            </a:solidFill>
          </a:ln>
        </p:spPr>
      </p:pic>
    </p:spTree>
    <p:extLst>
      <p:ext uri="{BB962C8B-B14F-4D97-AF65-F5344CB8AC3E}">
        <p14:creationId xmlns:p14="http://schemas.microsoft.com/office/powerpoint/2010/main" val="200974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164801"/>
            <a:ext cx="4191665" cy="535622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UNAIDS has a fast-track strategy that shows the percentage of PWID who should have access to specific services by 2021</a:t>
            </a:r>
          </a:p>
          <a:p>
            <a:pPr marL="342900"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It </a:t>
            </a:r>
            <a:r>
              <a:rPr lang="en-US" sz="2000" dirty="0" err="1">
                <a:solidFill>
                  <a:schemeClr val="tx1"/>
                </a:solidFill>
                <a:latin typeface="Arial" panose="020B0604020202020204" pitchFamily="34" charset="0"/>
                <a:cs typeface="Arial" panose="020B0604020202020204" pitchFamily="34" charset="0"/>
              </a:rPr>
              <a:t>emphasises</a:t>
            </a:r>
            <a:r>
              <a:rPr lang="en-US" sz="2000" dirty="0">
                <a:solidFill>
                  <a:schemeClr val="tx1"/>
                </a:solidFill>
                <a:latin typeface="Arial" panose="020B0604020202020204" pitchFamily="34" charset="0"/>
                <a:cs typeface="Arial" panose="020B0604020202020204" pitchFamily="34" charset="0"/>
              </a:rPr>
              <a:t> that, to achieve this, countries must address: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Human rights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Supportive laws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Zero tolerance for violence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Community </a:t>
            </a:r>
            <a:r>
              <a:rPr lang="en-US" sz="2000" dirty="0" err="1">
                <a:latin typeface="Arial" panose="020B0604020202020204" pitchFamily="34" charset="0"/>
                <a:cs typeface="Arial" panose="020B0604020202020204" pitchFamily="34" charset="0"/>
              </a:rPr>
              <a:t>mobilisation</a:t>
            </a:r>
            <a:r>
              <a:rPr lang="en-US" sz="2000" dirty="0">
                <a:latin typeface="Arial" panose="020B0604020202020204" pitchFamily="34" charset="0"/>
                <a:cs typeface="Arial" panose="020B0604020202020204" pitchFamily="34" charset="0"/>
              </a:rPr>
              <a:t> and engagement</a:t>
            </a: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11335415"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3</a:t>
            </a:r>
          </a:p>
        </p:txBody>
      </p:sp>
      <p:sp>
        <p:nvSpPr>
          <p:cNvPr id="2" name="TextBox 1">
            <a:extLst>
              <a:ext uri="{FF2B5EF4-FFF2-40B4-BE49-F238E27FC236}">
                <a16:creationId xmlns:a16="http://schemas.microsoft.com/office/drawing/2014/main" id="{38368652-2E43-1848-BA36-3043B1F9400B}"/>
              </a:ext>
            </a:extLst>
          </p:cNvPr>
          <p:cNvSpPr txBox="1"/>
          <p:nvPr/>
        </p:nvSpPr>
        <p:spPr>
          <a:xfrm>
            <a:off x="704185" y="512762"/>
            <a:ext cx="11487815" cy="461665"/>
          </a:xfrm>
          <a:prstGeom prst="rect">
            <a:avLst/>
          </a:prstGeom>
          <a:noFill/>
        </p:spPr>
        <p:txBody>
          <a:bodyPr wrap="square" rtlCol="0">
            <a:spAutoFit/>
          </a:bodyPr>
          <a:lstStyle/>
          <a:p>
            <a:r>
              <a:rPr lang="en-US" sz="2400" b="1" dirty="0">
                <a:solidFill>
                  <a:schemeClr val="tx2"/>
                </a:solidFill>
                <a:latin typeface="Arial" panose="020B0604020202020204" pitchFamily="34" charset="0"/>
                <a:cs typeface="Arial" panose="020B0604020202020204" pitchFamily="34" charset="0"/>
              </a:rPr>
              <a:t>Fast-track Strategy for ending AIDS among People who Inject Drugs</a:t>
            </a:r>
            <a:endParaRPr lang="en-GB" sz="2400" dirty="0">
              <a:solidFill>
                <a:schemeClr val="tx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3B09A22-9AD6-0141-82E4-8C1F7DBB4DB0}"/>
              </a:ext>
            </a:extLst>
          </p:cNvPr>
          <p:cNvPicPr>
            <a:picLocks noChangeAspect="1"/>
          </p:cNvPicPr>
          <p:nvPr/>
        </p:nvPicPr>
        <p:blipFill>
          <a:blip r:embed="rId2"/>
          <a:stretch>
            <a:fillRect/>
          </a:stretch>
        </p:blipFill>
        <p:spPr>
          <a:xfrm>
            <a:off x="5507127" y="1197764"/>
            <a:ext cx="5980688" cy="4821368"/>
          </a:xfrm>
          <a:prstGeom prst="rect">
            <a:avLst/>
          </a:prstGeom>
        </p:spPr>
      </p:pic>
    </p:spTree>
    <p:extLst>
      <p:ext uri="{BB962C8B-B14F-4D97-AF65-F5344CB8AC3E}">
        <p14:creationId xmlns:p14="http://schemas.microsoft.com/office/powerpoint/2010/main" val="285332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381237"/>
            <a:ext cx="10985791" cy="490526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11297315"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3</a:t>
            </a:r>
          </a:p>
        </p:txBody>
      </p:sp>
      <p:sp>
        <p:nvSpPr>
          <p:cNvPr id="2" name="TextBox 1">
            <a:extLst>
              <a:ext uri="{FF2B5EF4-FFF2-40B4-BE49-F238E27FC236}">
                <a16:creationId xmlns:a16="http://schemas.microsoft.com/office/drawing/2014/main" id="{0A1D5837-A544-D14B-8885-FD16EB688315}"/>
              </a:ext>
            </a:extLst>
          </p:cNvPr>
          <p:cNvSpPr txBox="1"/>
          <p:nvPr/>
        </p:nvSpPr>
        <p:spPr>
          <a:xfrm>
            <a:off x="1009650" y="685800"/>
            <a:ext cx="10680326" cy="830997"/>
          </a:xfrm>
          <a:prstGeom prst="rect">
            <a:avLst/>
          </a:prstGeom>
          <a:noFill/>
        </p:spPr>
        <p:txBody>
          <a:bodyPr wrap="square" rtlCol="0">
            <a:spAutoFit/>
          </a:bodyPr>
          <a:lstStyle/>
          <a:p>
            <a:r>
              <a:rPr lang="en-US" sz="2400" b="1" dirty="0">
                <a:solidFill>
                  <a:schemeClr val="tx2"/>
                </a:solidFill>
                <a:latin typeface="Arial" panose="020B0604020202020204" pitchFamily="34" charset="0"/>
                <a:cs typeface="Arial" panose="020B0604020202020204" pitchFamily="34" charset="0"/>
              </a:rPr>
              <a:t>UN Guidelines recommend specific interventions for people who use drugs (1)</a:t>
            </a:r>
            <a:endParaRPr lang="en-GB" sz="2400" b="1" dirty="0">
              <a:solidFill>
                <a:schemeClr val="tx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423C33-7957-AB48-B4C9-6368C11D96C8}"/>
              </a:ext>
            </a:extLst>
          </p:cNvPr>
          <p:cNvSpPr/>
          <p:nvPr/>
        </p:nvSpPr>
        <p:spPr>
          <a:xfrm>
            <a:off x="704185" y="2059166"/>
            <a:ext cx="5208935" cy="3139321"/>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The WHO guidelines address: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HIV prevention, diagnosis, treatment and care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Reform of laws, policies and practices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Stigma and discrimination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Enhanced community empowerment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UNAIDS have recommended that 6% of global funding be allocated to work on these issues. </a:t>
            </a:r>
          </a:p>
        </p:txBody>
      </p:sp>
      <p:pic>
        <p:nvPicPr>
          <p:cNvPr id="10" name="Picture 2">
            <a:extLst>
              <a:ext uri="{FF2B5EF4-FFF2-40B4-BE49-F238E27FC236}">
                <a16:creationId xmlns:a16="http://schemas.microsoft.com/office/drawing/2014/main" id="{4F8DF9DA-D4E1-7847-97F4-304A6059FC8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24242" y="1197766"/>
            <a:ext cx="3470742" cy="4974434"/>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01874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669315"/>
            <a:ext cx="10985791" cy="471243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11259215"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UN Guidelines based on scientific evidence recommend specific interventions for people who use drugs (2)</a:t>
            </a:r>
          </a:p>
          <a:p>
            <a:pPr lvl="0"/>
            <a:r>
              <a:rPr lang="en-GB" sz="1800" b="0" dirty="0">
                <a:solidFill>
                  <a:schemeClr val="tx1"/>
                </a:solidFill>
                <a:latin typeface="Arial" panose="020B0604020202020204" pitchFamily="34" charset="0"/>
                <a:cs typeface="Arial" panose="020B0604020202020204" pitchFamily="34" charset="0"/>
              </a:rPr>
              <a:t>WHO, UNODC and UNAIDS list a comprehensive package of interventions</a:t>
            </a:r>
            <a:r>
              <a:rPr lang="en-GB" sz="2000" b="0" dirty="0">
                <a:solidFill>
                  <a:schemeClr val="tx1"/>
                </a:solidFill>
                <a:latin typeface="Arial" panose="020B0604020202020204" pitchFamily="34" charset="0"/>
                <a:cs typeface="Arial" panose="020B0604020202020204" pitchFamily="34" charset="0"/>
              </a:rPr>
              <a:t>:</a:t>
            </a:r>
          </a:p>
          <a:p>
            <a:pPr marL="457200" lvl="0" indent="-457200">
              <a:buFont typeface="+mj-lt"/>
              <a:buAutoNum type="arabicPeriod"/>
            </a:pPr>
            <a:r>
              <a:rPr lang="en-GB" sz="1800" b="0" dirty="0">
                <a:solidFill>
                  <a:schemeClr val="tx1"/>
                </a:solidFill>
                <a:latin typeface="Arial" panose="020B0604020202020204" pitchFamily="34" charset="0"/>
                <a:cs typeface="Arial" panose="020B0604020202020204" pitchFamily="34" charset="0"/>
              </a:rPr>
              <a:t>Needle and syringe programmes (NSPs)</a:t>
            </a:r>
          </a:p>
          <a:p>
            <a:pPr marL="457200" indent="-457200">
              <a:lnSpc>
                <a:spcPct val="80000"/>
              </a:lnSpc>
              <a:buFont typeface="+mj-lt"/>
              <a:buAutoNum type="arabicPeriod"/>
            </a:pPr>
            <a:r>
              <a:rPr lang="en-GB" sz="1800" b="0" dirty="0">
                <a:solidFill>
                  <a:schemeClr val="tx1"/>
                </a:solidFill>
                <a:latin typeface="Arial" panose="020B0604020202020204" pitchFamily="34" charset="0"/>
                <a:cs typeface="Arial" panose="020B0604020202020204" pitchFamily="34" charset="0"/>
              </a:rPr>
              <a:t>Opioid substitution therapy (OST) and other evidence-based </a:t>
            </a:r>
          </a:p>
          <a:p>
            <a:pPr>
              <a:lnSpc>
                <a:spcPct val="80000"/>
              </a:lnSpc>
            </a:pPr>
            <a:r>
              <a:rPr lang="en-GB" sz="1800" b="0" dirty="0">
                <a:solidFill>
                  <a:schemeClr val="tx1"/>
                </a:solidFill>
                <a:latin typeface="Arial" panose="020B0604020202020204" pitchFamily="34" charset="0"/>
                <a:cs typeface="Arial" panose="020B0604020202020204" pitchFamily="34" charset="0"/>
              </a:rPr>
              <a:t>       drug dependence treatment</a:t>
            </a:r>
          </a:p>
          <a:p>
            <a:pPr>
              <a:lnSpc>
                <a:spcPct val="80000"/>
              </a:lnSpc>
            </a:pPr>
            <a:r>
              <a:rPr lang="en-GB" sz="1800" b="0" dirty="0">
                <a:solidFill>
                  <a:schemeClr val="tx1"/>
                </a:solidFill>
                <a:latin typeface="Arial" panose="020B0604020202020204" pitchFamily="34" charset="0"/>
                <a:cs typeface="Arial" panose="020B0604020202020204" pitchFamily="34" charset="0"/>
              </a:rPr>
              <a:t>3.    HIV testing and counselling (HTC)</a:t>
            </a:r>
          </a:p>
          <a:p>
            <a:pPr>
              <a:lnSpc>
                <a:spcPct val="80000"/>
              </a:lnSpc>
            </a:pPr>
            <a:r>
              <a:rPr lang="en-GB" sz="1800" b="0" dirty="0">
                <a:solidFill>
                  <a:schemeClr val="tx1"/>
                </a:solidFill>
                <a:latin typeface="Arial" panose="020B0604020202020204" pitchFamily="34" charset="0"/>
                <a:cs typeface="Arial" panose="020B0604020202020204" pitchFamily="34" charset="0"/>
              </a:rPr>
              <a:t>4.    Antiretroviral therapy (ART)</a:t>
            </a:r>
          </a:p>
          <a:p>
            <a:pPr>
              <a:lnSpc>
                <a:spcPct val="80000"/>
              </a:lnSpc>
            </a:pPr>
            <a:r>
              <a:rPr lang="en-GB" sz="1800" b="0" dirty="0">
                <a:solidFill>
                  <a:schemeClr val="tx1"/>
                </a:solidFill>
                <a:latin typeface="Arial" panose="020B0604020202020204" pitchFamily="34" charset="0"/>
                <a:cs typeface="Arial" panose="020B0604020202020204" pitchFamily="34" charset="0"/>
              </a:rPr>
              <a:t>5.    Prevention and treatment of sexually transmitted infections (STIs)</a:t>
            </a:r>
          </a:p>
          <a:p>
            <a:pPr>
              <a:lnSpc>
                <a:spcPct val="80000"/>
              </a:lnSpc>
            </a:pPr>
            <a:r>
              <a:rPr lang="en-GB" sz="1800" b="0" dirty="0">
                <a:solidFill>
                  <a:schemeClr val="tx1"/>
                </a:solidFill>
                <a:latin typeface="Arial" panose="020B0604020202020204" pitchFamily="34" charset="0"/>
                <a:cs typeface="Arial" panose="020B0604020202020204" pitchFamily="34" charset="0"/>
              </a:rPr>
              <a:t>6.    Condom programmes for people who inject drugs and their </a:t>
            </a:r>
          </a:p>
          <a:p>
            <a:pPr>
              <a:lnSpc>
                <a:spcPct val="80000"/>
              </a:lnSpc>
            </a:pPr>
            <a:r>
              <a:rPr lang="en-GB" sz="1800" b="0" dirty="0">
                <a:solidFill>
                  <a:schemeClr val="tx1"/>
                </a:solidFill>
                <a:latin typeface="Arial" panose="020B0604020202020204" pitchFamily="34" charset="0"/>
                <a:cs typeface="Arial" panose="020B0604020202020204" pitchFamily="34" charset="0"/>
              </a:rPr>
              <a:t>       sexual partners</a:t>
            </a:r>
          </a:p>
          <a:p>
            <a:pPr marL="457200" indent="-457200">
              <a:lnSpc>
                <a:spcPct val="70000"/>
              </a:lnSpc>
              <a:buAutoNum type="arabicPeriod" startAt="7"/>
            </a:pPr>
            <a:r>
              <a:rPr lang="en-GB" sz="1800" b="0" dirty="0">
                <a:solidFill>
                  <a:schemeClr val="tx1"/>
                </a:solidFill>
                <a:latin typeface="Arial" panose="020B0604020202020204" pitchFamily="34" charset="0"/>
                <a:cs typeface="Arial" panose="020B0604020202020204" pitchFamily="34" charset="0"/>
              </a:rPr>
              <a:t>Targeted information, education and communication (IEC) for</a:t>
            </a:r>
          </a:p>
          <a:p>
            <a:pPr>
              <a:lnSpc>
                <a:spcPct val="70000"/>
              </a:lnSpc>
            </a:pPr>
            <a:r>
              <a:rPr lang="en-GB" sz="1800" b="0" dirty="0">
                <a:solidFill>
                  <a:schemeClr val="tx1"/>
                </a:solidFill>
                <a:latin typeface="Arial" panose="020B0604020202020204" pitchFamily="34" charset="0"/>
                <a:cs typeface="Arial" panose="020B0604020202020204" pitchFamily="34" charset="0"/>
              </a:rPr>
              <a:t>       people who inject drugs and their sexual partners</a:t>
            </a:r>
          </a:p>
          <a:p>
            <a:pPr>
              <a:lnSpc>
                <a:spcPct val="80000"/>
              </a:lnSpc>
            </a:pPr>
            <a:r>
              <a:rPr lang="en-GB" sz="1800" b="0" dirty="0">
                <a:solidFill>
                  <a:schemeClr val="tx1"/>
                </a:solidFill>
                <a:latin typeface="Arial" panose="020B0604020202020204" pitchFamily="34" charset="0"/>
                <a:cs typeface="Arial" panose="020B0604020202020204" pitchFamily="34" charset="0"/>
              </a:rPr>
              <a:t>8.    Prevention, vaccination, diagnosis and treatment for viral hepatitis</a:t>
            </a:r>
          </a:p>
          <a:p>
            <a:pPr marL="457200" indent="-457200">
              <a:lnSpc>
                <a:spcPct val="80000"/>
              </a:lnSpc>
              <a:buAutoNum type="arabicPeriod" startAt="9"/>
            </a:pPr>
            <a:r>
              <a:rPr lang="en-GB" sz="1800" b="0" dirty="0">
                <a:solidFill>
                  <a:schemeClr val="tx1"/>
                </a:solidFill>
                <a:latin typeface="Arial" panose="020B0604020202020204" pitchFamily="34" charset="0"/>
                <a:cs typeface="Arial" panose="020B0604020202020204" pitchFamily="34" charset="0"/>
              </a:rPr>
              <a:t>Prevention, diagnosis and treatment of tuberculosis (TB)</a:t>
            </a:r>
          </a:p>
          <a:p>
            <a:pPr marL="457200" indent="-457200">
              <a:lnSpc>
                <a:spcPct val="80000"/>
              </a:lnSpc>
              <a:buAutoNum type="arabicPeriod" startAt="9"/>
            </a:pPr>
            <a:r>
              <a:rPr lang="en-GB" sz="1800" b="0" dirty="0">
                <a:solidFill>
                  <a:schemeClr val="tx1"/>
                </a:solidFill>
                <a:latin typeface="Arial" panose="020B0604020202020204" pitchFamily="34" charset="0"/>
                <a:cs typeface="Arial" panose="020B0604020202020204" pitchFamily="34" charset="0"/>
              </a:rPr>
              <a:t>Opioid overdose prevention and management</a:t>
            </a:r>
          </a:p>
          <a:p>
            <a:pPr lvl="0"/>
            <a:endParaRPr kumimoji="0" lang="en-US" sz="2400" b="0" i="0" u="none" strike="noStrike" kern="1200" cap="none" spc="0" normalizeH="0" baseline="0" noProof="0" dirty="0">
              <a:ln>
                <a:noFill/>
              </a:ln>
              <a:solidFill>
                <a:srgbClr val="279B38"/>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3</a:t>
            </a:r>
          </a:p>
        </p:txBody>
      </p:sp>
      <p:pic>
        <p:nvPicPr>
          <p:cNvPr id="6" name="Picture 4">
            <a:extLst>
              <a:ext uri="{FF2B5EF4-FFF2-40B4-BE49-F238E27FC236}">
                <a16:creationId xmlns:a16="http://schemas.microsoft.com/office/drawing/2014/main" id="{78CC173D-911F-7947-9A37-2236169A30F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64058" y="1254091"/>
            <a:ext cx="2999342" cy="488551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86570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838200" y="1778585"/>
            <a:ext cx="7658765" cy="265813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lvl="1" indent="-342900">
              <a:spcAft>
                <a:spcPts val="2000"/>
              </a:spcAft>
            </a:pPr>
            <a:r>
              <a:rPr lang="en-US" dirty="0"/>
              <a:t>The International Network of People who Use Drugs</a:t>
            </a:r>
          </a:p>
          <a:p>
            <a:pPr marL="360000" lvl="1">
              <a:spcAft>
                <a:spcPts val="2000"/>
              </a:spcAft>
            </a:pPr>
            <a:r>
              <a:rPr lang="en-US" dirty="0"/>
              <a:t>The Vancouver Declaration (2006)</a:t>
            </a:r>
          </a:p>
          <a:p>
            <a:pPr marL="360000" lvl="1">
              <a:spcAft>
                <a:spcPts val="2000"/>
              </a:spcAft>
            </a:pPr>
            <a:r>
              <a:rPr lang="en-US" dirty="0"/>
              <a:t>International Network of People Who Use Drugs (INPUD) Declaration of Rights and Demands (2015</a:t>
            </a:r>
            <a:endParaRPr lang="en-US" sz="2400" b="0" dirty="0">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11183015"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3</a:t>
            </a:r>
          </a:p>
        </p:txBody>
      </p:sp>
      <p:sp>
        <p:nvSpPr>
          <p:cNvPr id="2" name="TextBox 1">
            <a:extLst>
              <a:ext uri="{FF2B5EF4-FFF2-40B4-BE49-F238E27FC236}">
                <a16:creationId xmlns:a16="http://schemas.microsoft.com/office/drawing/2014/main" id="{5EF597A1-2DF9-5243-87D8-25E8A4FC09D0}"/>
              </a:ext>
            </a:extLst>
          </p:cNvPr>
          <p:cNvSpPr txBox="1"/>
          <p:nvPr/>
        </p:nvSpPr>
        <p:spPr>
          <a:xfrm>
            <a:off x="838200" y="742764"/>
            <a:ext cx="9547807" cy="461665"/>
          </a:xfrm>
          <a:prstGeom prst="rect">
            <a:avLst/>
          </a:prstGeom>
          <a:noFill/>
        </p:spPr>
        <p:txBody>
          <a:bodyPr wrap="none" rtlCol="0">
            <a:spAutoFit/>
          </a:bodyPr>
          <a:lstStyle/>
          <a:p>
            <a:r>
              <a:rPr lang="en-US" sz="2400" b="1" dirty="0">
                <a:solidFill>
                  <a:schemeClr val="tx2"/>
                </a:solidFill>
                <a:latin typeface="Arial" panose="020B0604020202020204" pitchFamily="34" charset="0"/>
                <a:cs typeface="Arial" panose="020B0604020202020204" pitchFamily="34" charset="0"/>
              </a:rPr>
              <a:t>People who use drugs have identified their values and demands</a:t>
            </a:r>
          </a:p>
        </p:txBody>
      </p:sp>
      <p:pic>
        <p:nvPicPr>
          <p:cNvPr id="10" name="Picture 9">
            <a:extLst>
              <a:ext uri="{FF2B5EF4-FFF2-40B4-BE49-F238E27FC236}">
                <a16:creationId xmlns:a16="http://schemas.microsoft.com/office/drawing/2014/main" id="{35507766-C7AE-FC4E-AA7F-BEF557624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494" y="1630744"/>
            <a:ext cx="3028820" cy="4306688"/>
          </a:xfrm>
          <a:prstGeom prst="rect">
            <a:avLst/>
          </a:prstGeom>
        </p:spPr>
      </p:pic>
      <p:sp>
        <p:nvSpPr>
          <p:cNvPr id="11" name="TextBox 10">
            <a:extLst>
              <a:ext uri="{FF2B5EF4-FFF2-40B4-BE49-F238E27FC236}">
                <a16:creationId xmlns:a16="http://schemas.microsoft.com/office/drawing/2014/main" id="{68EE8A68-676C-D342-ABB1-68CB87057B26}"/>
              </a:ext>
            </a:extLst>
          </p:cNvPr>
          <p:cNvSpPr txBox="1"/>
          <p:nvPr/>
        </p:nvSpPr>
        <p:spPr>
          <a:xfrm>
            <a:off x="1073887" y="5475767"/>
            <a:ext cx="7251405"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www.inpud.net</a:t>
            </a:r>
            <a:r>
              <a:rPr lang="en-US" sz="2400" dirty="0">
                <a:latin typeface="Arial" panose="020B0604020202020204" pitchFamily="34" charset="0"/>
                <a:cs typeface="Arial" panose="020B0604020202020204" pitchFamily="34" charset="0"/>
              </a:rPr>
              <a:t>/consensus_statement_2015.pdf</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590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295400"/>
            <a:ext cx="10985791" cy="499109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Only 10% have access to NSPs</a:t>
            </a:r>
          </a:p>
          <a:p>
            <a:pPr marL="285750" indent="-28575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Only 8% have access to OST</a:t>
            </a:r>
          </a:p>
          <a:p>
            <a:pPr marL="285750" indent="-28575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Only 14% have access to ART</a:t>
            </a:r>
          </a:p>
          <a:p>
            <a:pPr marL="285750" indent="-28575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PWUD are still </a:t>
            </a:r>
            <a:r>
              <a:rPr lang="en-US" sz="2000" b="0" dirty="0" err="1">
                <a:solidFill>
                  <a:schemeClr val="tx1"/>
                </a:solidFill>
                <a:latin typeface="Arial" panose="020B0604020202020204" pitchFamily="34" charset="0"/>
                <a:cs typeface="Arial" panose="020B0604020202020204" pitchFamily="34" charset="0"/>
              </a:rPr>
              <a:t>criminalised</a:t>
            </a:r>
            <a:endParaRPr lang="en-US" sz="20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PWUD still face stigma and </a:t>
            </a:r>
          </a:p>
          <a:p>
            <a:r>
              <a:rPr lang="en-US" sz="2000" b="0" dirty="0">
                <a:solidFill>
                  <a:schemeClr val="tx1"/>
                </a:solidFill>
                <a:latin typeface="Arial" panose="020B0604020202020204" pitchFamily="34" charset="0"/>
                <a:cs typeface="Arial" panose="020B0604020202020204" pitchFamily="34" charset="0"/>
              </a:rPr>
              <a:t>   discrimination</a:t>
            </a:r>
          </a:p>
          <a:p>
            <a:pPr marL="285750" indent="-28575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PWUD are often not adequately </a:t>
            </a:r>
          </a:p>
          <a:p>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mobilised</a:t>
            </a:r>
            <a:r>
              <a:rPr lang="en-US" sz="2000" b="0" dirty="0">
                <a:solidFill>
                  <a:schemeClr val="tx1"/>
                </a:solidFill>
                <a:latin typeface="Arial" panose="020B0604020202020204" pitchFamily="34" charset="0"/>
                <a:cs typeface="Arial" panose="020B0604020202020204" pitchFamily="34" charset="0"/>
              </a:rPr>
              <a:t> to engage in policy dialogue </a:t>
            </a:r>
          </a:p>
          <a:p>
            <a:r>
              <a:rPr lang="en-US" sz="2000" b="0" dirty="0">
                <a:solidFill>
                  <a:schemeClr val="tx1"/>
                </a:solidFill>
                <a:latin typeface="Arial" panose="020B0604020202020204" pitchFamily="34" charset="0"/>
                <a:cs typeface="Arial" panose="020B0604020202020204" pitchFamily="34" charset="0"/>
              </a:rPr>
              <a:t>   and in providing services</a:t>
            </a:r>
          </a:p>
          <a:p>
            <a:endParaRPr lang="en-US" sz="2400" dirty="0"/>
          </a:p>
          <a:p>
            <a:r>
              <a:rPr lang="en-US" sz="2400" b="0" dirty="0">
                <a:solidFill>
                  <a:schemeClr val="tx1"/>
                </a:solidFill>
                <a:latin typeface="Arial" panose="020B0604020202020204" pitchFamily="34" charset="0"/>
                <a:cs typeface="Arial" panose="020B0604020202020204" pitchFamily="34" charset="0"/>
              </a:rPr>
              <a:t> </a:t>
            </a: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11144915"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altLang="x-none" dirty="0">
                <a:latin typeface="Arial" panose="020B0604020202020204" pitchFamily="34" charset="0"/>
                <a:cs typeface="Arial" panose="020B0604020202020204" pitchFamily="34" charset="0"/>
              </a:rPr>
              <a:t>In spite of the promises and recommendations</a:t>
            </a: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3</a:t>
            </a:r>
          </a:p>
        </p:txBody>
      </p:sp>
      <p:pic>
        <p:nvPicPr>
          <p:cNvPr id="6" name="Picture 5">
            <a:extLst>
              <a:ext uri="{FF2B5EF4-FFF2-40B4-BE49-F238E27FC236}">
                <a16:creationId xmlns:a16="http://schemas.microsoft.com/office/drawing/2014/main" id="{14AF827A-87FB-7447-B727-FAAA01FC687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38800" y="1492715"/>
            <a:ext cx="6210300" cy="4378542"/>
          </a:xfrm>
          <a:prstGeom prst="rect">
            <a:avLst/>
          </a:prstGeom>
        </p:spPr>
      </p:pic>
    </p:spTree>
    <p:extLst>
      <p:ext uri="{BB962C8B-B14F-4D97-AF65-F5344CB8AC3E}">
        <p14:creationId xmlns:p14="http://schemas.microsoft.com/office/powerpoint/2010/main" val="18917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675259"/>
            <a:ext cx="10985791" cy="830447"/>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1" y="675259"/>
            <a:ext cx="12192000"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3</a:t>
            </a:r>
          </a:p>
        </p:txBody>
      </p:sp>
      <p:sp>
        <p:nvSpPr>
          <p:cNvPr id="3" name="TextBox 2">
            <a:extLst>
              <a:ext uri="{FF2B5EF4-FFF2-40B4-BE49-F238E27FC236}">
                <a16:creationId xmlns:a16="http://schemas.microsoft.com/office/drawing/2014/main" id="{C4FBE282-152A-D348-95F9-45E0B6FEEB39}"/>
              </a:ext>
            </a:extLst>
          </p:cNvPr>
          <p:cNvSpPr txBox="1"/>
          <p:nvPr/>
        </p:nvSpPr>
        <p:spPr>
          <a:xfrm>
            <a:off x="304101" y="589250"/>
            <a:ext cx="11462365" cy="830997"/>
          </a:xfrm>
          <a:prstGeom prst="rect">
            <a:avLst/>
          </a:prstGeom>
          <a:noFill/>
        </p:spPr>
        <p:txBody>
          <a:bodyPr wrap="square" rtlCol="0">
            <a:spAutoFit/>
          </a:bodyPr>
          <a:lstStyle/>
          <a:p>
            <a:r>
              <a:rPr lang="en-US" sz="2400" b="1" dirty="0">
                <a:solidFill>
                  <a:schemeClr val="tx2"/>
                </a:solidFill>
                <a:latin typeface="Arial" panose="020B0604020202020204" pitchFamily="34" charset="0"/>
                <a:cs typeface="Arial" panose="020B0604020202020204" pitchFamily="34" charset="0"/>
              </a:rPr>
              <a:t>Implementing Comprehensive HIV and HCV </a:t>
            </a:r>
            <a:r>
              <a:rPr lang="en-US" sz="2400" b="1" dirty="0" err="1">
                <a:solidFill>
                  <a:schemeClr val="tx2"/>
                </a:solidFill>
                <a:latin typeface="Arial" panose="020B0604020202020204" pitchFamily="34" charset="0"/>
                <a:cs typeface="Arial" panose="020B0604020202020204" pitchFamily="34" charset="0"/>
              </a:rPr>
              <a:t>Programmes</a:t>
            </a:r>
            <a:r>
              <a:rPr lang="en-US" sz="2400" b="1" dirty="0">
                <a:solidFill>
                  <a:schemeClr val="tx2"/>
                </a:solidFill>
                <a:latin typeface="Arial" panose="020B0604020202020204" pitchFamily="34" charset="0"/>
                <a:cs typeface="Arial" panose="020B0604020202020204" pitchFamily="34" charset="0"/>
              </a:rPr>
              <a:t> with People Who Inject Drugs: Practical Guidance for Collaborative Interventions (IDUIT) </a:t>
            </a:r>
            <a:endParaRPr lang="en-GB" sz="2400" b="1" dirty="0">
              <a:solidFill>
                <a:schemeClr val="tx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556C314-78CA-7942-B26A-E282E158556E}"/>
              </a:ext>
            </a:extLst>
          </p:cNvPr>
          <p:cNvSpPr/>
          <p:nvPr/>
        </p:nvSpPr>
        <p:spPr>
          <a:xfrm>
            <a:off x="381000" y="1443841"/>
            <a:ext cx="8763000" cy="4647426"/>
          </a:xfrm>
          <a:prstGeom prst="rect">
            <a:avLst/>
          </a:prstGeom>
        </p:spPr>
        <p:txBody>
          <a:bodyPr wrap="square">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Contains practical advice on implementing HIV and hepatitis C (HCV) </a:t>
            </a:r>
            <a:r>
              <a:rPr lang="en-US"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chemeClr val="tx1">
                    <a:lumMod val="75000"/>
                  </a:schemeClr>
                </a:solidFill>
                <a:latin typeface="Arial" panose="020B0604020202020204" pitchFamily="34" charset="0"/>
                <a:cs typeface="Arial" panose="020B0604020202020204" pitchFamily="34" charset="0"/>
              </a:rPr>
              <a:t>The advice is aligned with</a:t>
            </a:r>
            <a:r>
              <a:rPr lang="en-US"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UN guidance  </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 Declarations of people who use drugs</a:t>
            </a:r>
          </a:p>
          <a:p>
            <a:pPr marL="800100" lvl="1"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chemeClr val="tx1">
                    <a:lumMod val="75000"/>
                  </a:schemeClr>
                </a:solidFill>
                <a:latin typeface="Arial" panose="020B0604020202020204" pitchFamily="34" charset="0"/>
                <a:cs typeface="Arial" panose="020B0604020202020204" pitchFamily="34" charset="0"/>
              </a:rPr>
              <a:t>IDUIT addresses</a:t>
            </a:r>
            <a:r>
              <a:rPr lang="en-US"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Key services</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‘Critical enablers’, including:</a:t>
            </a:r>
          </a:p>
          <a:p>
            <a:pPr marL="1257300" lvl="2"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Law and policy reform</a:t>
            </a:r>
          </a:p>
          <a:p>
            <a:pPr marL="1257300" lvl="2"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Addressing violence</a:t>
            </a:r>
          </a:p>
          <a:p>
            <a:pPr marL="1257300" lvl="2"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Community empowerment </a:t>
            </a:r>
          </a:p>
          <a:p>
            <a:pPr lvl="2"/>
            <a:endParaRPr lang="en-US" sz="16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dirty="0">
                <a:latin typeface="Arial" panose="020B0604020202020204" pitchFamily="34" charset="0"/>
                <a:cs typeface="Arial" panose="020B0604020202020204" pitchFamily="34" charset="0"/>
              </a:rPr>
              <a:t>You can use the IDUIT to see how programming in your country measures          up to international standards and to promote better policy </a:t>
            </a:r>
          </a:p>
          <a:p>
            <a:pPr algn="ctr"/>
            <a:r>
              <a:rPr lang="en-US" dirty="0">
                <a:latin typeface="Arial" panose="020B0604020202020204" pitchFamily="34" charset="0"/>
                <a:cs typeface="Arial" panose="020B0604020202020204" pitchFamily="34" charset="0"/>
              </a:rPr>
              <a:t>     and practice</a:t>
            </a:r>
            <a:endParaRPr lang="en-US" dirty="0">
              <a:solidFill>
                <a:schemeClr val="tx1">
                  <a:lumMod val="50000"/>
                </a:schemeClr>
              </a:solidFill>
              <a:latin typeface="Arial" panose="020B0604020202020204" pitchFamily="34" charset="0"/>
              <a:cs typeface="Arial" panose="020B0604020202020204" pitchFamily="34" charset="0"/>
            </a:endParaRPr>
          </a:p>
        </p:txBody>
      </p:sp>
      <p:pic>
        <p:nvPicPr>
          <p:cNvPr id="10" name="Picture 2" descr="http://www.inpud.net/sites/default/files/styles/large/public/field/image/Cover%20JPEG.jpg?itok=8ihnrdMS">
            <a:extLst>
              <a:ext uri="{FF2B5EF4-FFF2-40B4-BE49-F238E27FC236}">
                <a16:creationId xmlns:a16="http://schemas.microsoft.com/office/drawing/2014/main" id="{48F873FA-5B5D-9748-9F29-4FFD9C577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526" y="1668202"/>
            <a:ext cx="2752285" cy="4105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807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607389" y="1847850"/>
            <a:ext cx="10985791" cy="4214741"/>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r>
              <a:rPr lang="en-US" sz="2400" b="0" dirty="0">
                <a:solidFill>
                  <a:schemeClr val="tx1"/>
                </a:solidFill>
                <a:latin typeface="Arial" panose="020B0604020202020204" pitchFamily="34" charset="0"/>
                <a:cs typeface="Arial" panose="020B0604020202020204" pitchFamily="34" charset="0"/>
              </a:rPr>
              <a:t> </a:t>
            </a: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989270" y="823509"/>
            <a:ext cx="11163965" cy="7358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latin typeface="Arial" panose="020B0604020202020204" pitchFamily="34" charset="0"/>
                <a:cs typeface="Arial" panose="020B0604020202020204" pitchFamily="34" charset="0"/>
              </a:rPr>
              <a:t>Implementation Toolkits were developed for MSM, sex workers and transgender people too</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a:ln>
                  <a:noFill/>
                </a:ln>
                <a:solidFill>
                  <a:srgbClr val="FFFFFF"/>
                </a:solidFill>
                <a:effectLst/>
                <a:uLnTx/>
                <a:uFillTx/>
                <a:latin typeface="Century Schoolbook" charset="0"/>
                <a:ea typeface="+mn-ea"/>
                <a:cs typeface="+mn-cs"/>
              </a:rPr>
              <a:t>Session 3</a:t>
            </a:r>
            <a:endPar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endParaRPr>
          </a:p>
        </p:txBody>
      </p:sp>
      <p:pic>
        <p:nvPicPr>
          <p:cNvPr id="6" name="Picture 2">
            <a:extLst>
              <a:ext uri="{FF2B5EF4-FFF2-40B4-BE49-F238E27FC236}">
                <a16:creationId xmlns:a16="http://schemas.microsoft.com/office/drawing/2014/main" id="{08338DE3-83F7-9743-8BD5-332ACCAF1A7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836" y="1931463"/>
            <a:ext cx="3109447" cy="41030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6FD23D6B-CC82-CC4B-AD06-C65673D4345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1276" y="1977484"/>
            <a:ext cx="3109447" cy="408510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000E8229-B131-4040-B56F-FC8E85CF36C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50716" y="1988840"/>
            <a:ext cx="3109447" cy="408510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54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04185" y="1414133"/>
            <a:ext cx="11218874" cy="4054338"/>
          </a:xfrm>
          <a:prstGeom prst="rect">
            <a:avLst/>
          </a:prstGeom>
        </p:spPr>
        <p:txBody>
          <a:bodyPr lIns="0" tIns="0" rIns="0" bIns="0" numCol="2"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0" lvl="3" indent="0">
              <a:buNone/>
            </a:pPr>
            <a:endParaRPr lang="en-US" dirty="0"/>
          </a:p>
          <a:p>
            <a:pPr marL="457200" indent="-457200">
              <a:buFont typeface="Arial" charset="0"/>
              <a:buChar char="•"/>
            </a:pPr>
            <a:endParaRPr lang="en-GB" sz="2400" b="0" dirty="0">
              <a:solidFill>
                <a:schemeClr val="tx1"/>
              </a:solidFill>
              <a:latin typeface="Arial" panose="020B0604020202020204" pitchFamily="34" charset="0"/>
              <a:cs typeface="Arial" panose="020B0604020202020204" pitchFamily="34" charset="0"/>
            </a:endParaRPr>
          </a:p>
          <a:p>
            <a:pPr marL="457200" indent="-457200">
              <a:buFont typeface="Arial" charset="0"/>
              <a:buChar char="•"/>
            </a:pPr>
            <a:endParaRPr lang="en-GB" sz="2400" b="0" dirty="0">
              <a:solidFill>
                <a:schemeClr val="tx1"/>
              </a:solidFill>
              <a:latin typeface="Arial" panose="020B0604020202020204" pitchFamily="34" charset="0"/>
              <a:cs typeface="Arial" panose="020B0604020202020204" pitchFamily="34" charset="0"/>
            </a:endParaRPr>
          </a:p>
          <a:p>
            <a:pPr marL="457200" indent="-457200">
              <a:buFont typeface="Arial" charset="0"/>
              <a:buChar char="•"/>
            </a:pPr>
            <a:r>
              <a:rPr lang="en-GB" sz="2400" b="0" dirty="0">
                <a:solidFill>
                  <a:schemeClr val="tx1"/>
                </a:solidFill>
                <a:latin typeface="Arial" panose="020B0604020202020204" pitchFamily="34" charset="0"/>
                <a:cs typeface="Arial" panose="020B0604020202020204" pitchFamily="34" charset="0"/>
              </a:rPr>
              <a:t>To facilitate networking between participants </a:t>
            </a:r>
          </a:p>
          <a:p>
            <a:pPr marL="457200" indent="-457200">
              <a:buFont typeface="Arial" panose="020B0604020202020204" pitchFamily="34" charset="0"/>
              <a:buChar char="•"/>
            </a:pPr>
            <a:r>
              <a:rPr lang="en-GB" sz="2400" b="0" dirty="0">
                <a:solidFill>
                  <a:schemeClr val="tx1"/>
                </a:solidFill>
                <a:latin typeface="Arial" panose="020B0604020202020204" pitchFamily="34" charset="0"/>
                <a:cs typeface="Arial" panose="020B0604020202020204" pitchFamily="34" charset="0"/>
              </a:rPr>
              <a:t>To understand participants’ expectations</a:t>
            </a:r>
          </a:p>
          <a:p>
            <a:r>
              <a:rPr lang="en-GB" sz="3200" dirty="0">
                <a:solidFill>
                  <a:schemeClr val="tx1"/>
                </a:solidFill>
                <a:latin typeface="Arial" panose="020B0604020202020204" pitchFamily="34" charset="0"/>
                <a:cs typeface="Arial" panose="020B0604020202020204" pitchFamily="34" charset="0"/>
              </a:rPr>
              <a:t> </a:t>
            </a:r>
          </a:p>
          <a:p>
            <a:pPr marL="457200" indent="-457200">
              <a:buFont typeface="Arial" charset="0"/>
              <a:buChar char="•"/>
            </a:pPr>
            <a:endParaRPr lang="en-GB" sz="3200" dirty="0">
              <a:solidFill>
                <a:schemeClr val="tx1"/>
              </a:solidFill>
              <a:latin typeface="Arial" panose="020B0604020202020204" pitchFamily="34" charset="0"/>
              <a:cs typeface="Arial" panose="020B0604020202020204" pitchFamily="34" charset="0"/>
            </a:endParaRPr>
          </a:p>
          <a:p>
            <a:pPr marL="457200" indent="-457200">
              <a:buFont typeface="Arial" charset="0"/>
              <a:buChar char="•"/>
            </a:pPr>
            <a:endParaRPr lang="en-GB" sz="3200" dirty="0">
              <a:solidFill>
                <a:schemeClr val="tx1"/>
              </a:solidFill>
              <a:latin typeface="Arial" panose="020B0604020202020204" pitchFamily="34" charset="0"/>
              <a:cs typeface="Arial" panose="020B0604020202020204" pitchFamily="34" charset="0"/>
            </a:endParaRPr>
          </a:p>
          <a:p>
            <a:pPr marL="457200" indent="-457200">
              <a:buFont typeface="Arial" charset="0"/>
              <a:buChar char="•"/>
            </a:pPr>
            <a:endParaRPr lang="en-GB" sz="3200" dirty="0">
              <a:solidFill>
                <a:schemeClr val="tx1"/>
              </a:solidFill>
              <a:latin typeface="Arial" panose="020B0604020202020204" pitchFamily="34" charset="0"/>
              <a:cs typeface="Arial" panose="020B0604020202020204" pitchFamily="34" charset="0"/>
            </a:endParaRPr>
          </a:p>
          <a:p>
            <a:endParaRPr lang="en-GB" sz="32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0" dirty="0">
                <a:solidFill>
                  <a:schemeClr val="tx1"/>
                </a:solidFill>
                <a:latin typeface="Arial" panose="020B0604020202020204" pitchFamily="34" charset="0"/>
                <a:cs typeface="Arial" panose="020B0604020202020204" pitchFamily="34" charset="0"/>
              </a:rPr>
              <a:t>To inform participants about the work- shop structure and objectives </a:t>
            </a:r>
          </a:p>
          <a:p>
            <a:pPr marL="0" lvl="3" indent="0">
              <a:buNone/>
            </a:pPr>
            <a:endParaRPr lang="en-US" dirty="0"/>
          </a:p>
          <a:p>
            <a:pPr marL="0" lvl="3" indent="0">
              <a:buNone/>
            </a:pPr>
            <a:endParaRPr lang="en-US" dirty="0"/>
          </a:p>
          <a:p>
            <a:pPr marL="0" lvl="3" indent="0">
              <a:buNone/>
            </a:pPr>
            <a:r>
              <a:rPr lang="en-US" dirty="0"/>
              <a:t>	</a:t>
            </a:r>
          </a:p>
        </p:txBody>
      </p:sp>
      <p:sp>
        <p:nvSpPr>
          <p:cNvPr id="7" name="Content Placeholder 2"/>
          <p:cNvSpPr txBox="1">
            <a:spLocks/>
          </p:cNvSpPr>
          <p:nvPr/>
        </p:nvSpPr>
        <p:spPr>
          <a:xfrm>
            <a:off x="704185" y="838868"/>
            <a:ext cx="10755978" cy="575265"/>
          </a:xfrm>
          <a:prstGeom prst="rect">
            <a:avLst/>
          </a:prstGeom>
        </p:spPr>
        <p:txBody>
          <a:bodyPr lIns="0" tIns="0" rIns="0" bIns="0" numCol="2"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rPr>
              <a:t>WELCOME</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dirty="0">
              <a:solidFill>
                <a:srgbClr val="279B3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lang="en-US" dirty="0">
                <a:solidFill>
                  <a:srgbClr val="279B38"/>
                </a:solidFill>
                <a:latin typeface="Arial" panose="020B0604020202020204" pitchFamily="34" charset="0"/>
                <a:cs typeface="Arial" panose="020B0604020202020204" pitchFamily="34" charset="0"/>
              </a:rPr>
              <a:t>The purpose of this session:</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dirty="0">
              <a:solidFill>
                <a:srgbClr val="279B3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a:t>
            </a:r>
          </a:p>
        </p:txBody>
      </p:sp>
    </p:spTree>
    <p:extLst>
      <p:ext uri="{BB962C8B-B14F-4D97-AF65-F5344CB8AC3E}">
        <p14:creationId xmlns:p14="http://schemas.microsoft.com/office/powerpoint/2010/main" val="3611047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669315"/>
            <a:ext cx="3829715" cy="461718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endParaRPr lang="en-US" sz="2400" b="0" dirty="0">
              <a:solidFill>
                <a:schemeClr val="tx1"/>
              </a:solidFill>
              <a:latin typeface="Arial" panose="020B0604020202020204" pitchFamily="34" charset="0"/>
              <a:cs typeface="Arial" panose="020B0604020202020204" pitchFamily="34" charset="0"/>
            </a:endParaRP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3048665"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GB" sz="3200" dirty="0">
                <a:latin typeface="Arial" panose="020B0604020202020204" pitchFamily="34" charset="0"/>
                <a:cs typeface="Arial" panose="020B0604020202020204" pitchFamily="34" charset="0"/>
              </a:rPr>
              <a:t>Overview</a:t>
            </a: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3</a:t>
            </a:r>
          </a:p>
        </p:txBody>
      </p:sp>
      <p:pic>
        <p:nvPicPr>
          <p:cNvPr id="6" name="Picture 2">
            <a:extLst>
              <a:ext uri="{FF2B5EF4-FFF2-40B4-BE49-F238E27FC236}">
                <a16:creationId xmlns:a16="http://schemas.microsoft.com/office/drawing/2014/main" id="{F43AC39F-1EB1-674A-A1DE-239D3DE6119F}"/>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299" r="1677"/>
          <a:stretch/>
        </p:blipFill>
        <p:spPr bwMode="auto">
          <a:xfrm>
            <a:off x="5696125" y="581327"/>
            <a:ext cx="6233362" cy="5716950"/>
          </a:xfrm>
          <a:prstGeom prst="rect">
            <a:avLst/>
          </a:prstGeom>
          <a:noFill/>
          <a:ln w="9525">
            <a:solidFill>
              <a:schemeClr val="bg1"/>
            </a:solidFill>
            <a:miter lim="800000"/>
            <a:headEnd/>
            <a:tailEnd/>
          </a:ln>
        </p:spPr>
      </p:pic>
      <p:sp>
        <p:nvSpPr>
          <p:cNvPr id="2" name="Rectangle 1">
            <a:extLst>
              <a:ext uri="{FF2B5EF4-FFF2-40B4-BE49-F238E27FC236}">
                <a16:creationId xmlns:a16="http://schemas.microsoft.com/office/drawing/2014/main" id="{3A6EE9F1-514C-1F4B-A7B5-64B169FCAD61}"/>
              </a:ext>
            </a:extLst>
          </p:cNvPr>
          <p:cNvSpPr/>
          <p:nvPr/>
        </p:nvSpPr>
        <p:spPr>
          <a:xfrm>
            <a:off x="262513" y="1566480"/>
            <a:ext cx="6877050" cy="4247317"/>
          </a:xfrm>
          <a:prstGeom prst="rect">
            <a:avLst/>
          </a:prstGeom>
        </p:spPr>
        <p:txBody>
          <a:bodyPr wrap="square">
            <a:spAutoFit/>
          </a:bodyPr>
          <a:lstStyle/>
          <a:p>
            <a:pPr marL="342900" indent="-342900">
              <a:spcBef>
                <a:spcPts val="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Guidance on how to implement programmes for PWID</a:t>
            </a:r>
          </a:p>
          <a:p>
            <a:pPr marL="342900" indent="-342900">
              <a:spcBef>
                <a:spcPts val="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Targeting health officials, managers of HIV and harm reduction programmes, civil society organisations, health workers</a:t>
            </a:r>
          </a:p>
          <a:p>
            <a:pPr marL="342900" indent="-342900">
              <a:spcBef>
                <a:spcPts val="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Each 5 chapters include:</a:t>
            </a:r>
          </a:p>
          <a:p>
            <a:pPr lvl="1">
              <a:spcBef>
                <a:spcPts val="0"/>
              </a:spcBef>
              <a:spcAft>
                <a:spcPts val="600"/>
              </a:spcAft>
            </a:pPr>
            <a:r>
              <a:rPr lang="en-GB" sz="2400" dirty="0">
                <a:latin typeface="Arial" panose="020B0604020202020204" pitchFamily="34" charset="0"/>
                <a:cs typeface="Arial" panose="020B0604020202020204" pitchFamily="34" charset="0"/>
              </a:rPr>
              <a:t>-Description of focal areas</a:t>
            </a:r>
          </a:p>
          <a:p>
            <a:pPr lvl="1">
              <a:spcBef>
                <a:spcPts val="0"/>
              </a:spcBef>
              <a:spcAft>
                <a:spcPts val="600"/>
              </a:spcAft>
            </a:pPr>
            <a:r>
              <a:rPr lang="en-GB" sz="2400" dirty="0">
                <a:latin typeface="Arial" panose="020B0604020202020204" pitchFamily="34" charset="0"/>
                <a:cs typeface="Arial" panose="020B0604020202020204" pitchFamily="34" charset="0"/>
              </a:rPr>
              <a:t>-Practical guidance</a:t>
            </a:r>
          </a:p>
          <a:p>
            <a:pPr lvl="1">
              <a:spcBef>
                <a:spcPts val="0"/>
              </a:spcBef>
              <a:spcAft>
                <a:spcPts val="600"/>
              </a:spcAft>
            </a:pPr>
            <a:r>
              <a:rPr lang="en-GB" sz="2400" dirty="0">
                <a:latin typeface="Arial" panose="020B0604020202020204" pitchFamily="34" charset="0"/>
                <a:cs typeface="Arial" panose="020B0604020202020204" pitchFamily="34" charset="0"/>
              </a:rPr>
              <a:t>-Case studies</a:t>
            </a:r>
          </a:p>
          <a:p>
            <a:pPr lvl="1">
              <a:spcBef>
                <a:spcPts val="0"/>
              </a:spcBef>
              <a:spcAft>
                <a:spcPts val="600"/>
              </a:spcAft>
            </a:pPr>
            <a:r>
              <a:rPr lang="en-GB" sz="2400" dirty="0">
                <a:latin typeface="Arial" panose="020B0604020202020204" pitchFamily="34" charset="0"/>
                <a:cs typeface="Arial" panose="020B0604020202020204" pitchFamily="34" charset="0"/>
              </a:rPr>
              <a:t>-Resource list</a:t>
            </a:r>
          </a:p>
        </p:txBody>
      </p:sp>
    </p:spTree>
    <p:extLst>
      <p:ext uri="{BB962C8B-B14F-4D97-AF65-F5344CB8AC3E}">
        <p14:creationId xmlns:p14="http://schemas.microsoft.com/office/powerpoint/2010/main" val="83433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06136" y="1467719"/>
            <a:ext cx="7773625" cy="3234060"/>
          </a:xfrm>
        </p:spPr>
        <p:txBody>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3">
              <a:lnSpc>
                <a:spcPts val="2600"/>
              </a:lnSpc>
              <a:spcAft>
                <a:spcPts val="2800"/>
              </a:spcAft>
              <a:buClr>
                <a:srgbClr val="279B38"/>
              </a:buClr>
              <a:defRPr/>
            </a:pPr>
            <a:r>
              <a:rPr lang="en-GB" sz="1800" dirty="0">
                <a:solidFill>
                  <a:srgbClr val="565655"/>
                </a:solidFill>
              </a:rPr>
              <a:t>Highlights key points in the IDUIT. </a:t>
            </a:r>
          </a:p>
          <a:p>
            <a:pPr lvl="3">
              <a:lnSpc>
                <a:spcPts val="2600"/>
              </a:lnSpc>
              <a:spcAft>
                <a:spcPts val="2800"/>
              </a:spcAft>
              <a:buClr>
                <a:srgbClr val="279B38"/>
              </a:buClr>
              <a:defRPr/>
            </a:pPr>
            <a:r>
              <a:rPr lang="en-GB" sz="1800" dirty="0">
                <a:solidFill>
                  <a:srgbClr val="565655"/>
                </a:solidFill>
              </a:rPr>
              <a:t>Written for people or organisations of people who inject drugs</a:t>
            </a:r>
          </a:p>
          <a:p>
            <a:pPr lvl="3">
              <a:lnSpc>
                <a:spcPts val="2600"/>
              </a:lnSpc>
              <a:spcAft>
                <a:spcPts val="2800"/>
              </a:spcAft>
              <a:buClr>
                <a:srgbClr val="279B38"/>
              </a:buClr>
              <a:defRPr/>
            </a:pPr>
            <a:r>
              <a:rPr lang="en-GB" sz="1800" dirty="0">
                <a:solidFill>
                  <a:srgbClr val="565655"/>
                </a:solidFill>
              </a:rPr>
              <a:t>Contains checklists to help you check whether service provision and advocacy work are carried out in line with evidence-informed UN recommendations and known preferences of people who use drugs</a:t>
            </a:r>
          </a:p>
          <a:p>
            <a:pPr lvl="3">
              <a:lnSpc>
                <a:spcPts val="2600"/>
              </a:lnSpc>
              <a:spcAft>
                <a:spcPts val="2800"/>
              </a:spcAft>
              <a:buClr>
                <a:srgbClr val="279B38"/>
              </a:buClr>
              <a:defRPr/>
            </a:pPr>
            <a:r>
              <a:rPr lang="en-GB" sz="1800" dirty="0">
                <a:solidFill>
                  <a:srgbClr val="565655"/>
                </a:solidFill>
              </a:rPr>
              <a:t>Some content in this brief guide is not addressed in the IDUIT but is informed by </a:t>
            </a:r>
            <a:r>
              <a:rPr lang="en-GB" sz="1800" i="1" dirty="0">
                <a:solidFill>
                  <a:srgbClr val="565655"/>
                </a:solidFill>
              </a:rPr>
              <a:t>User-activists’ Views on Best Practice in Harm Reduction</a:t>
            </a:r>
            <a:r>
              <a:rPr lang="en-GB" sz="1800" dirty="0">
                <a:solidFill>
                  <a:srgbClr val="565655"/>
                </a:solidFill>
              </a:rPr>
              <a:t>, which gives an overview of the opinions and preferences of experts and activists from among the community of people who use drugs</a:t>
            </a:r>
            <a:r>
              <a:rPr lang="en-GB" dirty="0">
                <a:solidFill>
                  <a:srgbClr val="565655"/>
                </a:solidFill>
              </a:rPr>
              <a:t>.</a:t>
            </a:r>
            <a:endParaRPr lang="en-US" dirty="0">
              <a:solidFill>
                <a:srgbClr val="565655"/>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lvl="0"/>
            <a:fld id="{7FF141E5-5205-274F-A3F2-C49D43872B4E}" type="slidenum">
              <a:rPr lang="en-US" noProof="0" smtClean="0"/>
              <a:pPr lvl="0"/>
              <a:t>21</a:t>
            </a:fld>
            <a:endParaRPr lang="en-US" noProof="0" dirty="0"/>
          </a:p>
        </p:txBody>
      </p:sp>
      <p:sp>
        <p:nvSpPr>
          <p:cNvPr id="9" name="Content Placeholder 2"/>
          <p:cNvSpPr txBox="1">
            <a:spLocks/>
          </p:cNvSpPr>
          <p:nvPr/>
        </p:nvSpPr>
        <p:spPr>
          <a:xfrm>
            <a:off x="863576" y="760321"/>
            <a:ext cx="4153041"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32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rPr>
              <a:t>IDUIT Brief Guide </a:t>
            </a: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3</a:t>
            </a:r>
          </a:p>
        </p:txBody>
      </p:sp>
      <p:pic>
        <p:nvPicPr>
          <p:cNvPr id="3" name="Picture 2">
            <a:extLst>
              <a:ext uri="{FF2B5EF4-FFF2-40B4-BE49-F238E27FC236}">
                <a16:creationId xmlns:a16="http://schemas.microsoft.com/office/drawing/2014/main" id="{2A03959A-7E48-41EB-9718-D912138453D1}"/>
              </a:ext>
            </a:extLst>
          </p:cNvPr>
          <p:cNvPicPr>
            <a:picLocks noChangeAspect="1"/>
          </p:cNvPicPr>
          <p:nvPr/>
        </p:nvPicPr>
        <p:blipFill>
          <a:blip r:embed="rId2"/>
          <a:stretch>
            <a:fillRect/>
          </a:stretch>
        </p:blipFill>
        <p:spPr>
          <a:xfrm>
            <a:off x="8279761" y="1081825"/>
            <a:ext cx="3274044" cy="4476232"/>
          </a:xfrm>
          <a:prstGeom prst="rect">
            <a:avLst/>
          </a:prstGeom>
        </p:spPr>
      </p:pic>
    </p:spTree>
    <p:extLst>
      <p:ext uri="{BB962C8B-B14F-4D97-AF65-F5344CB8AC3E}">
        <p14:creationId xmlns:p14="http://schemas.microsoft.com/office/powerpoint/2010/main" val="86439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995420"/>
            <a:ext cx="10985791" cy="415772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indent="-342900">
              <a:buFont typeface="Arial" panose="020B0604020202020204" pitchFamily="34" charset="0"/>
              <a:buChar char="•"/>
            </a:pPr>
            <a:r>
              <a:rPr lang="en-US" sz="2800" b="0" dirty="0">
                <a:solidFill>
                  <a:schemeClr val="tx1"/>
                </a:solidFill>
                <a:latin typeface="Arial" panose="020B0604020202020204" pitchFamily="34" charset="0"/>
                <a:cs typeface="Arial" panose="020B0604020202020204" pitchFamily="34" charset="0"/>
              </a:rPr>
              <a:t>Human rights</a:t>
            </a:r>
          </a:p>
          <a:p>
            <a:pPr marL="342900" indent="-342900">
              <a:buFont typeface="Arial" panose="020B0604020202020204" pitchFamily="34" charset="0"/>
              <a:buChar char="•"/>
            </a:pPr>
            <a:r>
              <a:rPr lang="en-US" sz="2800" b="0" dirty="0">
                <a:solidFill>
                  <a:schemeClr val="tx1"/>
                </a:solidFill>
                <a:latin typeface="Arial" panose="020B0604020202020204" pitchFamily="34" charset="0"/>
                <a:cs typeface="Arial" panose="020B0604020202020204" pitchFamily="34" charset="0"/>
              </a:rPr>
              <a:t>Community empowerment</a:t>
            </a:r>
          </a:p>
          <a:p>
            <a:pPr marL="342900" indent="-342900">
              <a:buFont typeface="Arial" panose="020B0604020202020204" pitchFamily="34" charset="0"/>
              <a:buChar char="•"/>
            </a:pPr>
            <a:r>
              <a:rPr lang="en-US" sz="2800" b="0" dirty="0">
                <a:solidFill>
                  <a:schemeClr val="tx1"/>
                </a:solidFill>
                <a:latin typeface="Arial" panose="020B0604020202020204" pitchFamily="34" charset="0"/>
                <a:cs typeface="Arial" panose="020B0604020202020204" pitchFamily="34" charset="0"/>
              </a:rPr>
              <a:t>Community participation and leadership</a:t>
            </a:r>
          </a:p>
          <a:p>
            <a:pPr marL="342900" indent="-342900">
              <a:buFont typeface="Arial" panose="020B0604020202020204" pitchFamily="34" charset="0"/>
              <a:buChar char="•"/>
            </a:pPr>
            <a:r>
              <a:rPr lang="en-US" sz="2800" b="0" dirty="0">
                <a:solidFill>
                  <a:schemeClr val="tx1"/>
                </a:solidFill>
                <a:latin typeface="Arial" panose="020B0604020202020204" pitchFamily="34" charset="0"/>
                <a:cs typeface="Arial" panose="020B0604020202020204" pitchFamily="34" charset="0"/>
              </a:rPr>
              <a:t>Acceptability of services</a:t>
            </a:r>
          </a:p>
          <a:p>
            <a:pPr marL="342900" indent="-342900">
              <a:buFont typeface="Arial" panose="020B0604020202020204" pitchFamily="34" charset="0"/>
              <a:buChar char="•"/>
            </a:pPr>
            <a:r>
              <a:rPr lang="en-US" sz="2800" b="0" dirty="0">
                <a:solidFill>
                  <a:schemeClr val="tx1"/>
                </a:solidFill>
                <a:latin typeface="Arial" panose="020B0604020202020204" pitchFamily="34" charset="0"/>
                <a:cs typeface="Arial" panose="020B0604020202020204" pitchFamily="34" charset="0"/>
              </a:rPr>
              <a:t>Access to justice</a:t>
            </a:r>
          </a:p>
          <a:p>
            <a:pPr marL="342900" indent="-342900">
              <a:buFont typeface="Arial" panose="020B0604020202020204" pitchFamily="34" charset="0"/>
              <a:buChar char="•"/>
            </a:pPr>
            <a:r>
              <a:rPr lang="en-US" sz="2800" b="0" dirty="0">
                <a:solidFill>
                  <a:schemeClr val="tx1"/>
                </a:solidFill>
                <a:latin typeface="Arial" panose="020B0604020202020204" pitchFamily="34" charset="0"/>
                <a:cs typeface="Arial" panose="020B0604020202020204" pitchFamily="34" charset="0"/>
              </a:rPr>
              <a:t>Access to quality healthcare</a:t>
            </a:r>
          </a:p>
          <a:p>
            <a:pPr marL="342900" indent="-342900">
              <a:buFont typeface="Arial" panose="020B0604020202020204" pitchFamily="34" charset="0"/>
              <a:buChar char="•"/>
            </a:pPr>
            <a:r>
              <a:rPr lang="en-US" sz="2800" b="0" dirty="0">
                <a:solidFill>
                  <a:schemeClr val="tx1"/>
                </a:solidFill>
                <a:latin typeface="Arial" panose="020B0604020202020204" pitchFamily="34" charset="0"/>
                <a:cs typeface="Arial" panose="020B0604020202020204" pitchFamily="34" charset="0"/>
              </a:rPr>
              <a:t>Health literacy</a:t>
            </a:r>
          </a:p>
          <a:p>
            <a:pPr marL="342900" indent="-342900">
              <a:buFont typeface="Arial" panose="020B0604020202020204" pitchFamily="34" charset="0"/>
              <a:buChar char="•"/>
            </a:pPr>
            <a:r>
              <a:rPr lang="en-US" sz="2800" b="0" dirty="0">
                <a:solidFill>
                  <a:schemeClr val="tx1"/>
                </a:solidFill>
                <a:latin typeface="Arial" panose="020B0604020202020204" pitchFamily="34" charset="0"/>
                <a:cs typeface="Arial" panose="020B0604020202020204" pitchFamily="34" charset="0"/>
              </a:rPr>
              <a:t>Integrated service provision</a:t>
            </a:r>
          </a:p>
        </p:txBody>
      </p:sp>
      <p:sp>
        <p:nvSpPr>
          <p:cNvPr id="9" name="Content Placeholder 2"/>
          <p:cNvSpPr txBox="1">
            <a:spLocks/>
          </p:cNvSpPr>
          <p:nvPr/>
        </p:nvSpPr>
        <p:spPr>
          <a:xfrm>
            <a:off x="704185" y="838868"/>
            <a:ext cx="10985791"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latin typeface="Arial" panose="020B0604020202020204" pitchFamily="34" charset="0"/>
                <a:cs typeface="Arial" panose="020B0604020202020204" pitchFamily="34" charset="0"/>
              </a:rPr>
              <a:t>Guiding principles for HIV and HCV </a:t>
            </a:r>
            <a:r>
              <a:rPr lang="en-US"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 for PWID as per the IDUIT</a:t>
            </a: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a:ln>
                  <a:noFill/>
                </a:ln>
                <a:solidFill>
                  <a:srgbClr val="FFFFFF"/>
                </a:solidFill>
                <a:effectLst/>
                <a:uLnTx/>
                <a:uFillTx/>
                <a:latin typeface="Century Schoolbook" charset="0"/>
                <a:ea typeface="+mn-ea"/>
                <a:cs typeface="+mn-cs"/>
              </a:rPr>
              <a:t>Session 3</a:t>
            </a:r>
            <a:endPar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endParaRPr>
          </a:p>
        </p:txBody>
      </p:sp>
    </p:spTree>
    <p:extLst>
      <p:ext uri="{BB962C8B-B14F-4D97-AF65-F5344CB8AC3E}">
        <p14:creationId xmlns:p14="http://schemas.microsoft.com/office/powerpoint/2010/main" val="1915425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669315"/>
            <a:ext cx="10985791" cy="491489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r>
              <a:rPr lang="en-US" sz="2400" b="0" dirty="0">
                <a:solidFill>
                  <a:schemeClr val="tx1"/>
                </a:solidFill>
                <a:latin typeface="Arial" panose="020B0604020202020204" pitchFamily="34" charset="0"/>
                <a:cs typeface="Arial" panose="020B0604020202020204" pitchFamily="34" charset="0"/>
              </a:rPr>
              <a:t> </a:t>
            </a: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latin typeface="Arial" panose="020B0604020202020204" pitchFamily="34" charset="0"/>
                <a:cs typeface="Arial" panose="020B0604020202020204" pitchFamily="34" charset="0"/>
              </a:rPr>
              <a:t>Using the IDUIT and Brief Guide</a:t>
            </a: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3</a:t>
            </a:r>
          </a:p>
        </p:txBody>
      </p:sp>
      <p:sp>
        <p:nvSpPr>
          <p:cNvPr id="2" name="TextBox 1">
            <a:extLst>
              <a:ext uri="{FF2B5EF4-FFF2-40B4-BE49-F238E27FC236}">
                <a16:creationId xmlns:a16="http://schemas.microsoft.com/office/drawing/2014/main" id="{30C22C5F-BBA2-3F47-8568-76CCC53D1DD1}"/>
              </a:ext>
            </a:extLst>
          </p:cNvPr>
          <p:cNvSpPr txBox="1"/>
          <p:nvPr/>
        </p:nvSpPr>
        <p:spPr>
          <a:xfrm>
            <a:off x="704185" y="1524000"/>
            <a:ext cx="10755979" cy="3785652"/>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tools can help you learn about state-of-the-art policy and practice to ensure the health and rights of people who use drugs. Knowledge is power!</a:t>
            </a:r>
          </a:p>
          <a:p>
            <a:pPr lvl="0"/>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You can check whether </a:t>
            </a:r>
            <a:r>
              <a:rPr lang="en-US" sz="2400" dirty="0" err="1">
                <a:latin typeface="Arial" panose="020B0604020202020204" pitchFamily="34" charset="0"/>
                <a:cs typeface="Arial" panose="020B0604020202020204" pitchFamily="34" charset="0"/>
              </a:rPr>
              <a:t>programmes</a:t>
            </a:r>
            <a:r>
              <a:rPr lang="en-US" sz="2400" dirty="0">
                <a:latin typeface="Arial" panose="020B0604020202020204" pitchFamily="34" charset="0"/>
                <a:cs typeface="Arial" panose="020B0604020202020204" pitchFamily="34" charset="0"/>
              </a:rPr>
              <a:t> for people who use drugs in</a:t>
            </a:r>
            <a:r>
              <a:rPr lang="en-GB"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your country or city is living up to international standards. The checklists in the Brief Guide will be especially helpful for this</a:t>
            </a:r>
          </a:p>
          <a:p>
            <a:endParaRPr lang="en-US"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You can use the IDUIT and Brief Guide to show your government officials, service managers and police the international standards they should be living up to</a:t>
            </a:r>
          </a:p>
        </p:txBody>
      </p:sp>
    </p:spTree>
    <p:extLst>
      <p:ext uri="{BB962C8B-B14F-4D97-AF65-F5344CB8AC3E}">
        <p14:creationId xmlns:p14="http://schemas.microsoft.com/office/powerpoint/2010/main" val="122748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F141E5-5205-274F-A3F2-C49D43872B4E}" type="slidenum">
              <a:rPr lang="en-US" smtClean="0"/>
              <a:pPr/>
              <a:t>24</a:t>
            </a:fld>
            <a:endParaRPr lang="en-US" dirty="0"/>
          </a:p>
        </p:txBody>
      </p:sp>
      <p:sp>
        <p:nvSpPr>
          <p:cNvPr id="6" name="TextBox 5"/>
          <p:cNvSpPr txBox="1"/>
          <p:nvPr/>
        </p:nvSpPr>
        <p:spPr>
          <a:xfrm>
            <a:off x="704185" y="0"/>
            <a:ext cx="9728791" cy="512762"/>
          </a:xfrm>
          <a:prstGeom prst="rect">
            <a:avLst/>
          </a:prstGeom>
          <a:noFill/>
        </p:spPr>
        <p:txBody>
          <a:bodyPr wrap="square" lIns="0" tIns="0" rIns="0" bIns="0" rtlCol="0" anchor="ctr" anchorCtr="0">
            <a:noAutofit/>
          </a:bodyPr>
          <a:lstStyle/>
          <a:p>
            <a:r>
              <a:rPr lang="en-US" sz="1600" baseline="0" dirty="0">
                <a:solidFill>
                  <a:schemeClr val="bg1"/>
                </a:solidFill>
                <a:latin typeface="Century Schoolbook" charset="0"/>
              </a:rPr>
              <a:t>IDUIT Training Workshop  /  </a:t>
            </a:r>
            <a:r>
              <a:rPr lang="en-US" sz="1600" b="1" i="0" baseline="0" dirty="0">
                <a:solidFill>
                  <a:schemeClr val="bg1"/>
                </a:solidFill>
                <a:latin typeface="Century Schoolbook" charset="0"/>
              </a:rPr>
              <a:t>Day One  </a:t>
            </a:r>
            <a:r>
              <a:rPr lang="en-US" sz="1600" baseline="0" dirty="0">
                <a:solidFill>
                  <a:schemeClr val="bg1"/>
                </a:solidFill>
                <a:latin typeface="Century Schoolbook" charset="0"/>
              </a:rPr>
              <a:t>/  </a:t>
            </a:r>
            <a:r>
              <a:rPr lang="en-US" sz="1600" b="1" i="0" baseline="0" dirty="0">
                <a:solidFill>
                  <a:schemeClr val="bg1"/>
                </a:solidFill>
                <a:latin typeface="Century Schoolbook" charset="0"/>
              </a:rPr>
              <a:t>Session 4</a:t>
            </a:r>
          </a:p>
        </p:txBody>
      </p:sp>
      <p:pic>
        <p:nvPicPr>
          <p:cNvPr id="7" name="Picture 2">
            <a:extLst>
              <a:ext uri="{FF2B5EF4-FFF2-40B4-BE49-F238E27FC236}">
                <a16:creationId xmlns:a16="http://schemas.microsoft.com/office/drawing/2014/main" id="{48937EBB-6C8A-4B73-B33A-8813C6363C1C}"/>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299" r="1677"/>
          <a:stretch/>
        </p:blipFill>
        <p:spPr bwMode="auto">
          <a:xfrm>
            <a:off x="6096000" y="1035676"/>
            <a:ext cx="5433612" cy="4983456"/>
          </a:xfrm>
          <a:prstGeom prst="rect">
            <a:avLst/>
          </a:prstGeom>
          <a:noFill/>
          <a:ln w="9525">
            <a:solidFill>
              <a:schemeClr val="bg1"/>
            </a:solidFill>
            <a:miter lim="800000"/>
            <a:headEnd/>
            <a:tailEnd/>
          </a:ln>
        </p:spPr>
      </p:pic>
      <p:sp>
        <p:nvSpPr>
          <p:cNvPr id="9" name="Content Placeholder 2"/>
          <p:cNvSpPr txBox="1">
            <a:spLocks/>
          </p:cNvSpPr>
          <p:nvPr/>
        </p:nvSpPr>
        <p:spPr>
          <a:xfrm>
            <a:off x="489949" y="1929437"/>
            <a:ext cx="832285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dirty="0"/>
              <a:t>Community Empowerment </a:t>
            </a:r>
          </a:p>
        </p:txBody>
      </p:sp>
    </p:spTree>
    <p:extLst>
      <p:ext uri="{BB962C8B-B14F-4D97-AF65-F5344CB8AC3E}">
        <p14:creationId xmlns:p14="http://schemas.microsoft.com/office/powerpoint/2010/main" val="1105576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995421"/>
            <a:ext cx="10985791" cy="413867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endParaRPr lang="en-US" sz="2400" b="0" dirty="0">
              <a:solidFill>
                <a:schemeClr val="tx1"/>
              </a:solidFill>
              <a:latin typeface="Arial" panose="020B0604020202020204" pitchFamily="34" charset="0"/>
              <a:cs typeface="Arial" panose="020B0604020202020204" pitchFamily="34" charset="0"/>
            </a:endParaRP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3600" dirty="0"/>
              <a:t>Understanding Community</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sp>
        <p:nvSpPr>
          <p:cNvPr id="2" name="Rectangle 1">
            <a:extLst>
              <a:ext uri="{FF2B5EF4-FFF2-40B4-BE49-F238E27FC236}">
                <a16:creationId xmlns:a16="http://schemas.microsoft.com/office/drawing/2014/main" id="{01F3740C-3949-4A44-8A93-7D678FE3F14B}"/>
              </a:ext>
            </a:extLst>
          </p:cNvPr>
          <p:cNvSpPr/>
          <p:nvPr/>
        </p:nvSpPr>
        <p:spPr>
          <a:xfrm>
            <a:off x="704185" y="1669315"/>
            <a:ext cx="10390535" cy="3826689"/>
          </a:xfrm>
          <a:prstGeom prst="rect">
            <a:avLst/>
          </a:prstGeom>
        </p:spPr>
        <p:txBody>
          <a:bodyPr wrap="square">
            <a:spAutoFit/>
          </a:bodyPr>
          <a:lstStyle/>
          <a:p>
            <a:pPr lvl="0"/>
            <a:endParaRPr lang="en-US" sz="2800" dirty="0">
              <a:latin typeface="Arial" charset="0"/>
            </a:endParaRPr>
          </a:p>
          <a:p>
            <a:pPr marL="360000" lvl="3" indent="-360000">
              <a:lnSpc>
                <a:spcPct val="150000"/>
              </a:lnSpc>
              <a:spcAft>
                <a:spcPts val="2800"/>
              </a:spcAft>
              <a:buClr>
                <a:schemeClr val="tx2"/>
              </a:buClr>
              <a:buSzPct val="120000"/>
              <a:buFont typeface="LucidaGrande" charset="0"/>
              <a:buChar char="●"/>
            </a:pPr>
            <a:r>
              <a:rPr lang="en-US" sz="2800" dirty="0">
                <a:latin typeface="Arial" charset="0"/>
              </a:rPr>
              <a:t>What is community? </a:t>
            </a:r>
          </a:p>
          <a:p>
            <a:pPr marL="360000" lvl="3" indent="-360000">
              <a:lnSpc>
                <a:spcPct val="150000"/>
              </a:lnSpc>
              <a:spcAft>
                <a:spcPts val="2800"/>
              </a:spcAft>
              <a:buClr>
                <a:schemeClr val="tx2"/>
              </a:buClr>
              <a:buSzPct val="120000"/>
              <a:buFont typeface="LucidaGrande" charset="0"/>
              <a:buChar char="●"/>
            </a:pPr>
            <a:r>
              <a:rPr lang="en-US" sz="2800" dirty="0">
                <a:latin typeface="Arial" charset="0"/>
              </a:rPr>
              <a:t>What is community empowerment?</a:t>
            </a:r>
          </a:p>
          <a:p>
            <a:pPr marL="360000" lvl="3" indent="-360000">
              <a:lnSpc>
                <a:spcPct val="150000"/>
              </a:lnSpc>
              <a:spcAft>
                <a:spcPts val="2800"/>
              </a:spcAft>
              <a:buClr>
                <a:schemeClr val="tx2"/>
              </a:buClr>
              <a:buSzPct val="120000"/>
              <a:buFont typeface="LucidaGrande" charset="0"/>
              <a:buChar char="●"/>
            </a:pPr>
            <a:r>
              <a:rPr lang="en-US" sz="2800" dirty="0">
                <a:latin typeface="Arial" charset="0"/>
              </a:rPr>
              <a:t>What are the differences between a community-based </a:t>
            </a:r>
            <a:r>
              <a:rPr lang="en-US" sz="2800" dirty="0" err="1">
                <a:latin typeface="Arial" charset="0"/>
              </a:rPr>
              <a:t>organisation</a:t>
            </a:r>
            <a:r>
              <a:rPr lang="en-US" sz="2800" dirty="0">
                <a:latin typeface="Arial" charset="0"/>
              </a:rPr>
              <a:t> and a community-led </a:t>
            </a:r>
            <a:r>
              <a:rPr lang="en-US" sz="2800" dirty="0" err="1">
                <a:latin typeface="Arial" charset="0"/>
              </a:rPr>
              <a:t>organisation</a:t>
            </a:r>
            <a:r>
              <a:rPr lang="en-US" sz="2800" dirty="0">
                <a:latin typeface="Arial" charset="0"/>
              </a:rPr>
              <a:t>?</a:t>
            </a:r>
          </a:p>
        </p:txBody>
      </p:sp>
    </p:spTree>
    <p:extLst>
      <p:ext uri="{BB962C8B-B14F-4D97-AF65-F5344CB8AC3E}">
        <p14:creationId xmlns:p14="http://schemas.microsoft.com/office/powerpoint/2010/main" val="1816709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sp>
        <p:nvSpPr>
          <p:cNvPr id="2" name="TextBox 1">
            <a:extLst>
              <a:ext uri="{FF2B5EF4-FFF2-40B4-BE49-F238E27FC236}">
                <a16:creationId xmlns:a16="http://schemas.microsoft.com/office/drawing/2014/main" id="{077812CA-C6FF-48E1-9A1B-8B627AACF65D}"/>
              </a:ext>
            </a:extLst>
          </p:cNvPr>
          <p:cNvSpPr txBox="1"/>
          <p:nvPr/>
        </p:nvSpPr>
        <p:spPr>
          <a:xfrm>
            <a:off x="704185" y="925430"/>
            <a:ext cx="10755978" cy="424732"/>
          </a:xfrm>
          <a:prstGeom prst="rect">
            <a:avLst/>
          </a:prstGeom>
          <a:noFill/>
        </p:spPr>
        <p:txBody>
          <a:bodyPr wrap="square" rtlCol="0">
            <a:spAutoFit/>
          </a:bodyPr>
          <a:lstStyle/>
          <a:p>
            <a:pPr>
              <a:lnSpc>
                <a:spcPct val="90000"/>
              </a:lnSpc>
              <a:spcAft>
                <a:spcPts val="600"/>
              </a:spcAft>
            </a:pPr>
            <a:r>
              <a:rPr lang="en-GB" sz="2400" b="1" dirty="0">
                <a:solidFill>
                  <a:schemeClr val="tx2"/>
                </a:solidFill>
              </a:rPr>
              <a:t>Community-led organisations vs. Community-based organisations</a:t>
            </a:r>
          </a:p>
        </p:txBody>
      </p:sp>
      <p:sp>
        <p:nvSpPr>
          <p:cNvPr id="9" name="Content Placeholder 2"/>
          <p:cNvSpPr>
            <a:spLocks noGrp="1"/>
          </p:cNvSpPr>
          <p:nvPr>
            <p:ph idx="1"/>
          </p:nvPr>
        </p:nvSpPr>
        <p:spPr>
          <a:xfrm>
            <a:off x="704185" y="2076019"/>
            <a:ext cx="10939463" cy="409257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3">
              <a:lnSpc>
                <a:spcPts val="2600"/>
              </a:lnSpc>
              <a:spcAft>
                <a:spcPts val="2800"/>
              </a:spcAft>
            </a:pPr>
            <a:r>
              <a:rPr lang="en-US" sz="2400" dirty="0"/>
              <a:t>Community-led </a:t>
            </a:r>
            <a:r>
              <a:rPr lang="en-US" sz="2400" dirty="0" err="1"/>
              <a:t>organisations</a:t>
            </a:r>
            <a:r>
              <a:rPr lang="en-US" sz="2400" dirty="0"/>
              <a:t> are not the same as community-based </a:t>
            </a:r>
            <a:r>
              <a:rPr lang="en-US" sz="2400" dirty="0" err="1"/>
              <a:t>organisations</a:t>
            </a:r>
            <a:r>
              <a:rPr lang="en-US" sz="2400" dirty="0"/>
              <a:t> </a:t>
            </a:r>
          </a:p>
          <a:p>
            <a:pPr lvl="3">
              <a:lnSpc>
                <a:spcPts val="2600"/>
              </a:lnSpc>
              <a:spcAft>
                <a:spcPts val="2800"/>
              </a:spcAft>
            </a:pPr>
            <a:r>
              <a:rPr lang="en-US" sz="2400" dirty="0"/>
              <a:t>In community-led </a:t>
            </a:r>
            <a:r>
              <a:rPr lang="en-US" sz="2400" dirty="0" err="1"/>
              <a:t>organisations</a:t>
            </a:r>
            <a:r>
              <a:rPr lang="en-US" sz="2400" dirty="0"/>
              <a:t>, decision making is in the hands of people who use drugs </a:t>
            </a:r>
          </a:p>
          <a:p>
            <a:pPr lvl="3">
              <a:lnSpc>
                <a:spcPts val="2600"/>
              </a:lnSpc>
              <a:spcAft>
                <a:spcPts val="2800"/>
              </a:spcAft>
            </a:pPr>
            <a:r>
              <a:rPr lang="en-US" sz="2400" dirty="0"/>
              <a:t>It is the self-governing nature of an </a:t>
            </a:r>
            <a:r>
              <a:rPr lang="en-US" sz="2400" dirty="0" err="1"/>
              <a:t>organisation</a:t>
            </a:r>
            <a:r>
              <a:rPr lang="en-US" sz="2400" dirty="0"/>
              <a:t>, and its commitment to pursue the goals of its members, that makes it a genuinely community-led </a:t>
            </a:r>
            <a:r>
              <a:rPr lang="en-US" sz="2400" dirty="0" err="1"/>
              <a:t>organisation</a:t>
            </a:r>
            <a:endParaRPr lang="en-US" sz="2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178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810754"/>
            <a:ext cx="11487815" cy="378784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3">
              <a:lnSpc>
                <a:spcPts val="2600"/>
              </a:lnSpc>
              <a:spcAft>
                <a:spcPts val="2800"/>
              </a:spcAft>
            </a:pPr>
            <a:r>
              <a:rPr lang="en-US" sz="2000" dirty="0"/>
              <a:t>What does community empowerment mean to you?</a:t>
            </a:r>
          </a:p>
          <a:p>
            <a:pPr lvl="3">
              <a:lnSpc>
                <a:spcPts val="2600"/>
              </a:lnSpc>
              <a:spcAft>
                <a:spcPts val="2800"/>
              </a:spcAft>
            </a:pPr>
            <a:r>
              <a:rPr lang="en-US" sz="2000" dirty="0"/>
              <a:t>What top five things do you feel are essential to empower communities?</a:t>
            </a:r>
          </a:p>
          <a:p>
            <a:pPr lvl="3">
              <a:lnSpc>
                <a:spcPts val="2600"/>
              </a:lnSpc>
              <a:spcAft>
                <a:spcPts val="2800"/>
              </a:spcAft>
            </a:pPr>
            <a:r>
              <a:rPr lang="en-US" sz="2000" dirty="0"/>
              <a:t>What do you think makes this case study remarkable?</a:t>
            </a:r>
          </a:p>
          <a:p>
            <a:pPr lvl="3">
              <a:lnSpc>
                <a:spcPts val="2600"/>
              </a:lnSpc>
              <a:spcAft>
                <a:spcPts val="2800"/>
              </a:spcAft>
            </a:pPr>
            <a:r>
              <a:rPr lang="en-US" sz="2000" dirty="0"/>
              <a:t>What challenges do you think such a project would face in your context?</a:t>
            </a:r>
          </a:p>
          <a:p>
            <a:pPr lvl="3">
              <a:lnSpc>
                <a:spcPts val="2600"/>
              </a:lnSpc>
              <a:spcAft>
                <a:spcPts val="2800"/>
              </a:spcAft>
            </a:pPr>
            <a:r>
              <a:rPr lang="en-US" sz="2000" dirty="0"/>
              <a:t>What do you think could facilitate such a project to succeed in your context?</a:t>
            </a: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10985791"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2800" dirty="0"/>
              <a:t>Activity – Case Studies around Community Involvement</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spTree>
    <p:extLst>
      <p:ext uri="{BB962C8B-B14F-4D97-AF65-F5344CB8AC3E}">
        <p14:creationId xmlns:p14="http://schemas.microsoft.com/office/powerpoint/2010/main" val="1520278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517105" y="1902369"/>
            <a:ext cx="11308976" cy="446934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0" lvl="3" indent="0">
              <a:lnSpc>
                <a:spcPts val="2600"/>
              </a:lnSpc>
              <a:spcAft>
                <a:spcPts val="2800"/>
              </a:spcAft>
              <a:buNone/>
            </a:pPr>
            <a:r>
              <a:rPr lang="en-US" sz="2400" dirty="0"/>
              <a:t>Is a</a:t>
            </a:r>
            <a:r>
              <a:rPr lang="en-GB" sz="2400" dirty="0"/>
              <a:t> process whereby groups of people increase control over their lives</a:t>
            </a:r>
            <a:r>
              <a:rPr lang="en-US" sz="2400" dirty="0"/>
              <a:t>: </a:t>
            </a:r>
          </a:p>
          <a:p>
            <a:pPr lvl="3">
              <a:lnSpc>
                <a:spcPts val="2600"/>
              </a:lnSpc>
              <a:spcAft>
                <a:spcPts val="2800"/>
              </a:spcAft>
            </a:pPr>
            <a:r>
              <a:rPr lang="en-US" sz="2000" dirty="0"/>
              <a:t>More than involvement, participation or engagement</a:t>
            </a:r>
          </a:p>
          <a:p>
            <a:pPr lvl="3">
              <a:lnSpc>
                <a:spcPts val="2600"/>
              </a:lnSpc>
              <a:spcAft>
                <a:spcPts val="2800"/>
              </a:spcAft>
            </a:pPr>
            <a:r>
              <a:rPr lang="en-US" sz="2000" dirty="0"/>
              <a:t>Implies community ownership, and action that explicitly aims at social and political change</a:t>
            </a:r>
          </a:p>
          <a:p>
            <a:pPr lvl="3">
              <a:lnSpc>
                <a:spcPts val="2600"/>
              </a:lnSpc>
              <a:spcAft>
                <a:spcPts val="2800"/>
              </a:spcAft>
            </a:pPr>
            <a:r>
              <a:rPr lang="en-US" sz="2000" dirty="0"/>
              <a:t>Addresses social, cultural, political and economic factors that affect health</a:t>
            </a:r>
          </a:p>
          <a:p>
            <a:pPr lvl="3">
              <a:lnSpc>
                <a:spcPts val="2600"/>
              </a:lnSpc>
              <a:spcAft>
                <a:spcPts val="2800"/>
              </a:spcAft>
            </a:pPr>
            <a:r>
              <a:rPr lang="en-US" sz="2000" dirty="0"/>
              <a:t>Seeks to build partnerships with other sectors in finding solutions</a:t>
            </a:r>
          </a:p>
        </p:txBody>
      </p:sp>
      <p:sp>
        <p:nvSpPr>
          <p:cNvPr id="9" name="Content Placeholder 2"/>
          <p:cNvSpPr txBox="1">
            <a:spLocks/>
          </p:cNvSpPr>
          <p:nvPr/>
        </p:nvSpPr>
        <p:spPr>
          <a:xfrm>
            <a:off x="704185" y="838868"/>
            <a:ext cx="11335415"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sp>
        <p:nvSpPr>
          <p:cNvPr id="2" name="Rectangle 1">
            <a:extLst>
              <a:ext uri="{FF2B5EF4-FFF2-40B4-BE49-F238E27FC236}">
                <a16:creationId xmlns:a16="http://schemas.microsoft.com/office/drawing/2014/main" id="{956CF158-A3D2-BF47-9EAF-A2EF8B11B3DE}"/>
              </a:ext>
            </a:extLst>
          </p:cNvPr>
          <p:cNvSpPr/>
          <p:nvPr/>
        </p:nvSpPr>
        <p:spPr>
          <a:xfrm>
            <a:off x="381000" y="746260"/>
            <a:ext cx="11811000" cy="507831"/>
          </a:xfrm>
          <a:prstGeom prst="rect">
            <a:avLst/>
          </a:prstGeom>
        </p:spPr>
        <p:txBody>
          <a:bodyPr wrap="square">
            <a:spAutoFit/>
          </a:bodyPr>
          <a:lstStyle/>
          <a:p>
            <a:pPr>
              <a:lnSpc>
                <a:spcPct val="90000"/>
              </a:lnSpc>
              <a:spcAft>
                <a:spcPts val="600"/>
              </a:spcAft>
            </a:pPr>
            <a:r>
              <a:rPr lang="en-US" sz="3000" b="1" dirty="0">
                <a:solidFill>
                  <a:schemeClr val="tx2"/>
                </a:solidFill>
              </a:rPr>
              <a:t>The IDUIT Definition of Community Empowerment</a:t>
            </a:r>
            <a:endParaRPr lang="en-GB" sz="3000" b="1" dirty="0">
              <a:solidFill>
                <a:schemeClr val="tx2"/>
              </a:solidFill>
            </a:endParaRPr>
          </a:p>
        </p:txBody>
      </p:sp>
    </p:spTree>
    <p:extLst>
      <p:ext uri="{BB962C8B-B14F-4D97-AF65-F5344CB8AC3E}">
        <p14:creationId xmlns:p14="http://schemas.microsoft.com/office/powerpoint/2010/main" val="873269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143000"/>
            <a:ext cx="2343815" cy="449579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endParaRPr lang="en-US" sz="2400" b="0" dirty="0">
              <a:solidFill>
                <a:schemeClr val="tx1"/>
              </a:solidFill>
              <a:latin typeface="Arial" panose="020B0604020202020204" pitchFamily="34" charset="0"/>
              <a:cs typeface="Arial" panose="020B0604020202020204" pitchFamily="34" charset="0"/>
            </a:endParaRP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pic>
        <p:nvPicPr>
          <p:cNvPr id="6" name="Content Placeholder 3">
            <a:extLst>
              <a:ext uri="{FF2B5EF4-FFF2-40B4-BE49-F238E27FC236}">
                <a16:creationId xmlns:a16="http://schemas.microsoft.com/office/drawing/2014/main" id="{01A7CB46-4C15-AA4F-9646-D8C3036B383F}"/>
              </a:ext>
            </a:extLst>
          </p:cNvPr>
          <p:cNvPicPr>
            <a:picLocks/>
          </p:cNvPicPr>
          <p:nvPr/>
        </p:nvPicPr>
        <p:blipFill rotWithShape="1">
          <a:blip r:embed="rId2">
            <a:extLst>
              <a:ext uri="{28A0092B-C50C-407E-A947-70E740481C1C}">
                <a14:useLocalDpi xmlns:a14="http://schemas.microsoft.com/office/drawing/2010/main" val="0"/>
              </a:ext>
            </a:extLst>
          </a:blip>
          <a:srcRect l="-10763" r="-10763"/>
          <a:stretch/>
        </p:blipFill>
        <p:spPr bwMode="auto">
          <a:xfrm>
            <a:off x="4748169" y="837282"/>
            <a:ext cx="7158942" cy="5181850"/>
          </a:xfrm>
          <a:prstGeom prst="rect">
            <a:avLst/>
          </a:prstGeom>
          <a:noFill/>
        </p:spPr>
      </p:pic>
      <p:sp>
        <p:nvSpPr>
          <p:cNvPr id="2" name="Rectangle 1">
            <a:extLst>
              <a:ext uri="{FF2B5EF4-FFF2-40B4-BE49-F238E27FC236}">
                <a16:creationId xmlns:a16="http://schemas.microsoft.com/office/drawing/2014/main" id="{6BEE69B6-B09F-C248-A774-CDFA89BD77EA}"/>
              </a:ext>
            </a:extLst>
          </p:cNvPr>
          <p:cNvSpPr/>
          <p:nvPr/>
        </p:nvSpPr>
        <p:spPr>
          <a:xfrm>
            <a:off x="619125" y="930651"/>
            <a:ext cx="5681007" cy="1015663"/>
          </a:xfrm>
          <a:prstGeom prst="rect">
            <a:avLst/>
          </a:prstGeom>
        </p:spPr>
        <p:txBody>
          <a:bodyPr wrap="square">
            <a:spAutoFit/>
          </a:bodyPr>
          <a:lstStyle/>
          <a:p>
            <a:r>
              <a:rPr lang="it-IT" sz="3000" b="1" dirty="0">
                <a:solidFill>
                  <a:schemeClr val="tx2"/>
                </a:solidFill>
              </a:rPr>
              <a:t>Key Elements of Community Empowerment </a:t>
            </a:r>
            <a:endParaRPr lang="en-GB" sz="3000" b="1" dirty="0">
              <a:solidFill>
                <a:schemeClr val="tx2"/>
              </a:solidFill>
            </a:endParaRPr>
          </a:p>
        </p:txBody>
      </p:sp>
    </p:spTree>
    <p:extLst>
      <p:ext uri="{BB962C8B-B14F-4D97-AF65-F5344CB8AC3E}">
        <p14:creationId xmlns:p14="http://schemas.microsoft.com/office/powerpoint/2010/main" val="160948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04185" y="838868"/>
            <a:ext cx="10755978" cy="575265"/>
          </a:xfrm>
          <a:prstGeom prst="rect">
            <a:avLst/>
          </a:prstGeom>
        </p:spPr>
        <p:txBody>
          <a:bodyPr lIns="0" tIns="0" rIns="0" bIns="0" numCol="2"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000" b="1" i="0" u="none" strike="noStrike" kern="1200" cap="none" spc="0" normalizeH="0" baseline="0" noProof="0" dirty="0">
                <a:ln>
                  <a:noFill/>
                </a:ln>
                <a:solidFill>
                  <a:srgbClr val="279B38"/>
                </a:solidFill>
                <a:effectLst/>
                <a:uLnTx/>
                <a:uFillTx/>
                <a:latin typeface="Arial" panose="020B0604020202020204" pitchFamily="34" charset="0"/>
                <a:cs typeface="Arial" panose="020B0604020202020204" pitchFamily="34" charset="0"/>
              </a:rPr>
              <a:t>Synopsis</a:t>
            </a: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2</a:t>
            </a:r>
          </a:p>
        </p:txBody>
      </p:sp>
      <p:sp>
        <p:nvSpPr>
          <p:cNvPr id="9" name="Content Placeholder 2"/>
          <p:cNvSpPr txBox="1">
            <a:spLocks/>
          </p:cNvSpPr>
          <p:nvPr/>
        </p:nvSpPr>
        <p:spPr>
          <a:xfrm>
            <a:off x="704185" y="1488561"/>
            <a:ext cx="10755978" cy="4231755"/>
          </a:xfrm>
          <a:prstGeom prst="rect">
            <a:avLst/>
          </a:prstGeom>
        </p:spPr>
        <p:txBody>
          <a:bodyPr lIns="0" tIns="0" rIns="0" bIns="0" numCol="2"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0" marR="0" lvl="3" indent="-360000" algn="l" defTabSz="914400" rtl="0" eaLnBrk="1" fontAlgn="auto" latinLnBrk="0" hangingPunct="1">
              <a:lnSpc>
                <a:spcPts val="2600"/>
              </a:lnSpc>
              <a:spcBef>
                <a:spcPts val="0"/>
              </a:spcBef>
              <a:spcAft>
                <a:spcPts val="2800"/>
              </a:spcAft>
              <a:buClr>
                <a:srgbClr val="279B38"/>
              </a:buClr>
              <a:buSzPct val="120000"/>
              <a:buFont typeface="LucidaGrande" charset="0"/>
              <a:buChar char="●"/>
              <a:tabLst/>
              <a:defRPr/>
            </a:pPr>
            <a:r>
              <a:rPr kumimoji="0" lang="en-US" sz="2000" b="0" i="0" u="none" strike="noStrike" kern="1200" cap="none" spc="0" normalizeH="0" baseline="0" noProof="0" dirty="0">
                <a:ln>
                  <a:noFill/>
                </a:ln>
                <a:solidFill>
                  <a:srgbClr val="565655"/>
                </a:solidFill>
                <a:effectLst/>
                <a:uLnTx/>
                <a:uFillTx/>
                <a:latin typeface="Arial" charset="0"/>
                <a:ea typeface="+mn-ea"/>
                <a:cs typeface="+mn-cs"/>
              </a:rPr>
              <a:t>Globally, people who inject drugs (PWID) are have higher rates of HIV and hepatitis C virus (HCV) than the general population. </a:t>
            </a:r>
          </a:p>
          <a:p>
            <a:pPr marL="360000" marR="0" lvl="3" indent="-360000" algn="l" defTabSz="914400" rtl="0" eaLnBrk="1" fontAlgn="auto" latinLnBrk="0" hangingPunct="1">
              <a:lnSpc>
                <a:spcPts val="2600"/>
              </a:lnSpc>
              <a:spcBef>
                <a:spcPts val="0"/>
              </a:spcBef>
              <a:spcAft>
                <a:spcPts val="2800"/>
              </a:spcAft>
              <a:buClr>
                <a:srgbClr val="279B38"/>
              </a:buClr>
              <a:buSzPct val="120000"/>
              <a:buFont typeface="LucidaGrande" charset="0"/>
              <a:buChar char="●"/>
              <a:tabLst/>
              <a:defRPr/>
            </a:pPr>
            <a:r>
              <a:rPr kumimoji="0" lang="en-US" sz="2000" b="0" i="0" u="none" strike="noStrike" kern="1200" cap="none" spc="0" normalizeH="0" baseline="0" noProof="0" dirty="0" err="1">
                <a:ln>
                  <a:noFill/>
                </a:ln>
                <a:solidFill>
                  <a:srgbClr val="565655"/>
                </a:solidFill>
                <a:effectLst/>
                <a:uLnTx/>
                <a:uFillTx/>
                <a:latin typeface="Arial" charset="0"/>
                <a:ea typeface="+mn-ea"/>
                <a:cs typeface="+mn-cs"/>
              </a:rPr>
              <a:t>Criminalisation</a:t>
            </a:r>
            <a:r>
              <a:rPr kumimoji="0" lang="en-US" sz="2000" b="0" i="0" u="none" strike="noStrike" kern="1200" cap="none" spc="0" normalizeH="0" baseline="0" noProof="0" dirty="0">
                <a:ln>
                  <a:noFill/>
                </a:ln>
                <a:solidFill>
                  <a:srgbClr val="565655"/>
                </a:solidFill>
                <a:effectLst/>
                <a:uLnTx/>
                <a:uFillTx/>
                <a:latin typeface="Arial" charset="0"/>
                <a:ea typeface="+mn-ea"/>
                <a:cs typeface="+mn-cs"/>
              </a:rPr>
              <a:t> and </a:t>
            </a:r>
            <a:r>
              <a:rPr kumimoji="0" lang="en-US" sz="2000" b="0" i="0" u="none" strike="noStrike" kern="1200" cap="none" spc="0" normalizeH="0" baseline="0" noProof="0" dirty="0" err="1">
                <a:ln>
                  <a:noFill/>
                </a:ln>
                <a:solidFill>
                  <a:srgbClr val="565655"/>
                </a:solidFill>
                <a:effectLst/>
                <a:uLnTx/>
                <a:uFillTx/>
                <a:latin typeface="Arial" charset="0"/>
                <a:ea typeface="+mn-ea"/>
                <a:cs typeface="+mn-cs"/>
              </a:rPr>
              <a:t>stigmatisation</a:t>
            </a:r>
            <a:r>
              <a:rPr kumimoji="0" lang="en-US" sz="2000" b="0" i="0" u="none" strike="noStrike" kern="1200" cap="none" spc="0" normalizeH="0" baseline="0" noProof="0" dirty="0">
                <a:ln>
                  <a:noFill/>
                </a:ln>
                <a:solidFill>
                  <a:srgbClr val="565655"/>
                </a:solidFill>
                <a:effectLst/>
                <a:uLnTx/>
                <a:uFillTx/>
                <a:latin typeface="Arial" charset="0"/>
                <a:ea typeface="+mn-ea"/>
                <a:cs typeface="+mn-cs"/>
              </a:rPr>
              <a:t> of people who use drugs (PWUD) limits their access to effective </a:t>
            </a:r>
            <a:r>
              <a:rPr kumimoji="0" lang="en-US" sz="2000" b="0" i="0" u="none" strike="noStrike" kern="1200" cap="none" spc="0" normalizeH="0" baseline="0" noProof="0" dirty="0" err="1">
                <a:ln>
                  <a:noFill/>
                </a:ln>
                <a:solidFill>
                  <a:srgbClr val="565655"/>
                </a:solidFill>
                <a:effectLst/>
                <a:uLnTx/>
                <a:uFillTx/>
                <a:latin typeface="Arial" charset="0"/>
                <a:ea typeface="+mn-ea"/>
                <a:cs typeface="+mn-cs"/>
              </a:rPr>
              <a:t>programmes</a:t>
            </a:r>
            <a:r>
              <a:rPr kumimoji="0" lang="en-US" sz="2000" b="0" i="0" u="none" strike="noStrike" kern="1200" cap="none" spc="0" normalizeH="0" baseline="0" noProof="0" dirty="0">
                <a:ln>
                  <a:noFill/>
                </a:ln>
                <a:solidFill>
                  <a:srgbClr val="565655"/>
                </a:solidFill>
                <a:effectLst/>
                <a:uLnTx/>
                <a:uFillTx/>
                <a:latin typeface="Arial" charset="0"/>
                <a:ea typeface="+mn-ea"/>
                <a:cs typeface="+mn-cs"/>
              </a:rPr>
              <a:t>, like needle and syringe </a:t>
            </a:r>
            <a:r>
              <a:rPr kumimoji="0" lang="en-US" sz="2000" b="0" i="0" u="none" strike="noStrike" kern="1200" cap="none" spc="0" normalizeH="0" baseline="0" noProof="0" dirty="0" err="1">
                <a:ln>
                  <a:noFill/>
                </a:ln>
                <a:solidFill>
                  <a:srgbClr val="565655"/>
                </a:solidFill>
                <a:effectLst/>
                <a:uLnTx/>
                <a:uFillTx/>
                <a:latin typeface="Arial" charset="0"/>
                <a:ea typeface="+mn-ea"/>
                <a:cs typeface="+mn-cs"/>
              </a:rPr>
              <a:t>programmes</a:t>
            </a:r>
            <a:r>
              <a:rPr kumimoji="0" lang="en-US" sz="2000" b="0" i="0" u="none" strike="noStrike" kern="1200" cap="none" spc="0" normalizeH="0" baseline="0" noProof="0" dirty="0">
                <a:ln>
                  <a:noFill/>
                </a:ln>
                <a:solidFill>
                  <a:srgbClr val="565655"/>
                </a:solidFill>
                <a:effectLst/>
                <a:uLnTx/>
                <a:uFillTx/>
                <a:latin typeface="Arial" charset="0"/>
                <a:ea typeface="+mn-ea"/>
                <a:cs typeface="+mn-cs"/>
              </a:rPr>
              <a:t>, opioid substitution therapy and treatment for HIV and HCV infection.</a:t>
            </a:r>
            <a:br>
              <a:rPr kumimoji="0" lang="en-US" sz="2000" b="0" i="0" u="none" strike="noStrike" kern="1200" cap="none" spc="0" normalizeH="0" baseline="0" noProof="0" dirty="0">
                <a:ln>
                  <a:noFill/>
                </a:ln>
                <a:solidFill>
                  <a:srgbClr val="565655"/>
                </a:solidFill>
                <a:effectLst/>
                <a:uLnTx/>
                <a:uFillTx/>
                <a:latin typeface="Arial" charset="0"/>
                <a:ea typeface="+mn-ea"/>
                <a:cs typeface="+mn-cs"/>
              </a:rPr>
            </a:br>
            <a:endParaRPr kumimoji="0" lang="en-US" sz="2000" b="0" i="0" u="none" strike="noStrike" kern="1200" cap="none" spc="0" normalizeH="0" baseline="0" noProof="0" dirty="0">
              <a:ln>
                <a:noFill/>
              </a:ln>
              <a:solidFill>
                <a:srgbClr val="565655"/>
              </a:solidFill>
              <a:effectLst/>
              <a:uLnTx/>
              <a:uFillTx/>
              <a:latin typeface="Arial" charset="0"/>
              <a:ea typeface="+mn-ea"/>
              <a:cs typeface="+mn-cs"/>
            </a:endParaRPr>
          </a:p>
          <a:p>
            <a:pPr marL="360000" marR="0" lvl="3" indent="-360000" algn="l" defTabSz="914400" rtl="0" eaLnBrk="1" fontAlgn="auto" latinLnBrk="0" hangingPunct="1">
              <a:lnSpc>
                <a:spcPts val="2600"/>
              </a:lnSpc>
              <a:spcBef>
                <a:spcPts val="0"/>
              </a:spcBef>
              <a:spcAft>
                <a:spcPts val="2800"/>
              </a:spcAft>
              <a:buClr>
                <a:srgbClr val="279B38"/>
              </a:buClr>
              <a:buSzPct val="120000"/>
              <a:buFont typeface="LucidaGrande" charset="0"/>
              <a:buChar char="●"/>
              <a:tabLst/>
              <a:defRPr/>
            </a:pPr>
            <a:r>
              <a:rPr kumimoji="0" lang="en-US" sz="2000" b="0" i="0" u="none" strike="noStrike" kern="1200" cap="none" spc="0" normalizeH="0" baseline="0" noProof="0" dirty="0">
                <a:ln>
                  <a:noFill/>
                </a:ln>
                <a:solidFill>
                  <a:srgbClr val="565655"/>
                </a:solidFill>
                <a:effectLst/>
                <a:uLnTx/>
                <a:uFillTx/>
                <a:latin typeface="Arial" charset="0"/>
                <a:ea typeface="+mn-ea"/>
                <a:cs typeface="+mn-cs"/>
              </a:rPr>
              <a:t>This workshop is based on global guidance on how to implement the World Health Organization, UNODC and UNAIDS comprehensive package of HIV services for people who inject drugs based on the IDUIT.</a:t>
            </a:r>
          </a:p>
          <a:p>
            <a:pPr marL="360000" marR="0" lvl="3" indent="-360000" algn="l" defTabSz="914400" rtl="0" eaLnBrk="1" fontAlgn="auto" latinLnBrk="0" hangingPunct="1">
              <a:lnSpc>
                <a:spcPts val="2600"/>
              </a:lnSpc>
              <a:spcBef>
                <a:spcPts val="0"/>
              </a:spcBef>
              <a:spcAft>
                <a:spcPts val="2800"/>
              </a:spcAft>
              <a:buClr>
                <a:srgbClr val="279B38"/>
              </a:buClr>
              <a:buSzPct val="120000"/>
              <a:buFont typeface="LucidaGrande" charset="0"/>
              <a:buChar char="●"/>
              <a:tabLst/>
              <a:defRPr/>
            </a:pPr>
            <a:r>
              <a:rPr kumimoji="0" lang="en-US" sz="2000" b="0" i="0" u="none" strike="noStrike" kern="1200" cap="none" spc="0" normalizeH="0" baseline="0" noProof="0" dirty="0">
                <a:ln>
                  <a:noFill/>
                </a:ln>
                <a:solidFill>
                  <a:srgbClr val="565655"/>
                </a:solidFill>
                <a:effectLst/>
                <a:uLnTx/>
                <a:uFillTx/>
                <a:latin typeface="Arial" charset="0"/>
                <a:ea typeface="+mn-ea"/>
                <a:cs typeface="+mn-cs"/>
              </a:rPr>
              <a:t>People who use drugs have an essential role in advocating for and planning, implementing and evaluating effective </a:t>
            </a:r>
            <a:r>
              <a:rPr kumimoji="0" lang="en-US" sz="2000" b="0" i="0" u="none" strike="noStrike" kern="1200" cap="none" spc="0" normalizeH="0" baseline="0" noProof="0" dirty="0" err="1">
                <a:ln>
                  <a:noFill/>
                </a:ln>
                <a:solidFill>
                  <a:srgbClr val="565655"/>
                </a:solidFill>
                <a:effectLst/>
                <a:uLnTx/>
                <a:uFillTx/>
                <a:latin typeface="Arial" charset="0"/>
                <a:ea typeface="+mn-ea"/>
                <a:cs typeface="+mn-cs"/>
              </a:rPr>
              <a:t>programmes</a:t>
            </a:r>
            <a:r>
              <a:rPr kumimoji="0" lang="en-US" sz="2000" b="0" i="0" u="none" strike="noStrike" kern="1200" cap="none" spc="0" normalizeH="0" baseline="0" noProof="0" dirty="0">
                <a:ln>
                  <a:noFill/>
                </a:ln>
                <a:solidFill>
                  <a:srgbClr val="565655"/>
                </a:solidFill>
                <a:effectLst/>
                <a:uLnTx/>
                <a:uFillTx/>
                <a:latin typeface="Arial" charset="0"/>
                <a:ea typeface="+mn-ea"/>
                <a:cs typeface="+mn-cs"/>
              </a:rPr>
              <a:t>.</a:t>
            </a:r>
          </a:p>
        </p:txBody>
      </p:sp>
    </p:spTree>
    <p:extLst>
      <p:ext uri="{BB962C8B-B14F-4D97-AF65-F5344CB8AC3E}">
        <p14:creationId xmlns:p14="http://schemas.microsoft.com/office/powerpoint/2010/main" val="732573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669315"/>
            <a:ext cx="10985791" cy="459813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endParaRPr lang="en-US" sz="2400" b="0" dirty="0">
              <a:solidFill>
                <a:schemeClr val="tx1"/>
              </a:solidFill>
              <a:latin typeface="Arial" panose="020B0604020202020204" pitchFamily="34" charset="0"/>
              <a:cs typeface="Arial" panose="020B0604020202020204" pitchFamily="34" charset="0"/>
            </a:endParaRP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10985791"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t>Meaningful</a:t>
            </a:r>
            <a:r>
              <a:rPr lang="en-US" sz="4000" dirty="0">
                <a:latin typeface="Arial" panose="020B0604020202020204" pitchFamily="34" charset="0"/>
                <a:cs typeface="Arial" panose="020B0604020202020204" pitchFamily="34" charset="0"/>
              </a:rPr>
              <a:t> </a:t>
            </a:r>
            <a:r>
              <a:rPr lang="en-US" dirty="0"/>
              <a:t>Involvement (1)</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sp>
        <p:nvSpPr>
          <p:cNvPr id="2" name="Rectangle 1">
            <a:extLst>
              <a:ext uri="{FF2B5EF4-FFF2-40B4-BE49-F238E27FC236}">
                <a16:creationId xmlns:a16="http://schemas.microsoft.com/office/drawing/2014/main" id="{EFAB9047-23E7-EA40-8D24-F837C11B4157}"/>
              </a:ext>
            </a:extLst>
          </p:cNvPr>
          <p:cNvSpPr/>
          <p:nvPr/>
        </p:nvSpPr>
        <p:spPr>
          <a:xfrm>
            <a:off x="704185" y="2129098"/>
            <a:ext cx="10755978" cy="3170099"/>
          </a:xfrm>
          <a:prstGeom prst="rect">
            <a:avLst/>
          </a:prstGeom>
        </p:spPr>
        <p:txBody>
          <a:bodyPr wrap="square">
            <a:spAutoFit/>
          </a:bodyPr>
          <a:lstStyle/>
          <a:p>
            <a:pPr marL="360000" lvl="3" indent="-360000">
              <a:lnSpc>
                <a:spcPts val="2600"/>
              </a:lnSpc>
              <a:spcAft>
                <a:spcPts val="2800"/>
              </a:spcAft>
              <a:buClr>
                <a:schemeClr val="tx2"/>
              </a:buClr>
              <a:buSzPct val="120000"/>
              <a:buFont typeface="LucidaGrande" charset="0"/>
              <a:buChar char="●"/>
            </a:pPr>
            <a:r>
              <a:rPr lang="en-US" sz="2200" dirty="0">
                <a:latin typeface="Arial" charset="0"/>
              </a:rPr>
              <a:t>International guidelines recommend that people who use drugs (PWUD) be involved in all aspects of programming</a:t>
            </a:r>
          </a:p>
          <a:p>
            <a:pPr marL="360000" lvl="3" indent="-360000">
              <a:lnSpc>
                <a:spcPts val="2600"/>
              </a:lnSpc>
              <a:spcAft>
                <a:spcPts val="2800"/>
              </a:spcAft>
              <a:buClr>
                <a:schemeClr val="tx2"/>
              </a:buClr>
              <a:buSzPct val="120000"/>
              <a:buFont typeface="LucidaGrande" charset="0"/>
              <a:buChar char="●"/>
            </a:pPr>
            <a:r>
              <a:rPr lang="en-US" sz="2200" dirty="0">
                <a:latin typeface="Arial" charset="0"/>
              </a:rPr>
              <a:t>PWUD should be represented on decision-making bodies </a:t>
            </a:r>
          </a:p>
          <a:p>
            <a:pPr marL="360000" lvl="3" indent="-360000">
              <a:lnSpc>
                <a:spcPts val="2600"/>
              </a:lnSpc>
              <a:spcAft>
                <a:spcPts val="2800"/>
              </a:spcAft>
              <a:buClr>
                <a:schemeClr val="tx2"/>
              </a:buClr>
              <a:buSzPct val="120000"/>
              <a:buFont typeface="LucidaGrande" charset="0"/>
              <a:buChar char="●"/>
            </a:pPr>
            <a:r>
              <a:rPr lang="en-US" sz="2200" dirty="0">
                <a:latin typeface="Arial" charset="0"/>
              </a:rPr>
              <a:t>PWUD should select their own representatives</a:t>
            </a:r>
          </a:p>
          <a:p>
            <a:pPr marL="360000" lvl="3" indent="-360000">
              <a:lnSpc>
                <a:spcPts val="2600"/>
              </a:lnSpc>
              <a:spcAft>
                <a:spcPts val="2800"/>
              </a:spcAft>
              <a:buClr>
                <a:schemeClr val="tx2"/>
              </a:buClr>
              <a:buSzPct val="120000"/>
              <a:buFont typeface="LucidaGrande" charset="0"/>
              <a:buChar char="●"/>
            </a:pPr>
            <a:r>
              <a:rPr lang="en-US" sz="2200" dirty="0">
                <a:latin typeface="Arial" charset="0"/>
              </a:rPr>
              <a:t>PWUD should be given opportunities to learn about international and important issues in their countries</a:t>
            </a:r>
          </a:p>
        </p:txBody>
      </p:sp>
    </p:spTree>
    <p:extLst>
      <p:ext uri="{BB962C8B-B14F-4D97-AF65-F5344CB8AC3E}">
        <p14:creationId xmlns:p14="http://schemas.microsoft.com/office/powerpoint/2010/main" val="1026715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4" y="1850534"/>
            <a:ext cx="10985791" cy="4206552"/>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3">
              <a:lnSpc>
                <a:spcPts val="2600"/>
              </a:lnSpc>
              <a:spcAft>
                <a:spcPts val="2800"/>
              </a:spcAft>
            </a:pPr>
            <a:r>
              <a:rPr lang="en-US" sz="2200" dirty="0"/>
              <a:t>PWUD should be enabled to identify advocacy priorities and strategies to promote them.</a:t>
            </a:r>
          </a:p>
          <a:p>
            <a:pPr lvl="3">
              <a:lnSpc>
                <a:spcPts val="2600"/>
              </a:lnSpc>
              <a:spcAft>
                <a:spcPts val="2800"/>
              </a:spcAft>
            </a:pPr>
            <a:r>
              <a:rPr lang="en-US" sz="2200" dirty="0"/>
              <a:t>People representing the PWUD community should be accountable to the people they represent</a:t>
            </a:r>
          </a:p>
          <a:p>
            <a:pPr lvl="3">
              <a:lnSpc>
                <a:spcPts val="2600"/>
              </a:lnSpc>
              <a:spcAft>
                <a:spcPts val="2800"/>
              </a:spcAft>
            </a:pPr>
            <a:r>
              <a:rPr lang="en-US" sz="2200" dirty="0"/>
              <a:t>It is important to have a national network/union/association of people who use drugs</a:t>
            </a:r>
          </a:p>
          <a:p>
            <a:pPr lvl="3">
              <a:lnSpc>
                <a:spcPts val="2600"/>
              </a:lnSpc>
              <a:spcAft>
                <a:spcPts val="2800"/>
              </a:spcAft>
            </a:pPr>
            <a:r>
              <a:rPr lang="en-US" sz="2200" dirty="0"/>
              <a:t>Intersectionality: when decisions are made about specific groups of people who use drugs, for example women who use drugs or MSM who use drugs, it is essential that representatives of those groups be involved</a:t>
            </a:r>
          </a:p>
          <a:p>
            <a:endParaRPr lang="en-US" sz="2800" b="0" dirty="0">
              <a:solidFill>
                <a:schemeClr val="tx1">
                  <a:lumMod val="50000"/>
                </a:schemeClr>
              </a:solidFill>
              <a:latin typeface="Arial" panose="020B0604020202020204" pitchFamily="34" charset="0"/>
              <a:cs typeface="Arial" panose="020B0604020202020204" pitchFamily="34" charset="0"/>
            </a:endParaRPr>
          </a:p>
          <a:p>
            <a:r>
              <a:rPr lang="en-US" sz="2400" b="0" dirty="0">
                <a:solidFill>
                  <a:schemeClr val="tx1"/>
                </a:solidFill>
                <a:latin typeface="Arial" panose="020B0604020202020204" pitchFamily="34" charset="0"/>
                <a:cs typeface="Arial" panose="020B0604020202020204" pitchFamily="34" charset="0"/>
              </a:rPr>
              <a:t> </a:t>
            </a: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10985791"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sp>
        <p:nvSpPr>
          <p:cNvPr id="2" name="Rectangle 1">
            <a:extLst>
              <a:ext uri="{FF2B5EF4-FFF2-40B4-BE49-F238E27FC236}">
                <a16:creationId xmlns:a16="http://schemas.microsoft.com/office/drawing/2014/main" id="{3D0A9231-CBC2-474F-B32E-3A49AD5CF3CF}"/>
              </a:ext>
            </a:extLst>
          </p:cNvPr>
          <p:cNvSpPr/>
          <p:nvPr/>
        </p:nvSpPr>
        <p:spPr>
          <a:xfrm>
            <a:off x="704184" y="838868"/>
            <a:ext cx="10985791" cy="707886"/>
          </a:xfrm>
          <a:prstGeom prst="rect">
            <a:avLst/>
          </a:prstGeom>
        </p:spPr>
        <p:txBody>
          <a:bodyPr wrap="square">
            <a:spAutoFit/>
          </a:bodyPr>
          <a:lstStyle/>
          <a:p>
            <a:pPr lvl="0"/>
            <a:r>
              <a:rPr lang="en-US" sz="3000" b="1" dirty="0">
                <a:solidFill>
                  <a:schemeClr val="tx2"/>
                </a:solidFill>
              </a:rPr>
              <a:t>Meaningful</a:t>
            </a:r>
            <a:r>
              <a:rPr lang="en-US" sz="4000" b="1" dirty="0">
                <a:solidFill>
                  <a:schemeClr val="tx2"/>
                </a:solidFill>
                <a:latin typeface="Arial" panose="020B0604020202020204" pitchFamily="34" charset="0"/>
                <a:cs typeface="Arial" panose="020B0604020202020204" pitchFamily="34" charset="0"/>
              </a:rPr>
              <a:t> </a:t>
            </a:r>
            <a:r>
              <a:rPr lang="en-US" sz="3000" b="1" dirty="0">
                <a:solidFill>
                  <a:schemeClr val="tx2"/>
                </a:solidFill>
              </a:rPr>
              <a:t>Involvement (2)</a:t>
            </a:r>
          </a:p>
        </p:txBody>
      </p:sp>
    </p:spTree>
    <p:extLst>
      <p:ext uri="{BB962C8B-B14F-4D97-AF65-F5344CB8AC3E}">
        <p14:creationId xmlns:p14="http://schemas.microsoft.com/office/powerpoint/2010/main" val="1861836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487680" y="1669315"/>
            <a:ext cx="11202296" cy="4063400"/>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lnSpc>
                <a:spcPts val="2000"/>
              </a:lnSpc>
              <a:buSzPct val="120000"/>
              <a:buFont typeface="LucidaGrande" charset="0"/>
            </a:pPr>
            <a:r>
              <a:rPr lang="en-US" sz="2000" dirty="0">
                <a:solidFill>
                  <a:schemeClr val="tx1"/>
                </a:solidFill>
                <a:latin typeface="Arial" charset="0"/>
              </a:rPr>
              <a:t>Community-led </a:t>
            </a:r>
            <a:r>
              <a:rPr lang="en-US" sz="2000" dirty="0" err="1">
                <a:solidFill>
                  <a:schemeClr val="tx1"/>
                </a:solidFill>
                <a:latin typeface="Arial" charset="0"/>
              </a:rPr>
              <a:t>organisations</a:t>
            </a:r>
            <a:r>
              <a:rPr lang="en-US" sz="2000" dirty="0">
                <a:solidFill>
                  <a:schemeClr val="tx1"/>
                </a:solidFill>
                <a:latin typeface="Arial" charset="0"/>
              </a:rPr>
              <a:t> have important roles to play at the local and national levels in dialogue about:</a:t>
            </a:r>
          </a:p>
          <a:p>
            <a:pPr lvl="3"/>
            <a:r>
              <a:rPr lang="en-US" sz="1800" dirty="0"/>
              <a:t>Drug policy </a:t>
            </a:r>
          </a:p>
          <a:p>
            <a:pPr lvl="3"/>
            <a:r>
              <a:rPr lang="en-US" sz="1800" dirty="0"/>
              <a:t>Health and social services</a:t>
            </a:r>
          </a:p>
          <a:p>
            <a:pPr lvl="0">
              <a:lnSpc>
                <a:spcPts val="2000"/>
              </a:lnSpc>
              <a:buSzPct val="120000"/>
              <a:buFont typeface="LucidaGrande" charset="0"/>
            </a:pPr>
            <a:endParaRPr lang="en-US" sz="1800" dirty="0">
              <a:solidFill>
                <a:schemeClr val="tx1"/>
              </a:solidFill>
              <a:latin typeface="Arial" charset="0"/>
            </a:endParaRPr>
          </a:p>
          <a:p>
            <a:pPr lvl="0">
              <a:lnSpc>
                <a:spcPts val="2000"/>
              </a:lnSpc>
              <a:buSzPct val="120000"/>
              <a:buFont typeface="LucidaGrande" charset="0"/>
            </a:pPr>
            <a:r>
              <a:rPr lang="en-US" sz="2200" dirty="0" err="1">
                <a:solidFill>
                  <a:schemeClr val="tx1"/>
                </a:solidFill>
                <a:latin typeface="Arial" charset="0"/>
              </a:rPr>
              <a:t>Organisations</a:t>
            </a:r>
            <a:r>
              <a:rPr lang="en-US" sz="2200" dirty="0">
                <a:solidFill>
                  <a:schemeClr val="tx1"/>
                </a:solidFill>
                <a:latin typeface="Arial" charset="0"/>
              </a:rPr>
              <a:t> of people who use drugs may exist as:</a:t>
            </a:r>
          </a:p>
          <a:p>
            <a:pPr lvl="3"/>
            <a:r>
              <a:rPr lang="en-US" sz="1800" dirty="0"/>
              <a:t>National networks/associations/unions </a:t>
            </a:r>
          </a:p>
          <a:p>
            <a:pPr lvl="3"/>
            <a:r>
              <a:rPr lang="en-US" sz="1800" dirty="0"/>
              <a:t>Local formal or informal groups or </a:t>
            </a:r>
            <a:r>
              <a:rPr lang="en-US" sz="1800" dirty="0" err="1"/>
              <a:t>organisations</a:t>
            </a:r>
            <a:endParaRPr lang="en-US" sz="1800" dirty="0"/>
          </a:p>
          <a:p>
            <a:pPr>
              <a:lnSpc>
                <a:spcPts val="2000"/>
              </a:lnSpc>
              <a:buSzPct val="120000"/>
              <a:buFont typeface="LucidaGrande" charset="0"/>
            </a:pPr>
            <a:endParaRPr lang="en-US" sz="1800" dirty="0">
              <a:solidFill>
                <a:schemeClr val="tx1"/>
              </a:solidFill>
              <a:latin typeface="Arial" charset="0"/>
            </a:endParaRPr>
          </a:p>
          <a:p>
            <a:pPr>
              <a:lnSpc>
                <a:spcPts val="2000"/>
              </a:lnSpc>
              <a:buSzPct val="120000"/>
              <a:buFont typeface="LucidaGrande" charset="0"/>
            </a:pPr>
            <a:r>
              <a:rPr lang="en-US" sz="2200" dirty="0">
                <a:solidFill>
                  <a:schemeClr val="tx1"/>
                </a:solidFill>
                <a:latin typeface="Arial" charset="0"/>
              </a:rPr>
              <a:t>Important considerations for </a:t>
            </a:r>
            <a:r>
              <a:rPr lang="en-US" sz="2200" dirty="0" err="1">
                <a:solidFill>
                  <a:schemeClr val="tx1"/>
                </a:solidFill>
                <a:latin typeface="Arial" charset="0"/>
              </a:rPr>
              <a:t>organisations</a:t>
            </a:r>
            <a:r>
              <a:rPr lang="en-US" sz="2200" dirty="0">
                <a:solidFill>
                  <a:schemeClr val="tx1"/>
                </a:solidFill>
                <a:latin typeface="Arial" charset="0"/>
              </a:rPr>
              <a:t> of people who use drugs include:</a:t>
            </a:r>
          </a:p>
          <a:p>
            <a:pPr lvl="3"/>
            <a:r>
              <a:rPr lang="en-US" sz="1800" dirty="0"/>
              <a:t>Governance			</a:t>
            </a:r>
          </a:p>
          <a:p>
            <a:pPr lvl="3"/>
            <a:r>
              <a:rPr lang="en-US" sz="1800" dirty="0"/>
              <a:t>Project management</a:t>
            </a:r>
          </a:p>
          <a:p>
            <a:pPr lvl="3"/>
            <a:r>
              <a:rPr lang="en-US" sz="1800" dirty="0"/>
              <a:t>Resource mobilization		</a:t>
            </a:r>
          </a:p>
          <a:p>
            <a:pPr lvl="3"/>
            <a:r>
              <a:rPr lang="en-US" sz="1800" dirty="0"/>
              <a:t>Developing partnerships</a:t>
            </a: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10985791"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err="1"/>
              <a:t>Organisations</a:t>
            </a:r>
            <a:r>
              <a:rPr lang="en-US" dirty="0"/>
              <a:t> of people who use drugs</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spTree>
    <p:extLst>
      <p:ext uri="{BB962C8B-B14F-4D97-AF65-F5344CB8AC3E}">
        <p14:creationId xmlns:p14="http://schemas.microsoft.com/office/powerpoint/2010/main" val="451774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152401" y="1504950"/>
            <a:ext cx="11537576" cy="478154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742748"/>
            <a:ext cx="8280327" cy="64017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Governance</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sp>
        <p:nvSpPr>
          <p:cNvPr id="2" name="TextBox 1">
            <a:extLst>
              <a:ext uri="{FF2B5EF4-FFF2-40B4-BE49-F238E27FC236}">
                <a16:creationId xmlns:a16="http://schemas.microsoft.com/office/drawing/2014/main" id="{378E3F58-3E15-DB4F-9673-0114AFE6B9B3}"/>
              </a:ext>
            </a:extLst>
          </p:cNvPr>
          <p:cNvSpPr txBox="1"/>
          <p:nvPr/>
        </p:nvSpPr>
        <p:spPr>
          <a:xfrm>
            <a:off x="415873" y="1612911"/>
            <a:ext cx="11537576" cy="3908762"/>
          </a:xfrm>
          <a:prstGeom prst="rect">
            <a:avLst/>
          </a:prstGeom>
          <a:noFill/>
        </p:spPr>
        <p:txBody>
          <a:bodyPr wrap="square" rtlCol="0">
            <a:spAutoFit/>
          </a:bodyPr>
          <a:lstStyle/>
          <a:p>
            <a:pPr lvl="0"/>
            <a:r>
              <a:rPr lang="en-US" sz="2400" b="1" dirty="0">
                <a:latin typeface="Arial" charset="0"/>
              </a:rPr>
              <a:t>Good governance means the responsible management of an </a:t>
            </a:r>
            <a:r>
              <a:rPr lang="en-US" sz="2400" b="1" dirty="0" err="1">
                <a:latin typeface="Arial" charset="0"/>
              </a:rPr>
              <a:t>organisation’s</a:t>
            </a:r>
            <a:r>
              <a:rPr lang="en-US" sz="2400" b="1" dirty="0">
                <a:latin typeface="Arial" charset="0"/>
              </a:rPr>
              <a:t> strategic vision and resources. It includes:</a:t>
            </a:r>
          </a:p>
          <a:p>
            <a:pPr lvl="0"/>
            <a:endParaRPr lang="en-US" sz="2800" dirty="0">
              <a:solidFill>
                <a:schemeClr val="tx1">
                  <a:lumMod val="50000"/>
                </a:schemeClr>
              </a:solidFill>
              <a:latin typeface="Arial" panose="020B0604020202020204" pitchFamily="34" charset="0"/>
              <a:cs typeface="Arial" panose="020B0604020202020204" pitchFamily="34" charset="0"/>
            </a:endParaRPr>
          </a:p>
          <a:p>
            <a:pPr marL="360000" lvl="3" indent="-360000">
              <a:lnSpc>
                <a:spcPts val="2000"/>
              </a:lnSpc>
              <a:spcAft>
                <a:spcPts val="400"/>
              </a:spcAft>
              <a:buClr>
                <a:schemeClr val="tx2"/>
              </a:buClr>
              <a:buSzPct val="120000"/>
              <a:buFont typeface="LucidaGrande" charset="0"/>
              <a:buChar char="●"/>
            </a:pPr>
            <a:r>
              <a:rPr lang="en-US" sz="2200" dirty="0">
                <a:latin typeface="Arial" charset="0"/>
              </a:rPr>
              <a:t>Transparency (i.e. it is easy for an </a:t>
            </a:r>
            <a:r>
              <a:rPr lang="en-US" sz="2200" dirty="0" err="1">
                <a:latin typeface="Arial" charset="0"/>
              </a:rPr>
              <a:t>organisation’s</a:t>
            </a:r>
            <a:r>
              <a:rPr lang="en-US" sz="2200" dirty="0">
                <a:latin typeface="Arial" charset="0"/>
              </a:rPr>
              <a:t> members and partners to see what, how and why decisions are made)</a:t>
            </a:r>
          </a:p>
          <a:p>
            <a:pPr marL="360000" lvl="3" indent="-360000">
              <a:lnSpc>
                <a:spcPts val="2000"/>
              </a:lnSpc>
              <a:spcAft>
                <a:spcPts val="400"/>
              </a:spcAft>
              <a:buClr>
                <a:schemeClr val="tx2"/>
              </a:buClr>
              <a:buSzPct val="120000"/>
              <a:buFont typeface="LucidaGrande" charset="0"/>
              <a:buChar char="●"/>
            </a:pPr>
            <a:endParaRPr lang="en-US" sz="2200" dirty="0">
              <a:latin typeface="Arial" charset="0"/>
            </a:endParaRPr>
          </a:p>
          <a:p>
            <a:pPr marL="360000" lvl="3" indent="-360000">
              <a:lnSpc>
                <a:spcPts val="2000"/>
              </a:lnSpc>
              <a:spcAft>
                <a:spcPts val="400"/>
              </a:spcAft>
              <a:buClr>
                <a:schemeClr val="tx2"/>
              </a:buClr>
              <a:buSzPct val="120000"/>
              <a:buFont typeface="LucidaGrande" charset="0"/>
              <a:buChar char="●"/>
            </a:pPr>
            <a:r>
              <a:rPr lang="en-US" sz="2200" dirty="0">
                <a:latin typeface="Arial" charset="0"/>
              </a:rPr>
              <a:t>Accountability – </a:t>
            </a:r>
            <a:r>
              <a:rPr lang="en-US" sz="2200" dirty="0" err="1">
                <a:latin typeface="Arial" charset="0"/>
              </a:rPr>
              <a:t>organisational</a:t>
            </a:r>
            <a:r>
              <a:rPr lang="en-US" sz="2200" dirty="0">
                <a:latin typeface="Arial" charset="0"/>
              </a:rPr>
              <a:t> leadership and/or community representatives gather input from and provide feedback to their constituents (the people they represent)</a:t>
            </a:r>
          </a:p>
          <a:p>
            <a:pPr marL="0" lvl="3">
              <a:lnSpc>
                <a:spcPts val="2000"/>
              </a:lnSpc>
              <a:spcAft>
                <a:spcPts val="400"/>
              </a:spcAft>
              <a:buClr>
                <a:schemeClr val="tx2"/>
              </a:buClr>
              <a:buSzPct val="120000"/>
            </a:pPr>
            <a:endParaRPr lang="en-US" sz="2200" dirty="0">
              <a:latin typeface="Arial" charset="0"/>
            </a:endParaRPr>
          </a:p>
          <a:p>
            <a:pPr marL="360000" lvl="3" indent="-360000">
              <a:lnSpc>
                <a:spcPts val="2000"/>
              </a:lnSpc>
              <a:spcAft>
                <a:spcPts val="400"/>
              </a:spcAft>
              <a:buClr>
                <a:schemeClr val="tx2"/>
              </a:buClr>
              <a:buSzPct val="120000"/>
              <a:buFont typeface="LucidaGrande" charset="0"/>
              <a:buChar char="●"/>
            </a:pPr>
            <a:r>
              <a:rPr lang="en-US" sz="2200" dirty="0">
                <a:latin typeface="Arial" charset="0"/>
              </a:rPr>
              <a:t>The Board of Directors should be made up of people who use drugs, and may include allies</a:t>
            </a:r>
          </a:p>
          <a:p>
            <a:endParaRPr lang="en-GB" sz="2200" dirty="0"/>
          </a:p>
        </p:txBody>
      </p:sp>
    </p:spTree>
    <p:extLst>
      <p:ext uri="{BB962C8B-B14F-4D97-AF65-F5344CB8AC3E}">
        <p14:creationId xmlns:p14="http://schemas.microsoft.com/office/powerpoint/2010/main" val="1295106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995421"/>
            <a:ext cx="10985791" cy="315504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a:lnSpc>
                <a:spcPts val="2000"/>
              </a:lnSpc>
              <a:buSzPct val="120000"/>
            </a:pPr>
            <a:r>
              <a:rPr lang="en-US" sz="2400" dirty="0" err="1">
                <a:solidFill>
                  <a:schemeClr val="tx1"/>
                </a:solidFill>
                <a:latin typeface="Arial" charset="0"/>
              </a:rPr>
              <a:t>Organisations</a:t>
            </a:r>
            <a:r>
              <a:rPr lang="en-US" sz="2400" dirty="0">
                <a:solidFill>
                  <a:schemeClr val="tx1"/>
                </a:solidFill>
                <a:latin typeface="Arial" charset="0"/>
              </a:rPr>
              <a:t> must:</a:t>
            </a:r>
          </a:p>
          <a:p>
            <a:pPr>
              <a:lnSpc>
                <a:spcPts val="2000"/>
              </a:lnSpc>
              <a:buSzPct val="120000"/>
            </a:pPr>
            <a:endParaRPr lang="en-US" sz="2400" dirty="0">
              <a:solidFill>
                <a:schemeClr val="tx1"/>
              </a:solidFill>
              <a:latin typeface="Arial" charset="0"/>
            </a:endParaRPr>
          </a:p>
          <a:p>
            <a:pPr marL="0" lvl="3" indent="0">
              <a:buNone/>
            </a:pPr>
            <a:endParaRPr lang="en-US" sz="2000" dirty="0"/>
          </a:p>
          <a:p>
            <a:pPr lvl="3"/>
            <a:r>
              <a:rPr lang="en-US" sz="2200" dirty="0"/>
              <a:t>Develop and follow realistic work plans and budgets that are in line with their vision and mission</a:t>
            </a:r>
          </a:p>
          <a:p>
            <a:pPr lvl="3"/>
            <a:endParaRPr lang="en-US" sz="2200" dirty="0"/>
          </a:p>
          <a:p>
            <a:pPr lvl="3"/>
            <a:r>
              <a:rPr lang="en-US" sz="2200" dirty="0"/>
              <a:t>Design projects in line with local and international good practices</a:t>
            </a:r>
          </a:p>
          <a:p>
            <a:pPr lvl="3"/>
            <a:endParaRPr lang="en-US" sz="2200" dirty="0"/>
          </a:p>
          <a:p>
            <a:pPr lvl="3"/>
            <a:r>
              <a:rPr lang="en-US" sz="2200" dirty="0"/>
              <a:t>Ensure that projects are responsive to the needs of their members</a:t>
            </a: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t>Project Management</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spTree>
    <p:extLst>
      <p:ext uri="{BB962C8B-B14F-4D97-AF65-F5344CB8AC3E}">
        <p14:creationId xmlns:p14="http://schemas.microsoft.com/office/powerpoint/2010/main" val="510484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357809" y="1641472"/>
            <a:ext cx="11332167" cy="481053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a:buFont typeface="Wingdings" panose="05000000000000000000" pitchFamily="2" charset="2"/>
              <a:buChar char="§"/>
            </a:pPr>
            <a:endParaRPr lang="en-US" sz="2000" b="0" dirty="0">
              <a:solidFill>
                <a:schemeClr val="tx1">
                  <a:lumMod val="50000"/>
                </a:schemeClr>
              </a:solidFill>
              <a:latin typeface="Arial" panose="020B0604020202020204" pitchFamily="34" charset="0"/>
              <a:cs typeface="Arial" panose="020B0604020202020204" pitchFamily="34" charset="0"/>
            </a:endParaRPr>
          </a:p>
          <a:p>
            <a:pPr lvl="3"/>
            <a:r>
              <a:rPr lang="en-US" sz="2000" dirty="0"/>
              <a:t>Resource </a:t>
            </a:r>
            <a:r>
              <a:rPr lang="en-US" sz="2000" dirty="0" err="1"/>
              <a:t>mobilisation</a:t>
            </a:r>
            <a:r>
              <a:rPr lang="en-US" sz="2000" dirty="0"/>
              <a:t> is not just about fundraising but also involves recruiting volunteers, finding in-kind donations and developing partnerships</a:t>
            </a:r>
          </a:p>
          <a:p>
            <a:pPr marL="0" lvl="3" indent="0">
              <a:buNone/>
            </a:pPr>
            <a:endParaRPr lang="en-US" sz="2000" dirty="0"/>
          </a:p>
          <a:p>
            <a:pPr lvl="3"/>
            <a:r>
              <a:rPr lang="en-US" sz="2000" dirty="0"/>
              <a:t>Resource </a:t>
            </a:r>
            <a:r>
              <a:rPr lang="en-US" sz="2000" dirty="0" err="1"/>
              <a:t>mobilisation</a:t>
            </a:r>
            <a:r>
              <a:rPr lang="en-US" sz="2000" dirty="0"/>
              <a:t> must be in line with the </a:t>
            </a:r>
            <a:r>
              <a:rPr lang="en-US" sz="2000" dirty="0" err="1"/>
              <a:t>organisation’s</a:t>
            </a:r>
            <a:r>
              <a:rPr lang="en-US" sz="2000" dirty="0"/>
              <a:t> vision and mission</a:t>
            </a:r>
          </a:p>
          <a:p>
            <a:pPr marL="0" lvl="3" indent="0">
              <a:buNone/>
            </a:pPr>
            <a:endParaRPr lang="en-US" sz="2000" dirty="0"/>
          </a:p>
          <a:p>
            <a:pPr lvl="3"/>
            <a:r>
              <a:rPr lang="en-US" sz="2000" dirty="0"/>
              <a:t>It may be possible to raise funds from members of the </a:t>
            </a:r>
            <a:r>
              <a:rPr lang="en-US" sz="2000" dirty="0" err="1"/>
              <a:t>organisation</a:t>
            </a:r>
            <a:r>
              <a:rPr lang="en-US" sz="2000" dirty="0"/>
              <a:t>, i.e. through membership fees</a:t>
            </a:r>
          </a:p>
          <a:p>
            <a:pPr marL="0" lvl="3" indent="0">
              <a:buNone/>
            </a:pPr>
            <a:endParaRPr lang="en-US" sz="2000" dirty="0"/>
          </a:p>
          <a:p>
            <a:pPr lvl="3"/>
            <a:r>
              <a:rPr lang="en-US" sz="2000" dirty="0"/>
              <a:t>There may be government funding available for services. What capacities do community-led </a:t>
            </a:r>
            <a:r>
              <a:rPr lang="en-US" sz="2000" dirty="0" err="1"/>
              <a:t>organisations</a:t>
            </a:r>
            <a:r>
              <a:rPr lang="en-US" sz="2000" dirty="0"/>
              <a:t> need in order to apply for and manage these funds?</a:t>
            </a:r>
          </a:p>
          <a:p>
            <a:pPr marL="0" lvl="3" indent="0">
              <a:buNone/>
            </a:pPr>
            <a:endParaRPr lang="en-US" sz="2000" dirty="0"/>
          </a:p>
          <a:p>
            <a:pPr lvl="3"/>
            <a:r>
              <a:rPr lang="en-US" sz="2000" dirty="0"/>
              <a:t>When funding is inadequate, it is important to partner with </a:t>
            </a:r>
            <a:r>
              <a:rPr lang="en-US" sz="2000" dirty="0" err="1"/>
              <a:t>organisations</a:t>
            </a:r>
            <a:r>
              <a:rPr lang="en-US" sz="2000" dirty="0"/>
              <a:t> to engage in budget advocacy (to advocate for state funds) or to advocate to donors to allocate needed funds</a:t>
            </a:r>
          </a:p>
        </p:txBody>
      </p:sp>
      <p:sp>
        <p:nvSpPr>
          <p:cNvPr id="9" name="Content Placeholder 2"/>
          <p:cNvSpPr txBox="1">
            <a:spLocks/>
          </p:cNvSpPr>
          <p:nvPr/>
        </p:nvSpPr>
        <p:spPr>
          <a:xfrm>
            <a:off x="704185" y="838868"/>
            <a:ext cx="8280327" cy="632123"/>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Resource </a:t>
            </a:r>
            <a:r>
              <a:rPr lang="en-US" dirty="0" err="1"/>
              <a:t>Mobilisation</a:t>
            </a:r>
            <a:endParaRPr lang="en-US" dirty="0"/>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spTree>
    <p:extLst>
      <p:ext uri="{BB962C8B-B14F-4D97-AF65-F5344CB8AC3E}">
        <p14:creationId xmlns:p14="http://schemas.microsoft.com/office/powerpoint/2010/main" val="920427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502023" y="1415879"/>
            <a:ext cx="11530951" cy="489801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endParaRPr lang="en-US" sz="2000" b="0" dirty="0">
              <a:solidFill>
                <a:schemeClr val="tx1">
                  <a:lumMod val="50000"/>
                </a:schemeClr>
              </a:solidFill>
              <a:latin typeface="Arial" panose="020B0604020202020204" pitchFamily="34" charset="0"/>
              <a:cs typeface="Arial" panose="020B0604020202020204" pitchFamily="34" charset="0"/>
            </a:endParaRPr>
          </a:p>
          <a:p>
            <a:pPr marL="342900" lvl="3" indent="-342900">
              <a:buFont typeface="LucidaGrande" charset="0"/>
              <a:buChar char="•"/>
            </a:pPr>
            <a:r>
              <a:rPr lang="en-US" sz="2000" dirty="0"/>
              <a:t>Advocacy work is almost never done by a single </a:t>
            </a:r>
            <a:r>
              <a:rPr lang="en-US" sz="2000" dirty="0" err="1"/>
              <a:t>organisation</a:t>
            </a:r>
            <a:r>
              <a:rPr lang="en-US" sz="2000" dirty="0"/>
              <a:t>, but by coalitions</a:t>
            </a:r>
          </a:p>
          <a:p>
            <a:pPr marL="0" lvl="3" indent="0">
              <a:buNone/>
            </a:pPr>
            <a:endParaRPr lang="en-US" sz="2000" dirty="0"/>
          </a:p>
          <a:p>
            <a:pPr marL="342900" lvl="3" indent="-342900">
              <a:buFont typeface="LucidaGrande" charset="0"/>
              <a:buChar char="•"/>
            </a:pPr>
            <a:r>
              <a:rPr lang="en-US" sz="2000" dirty="0"/>
              <a:t>People who use drugs have unique knowledge and perspective to contribute to partnerships</a:t>
            </a:r>
          </a:p>
          <a:p>
            <a:pPr marL="0" lvl="3" indent="0">
              <a:buNone/>
            </a:pPr>
            <a:endParaRPr lang="en-US" sz="2000" dirty="0"/>
          </a:p>
          <a:p>
            <a:pPr marL="342900" lvl="3" indent="-342900">
              <a:buFont typeface="LucidaGrande" charset="0"/>
              <a:buChar char="•"/>
            </a:pPr>
            <a:r>
              <a:rPr lang="en-US" sz="2000" dirty="0"/>
              <a:t>Partners can help enable members of groups of people who use drugs to join committees that oversee health </a:t>
            </a:r>
            <a:r>
              <a:rPr lang="en-US" sz="2000" dirty="0" err="1"/>
              <a:t>programmes</a:t>
            </a:r>
            <a:r>
              <a:rPr lang="en-US" sz="2000" dirty="0"/>
              <a:t>, or provide access to politicians and other officials</a:t>
            </a:r>
          </a:p>
          <a:p>
            <a:pPr marL="0" lvl="3" indent="0">
              <a:buNone/>
            </a:pPr>
            <a:endParaRPr lang="en-US" sz="2000" dirty="0"/>
          </a:p>
          <a:p>
            <a:pPr marL="342900" lvl="3" indent="-342900">
              <a:buFont typeface="LucidaGrande" charset="0"/>
              <a:buChar char="•"/>
            </a:pPr>
            <a:r>
              <a:rPr lang="en-US" sz="2000" dirty="0"/>
              <a:t>Partners can help guide people who inject drugs who may be unfamiliar with formal meeting processes</a:t>
            </a:r>
          </a:p>
          <a:p>
            <a:pPr marL="0" lvl="3" indent="0">
              <a:buNone/>
            </a:pPr>
            <a:endParaRPr lang="en-US" sz="2000" dirty="0"/>
          </a:p>
          <a:p>
            <a:pPr marL="342900" lvl="3" indent="-342900">
              <a:buFont typeface="LucidaGrande" charset="0"/>
              <a:buChar char="•"/>
            </a:pPr>
            <a:r>
              <a:rPr lang="en-US" sz="2000" dirty="0"/>
              <a:t>People who inject drugs should seek allies who value their input; are respectful, supportive, and serious about meaningful engagement; and provide input in a respectful and supportive way</a:t>
            </a:r>
          </a:p>
          <a:p>
            <a:endParaRPr lang="en-US" sz="2400" b="0" dirty="0">
              <a:solidFill>
                <a:schemeClr val="tx1">
                  <a:lumMod val="50000"/>
                </a:schemeClr>
              </a:solidFill>
              <a:latin typeface="Arial" panose="020B0604020202020204" pitchFamily="34" charset="0"/>
              <a:cs typeface="Arial" panose="020B0604020202020204" pitchFamily="34" charset="0"/>
            </a:endParaRP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sp>
        <p:nvSpPr>
          <p:cNvPr id="2" name="Rectangle 1">
            <a:extLst>
              <a:ext uri="{FF2B5EF4-FFF2-40B4-BE49-F238E27FC236}">
                <a16:creationId xmlns:a16="http://schemas.microsoft.com/office/drawing/2014/main" id="{AA359015-C1C2-0349-AC2E-75EA4BDAC689}"/>
              </a:ext>
            </a:extLst>
          </p:cNvPr>
          <p:cNvSpPr/>
          <p:nvPr/>
        </p:nvSpPr>
        <p:spPr>
          <a:xfrm>
            <a:off x="502023" y="873458"/>
            <a:ext cx="6181454" cy="507831"/>
          </a:xfrm>
          <a:prstGeom prst="rect">
            <a:avLst/>
          </a:prstGeom>
        </p:spPr>
        <p:txBody>
          <a:bodyPr wrap="square">
            <a:spAutoFit/>
          </a:bodyPr>
          <a:lstStyle/>
          <a:p>
            <a:pPr>
              <a:lnSpc>
                <a:spcPct val="90000"/>
              </a:lnSpc>
              <a:spcAft>
                <a:spcPts val="600"/>
              </a:spcAft>
            </a:pPr>
            <a:r>
              <a:rPr lang="en-US" sz="3000" b="1" dirty="0">
                <a:solidFill>
                  <a:schemeClr val="tx2"/>
                </a:solidFill>
              </a:rPr>
              <a:t>Partnerships</a:t>
            </a:r>
            <a:endParaRPr lang="en-GB" sz="3000" b="1" dirty="0">
              <a:solidFill>
                <a:schemeClr val="tx2"/>
              </a:solidFill>
            </a:endParaRPr>
          </a:p>
        </p:txBody>
      </p:sp>
    </p:spTree>
    <p:extLst>
      <p:ext uri="{BB962C8B-B14F-4D97-AF65-F5344CB8AC3E}">
        <p14:creationId xmlns:p14="http://schemas.microsoft.com/office/powerpoint/2010/main" val="274809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334888" y="2006417"/>
            <a:ext cx="11491193" cy="461221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42900" lvl="3" indent="-342900">
              <a:buFont typeface="LucidaGrande" charset="0"/>
              <a:buChar char="•"/>
            </a:pPr>
            <a:r>
              <a:rPr lang="en-US" sz="2200" dirty="0"/>
              <a:t>NGOs that provide harm reduction services</a:t>
            </a:r>
          </a:p>
          <a:p>
            <a:pPr marL="342900" lvl="3" indent="-342900">
              <a:buFont typeface="LucidaGrande" charset="0"/>
              <a:buChar char="•"/>
            </a:pPr>
            <a:endParaRPr lang="en-US" sz="2200" dirty="0"/>
          </a:p>
          <a:p>
            <a:pPr marL="342900" lvl="3" indent="-342900">
              <a:buFont typeface="LucidaGrande" charset="0"/>
              <a:buChar char="•"/>
            </a:pPr>
            <a:r>
              <a:rPr lang="en-US" sz="2200" dirty="0"/>
              <a:t>Community-led networks and </a:t>
            </a:r>
            <a:r>
              <a:rPr lang="en-US" sz="2200" dirty="0" err="1"/>
              <a:t>organisations</a:t>
            </a:r>
            <a:r>
              <a:rPr lang="en-US" sz="2200" dirty="0"/>
              <a:t> of sex workers, men who have sex with men, transgender people, young key populations, and people living with HIV</a:t>
            </a:r>
          </a:p>
          <a:p>
            <a:pPr marL="342900" lvl="3" indent="-342900">
              <a:buFont typeface="LucidaGrande" charset="0"/>
              <a:buChar char="•"/>
            </a:pPr>
            <a:endParaRPr lang="en-US" sz="2200" dirty="0"/>
          </a:p>
          <a:p>
            <a:pPr marL="342900" lvl="3" indent="-342900">
              <a:buFont typeface="LucidaGrande" charset="0"/>
              <a:buChar char="•"/>
            </a:pPr>
            <a:r>
              <a:rPr lang="en-US" sz="2200" dirty="0"/>
              <a:t>Local women’s </a:t>
            </a:r>
            <a:r>
              <a:rPr lang="en-US" sz="2200" dirty="0" err="1"/>
              <a:t>organisations</a:t>
            </a:r>
            <a:r>
              <a:rPr lang="en-US" sz="2200" dirty="0"/>
              <a:t>, faith-based </a:t>
            </a:r>
            <a:r>
              <a:rPr lang="en-US" sz="2200" dirty="0" err="1"/>
              <a:t>organisations</a:t>
            </a:r>
            <a:r>
              <a:rPr lang="en-US" sz="2200" dirty="0"/>
              <a:t> and other community groups or relevant </a:t>
            </a:r>
            <a:r>
              <a:rPr lang="en-US" sz="2200" dirty="0" err="1"/>
              <a:t>organisations</a:t>
            </a:r>
            <a:r>
              <a:rPr lang="en-US" sz="2200" dirty="0"/>
              <a:t> with a focus on gender-based violence, human rights, access to health, access to justice, adult education and skills building, and a range of other social issues and entitlements</a:t>
            </a:r>
          </a:p>
          <a:p>
            <a:pPr marL="342900" lvl="3" indent="-342900">
              <a:buFont typeface="LucidaGrande" charset="0"/>
              <a:buChar char="•"/>
            </a:pPr>
            <a:endParaRPr lang="en-US" sz="2200" dirty="0"/>
          </a:p>
          <a:p>
            <a:pPr marL="342900" lvl="3" indent="-342900">
              <a:buFont typeface="LucidaGrande" charset="0"/>
              <a:buChar char="•"/>
            </a:pPr>
            <a:r>
              <a:rPr lang="en-US" sz="2200" dirty="0"/>
              <a:t>Governmental </a:t>
            </a:r>
            <a:r>
              <a:rPr lang="en-US" sz="2200" dirty="0" err="1"/>
              <a:t>organisations</a:t>
            </a:r>
            <a:r>
              <a:rPr lang="en-US" sz="2200" dirty="0"/>
              <a:t> such as policy makers, law enforcement, health and social services social </a:t>
            </a:r>
            <a:r>
              <a:rPr lang="en-US" sz="2200" dirty="0" err="1"/>
              <a:t>programmes</a:t>
            </a:r>
            <a:endParaRPr lang="en-US" sz="2200" dirty="0"/>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t>Possible partners include:</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4</a:t>
            </a:r>
          </a:p>
        </p:txBody>
      </p:sp>
    </p:spTree>
    <p:extLst>
      <p:ext uri="{BB962C8B-B14F-4D97-AF65-F5344CB8AC3E}">
        <p14:creationId xmlns:p14="http://schemas.microsoft.com/office/powerpoint/2010/main" val="1305713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2498651"/>
            <a:ext cx="1422789" cy="265813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5</a:t>
            </a:r>
          </a:p>
        </p:txBody>
      </p:sp>
      <p:pic>
        <p:nvPicPr>
          <p:cNvPr id="6" name="Picture 2">
            <a:extLst>
              <a:ext uri="{FF2B5EF4-FFF2-40B4-BE49-F238E27FC236}">
                <a16:creationId xmlns:a16="http://schemas.microsoft.com/office/drawing/2014/main" id="{E2F51799-B658-8741-B5DA-B8FCE4D1312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299" r="1677"/>
          <a:stretch/>
        </p:blipFill>
        <p:spPr bwMode="auto">
          <a:xfrm>
            <a:off x="4727848" y="512762"/>
            <a:ext cx="7336678" cy="5808525"/>
          </a:xfrm>
          <a:prstGeom prst="rect">
            <a:avLst/>
          </a:prstGeom>
          <a:noFill/>
          <a:ln w="9525">
            <a:solidFill>
              <a:schemeClr val="bg1"/>
            </a:solidFill>
            <a:miter lim="800000"/>
            <a:headEnd/>
            <a:tailEnd/>
          </a:ln>
        </p:spPr>
      </p:pic>
      <p:sp>
        <p:nvSpPr>
          <p:cNvPr id="3" name="Rectangle 2">
            <a:extLst>
              <a:ext uri="{FF2B5EF4-FFF2-40B4-BE49-F238E27FC236}">
                <a16:creationId xmlns:a16="http://schemas.microsoft.com/office/drawing/2014/main" id="{FFD746CE-B471-5A44-9006-E8E7A9FA3D8F}"/>
              </a:ext>
            </a:extLst>
          </p:cNvPr>
          <p:cNvSpPr/>
          <p:nvPr/>
        </p:nvSpPr>
        <p:spPr>
          <a:xfrm>
            <a:off x="536986" y="2096766"/>
            <a:ext cx="3577815" cy="1089529"/>
          </a:xfrm>
          <a:prstGeom prst="rect">
            <a:avLst/>
          </a:prstGeom>
        </p:spPr>
        <p:txBody>
          <a:bodyPr wrap="square">
            <a:spAutoFit/>
          </a:bodyPr>
          <a:lstStyle/>
          <a:p>
            <a:pPr>
              <a:lnSpc>
                <a:spcPct val="90000"/>
              </a:lnSpc>
              <a:spcAft>
                <a:spcPts val="600"/>
              </a:spcAft>
            </a:pPr>
            <a:r>
              <a:rPr lang="en-US" sz="3600" b="1" dirty="0">
                <a:solidFill>
                  <a:schemeClr val="tx2"/>
                </a:solidFill>
              </a:rPr>
              <a:t>Legal Reform &amp; Rights</a:t>
            </a:r>
          </a:p>
        </p:txBody>
      </p:sp>
    </p:spTree>
    <p:extLst>
      <p:ext uri="{BB962C8B-B14F-4D97-AF65-F5344CB8AC3E}">
        <p14:creationId xmlns:p14="http://schemas.microsoft.com/office/powerpoint/2010/main" val="672194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979955"/>
            <a:ext cx="10985791" cy="4400967"/>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r>
              <a:rPr lang="en-US" sz="2400" b="0" dirty="0">
                <a:solidFill>
                  <a:schemeClr val="tx1"/>
                </a:solidFill>
                <a:latin typeface="Arial" panose="020B0604020202020204" pitchFamily="34" charset="0"/>
                <a:cs typeface="Arial" panose="020B0604020202020204" pitchFamily="34" charset="0"/>
              </a:rPr>
              <a:t> </a:t>
            </a: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762552"/>
            <a:ext cx="10985791"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5</a:t>
            </a:r>
          </a:p>
        </p:txBody>
      </p:sp>
      <p:sp>
        <p:nvSpPr>
          <p:cNvPr id="2" name="TextBox 1">
            <a:extLst>
              <a:ext uri="{FF2B5EF4-FFF2-40B4-BE49-F238E27FC236}">
                <a16:creationId xmlns:a16="http://schemas.microsoft.com/office/drawing/2014/main" id="{C74AC83B-0B5F-2342-86BD-9515593B7FCB}"/>
              </a:ext>
            </a:extLst>
          </p:cNvPr>
          <p:cNvSpPr txBox="1"/>
          <p:nvPr/>
        </p:nvSpPr>
        <p:spPr>
          <a:xfrm>
            <a:off x="159026" y="993913"/>
            <a:ext cx="12693899" cy="590931"/>
          </a:xfrm>
          <a:prstGeom prst="rect">
            <a:avLst/>
          </a:prstGeom>
          <a:noFill/>
        </p:spPr>
        <p:txBody>
          <a:bodyPr wrap="square" rtlCol="0">
            <a:spAutoFit/>
          </a:bodyPr>
          <a:lstStyle/>
          <a:p>
            <a:pPr>
              <a:lnSpc>
                <a:spcPct val="90000"/>
              </a:lnSpc>
              <a:spcAft>
                <a:spcPts val="600"/>
              </a:spcAft>
            </a:pPr>
            <a:r>
              <a:rPr lang="en-US" sz="3600" b="1" dirty="0">
                <a:solidFill>
                  <a:schemeClr val="tx2"/>
                </a:solidFill>
              </a:rPr>
              <a:t>Brainstorm: What are Human Rights?</a:t>
            </a:r>
            <a:endParaRPr lang="en-GB" sz="3600" b="1" dirty="0">
              <a:solidFill>
                <a:schemeClr val="tx2"/>
              </a:solidFill>
            </a:endParaRPr>
          </a:p>
        </p:txBody>
      </p:sp>
      <p:sp>
        <p:nvSpPr>
          <p:cNvPr id="3" name="Rectangle 2">
            <a:extLst>
              <a:ext uri="{FF2B5EF4-FFF2-40B4-BE49-F238E27FC236}">
                <a16:creationId xmlns:a16="http://schemas.microsoft.com/office/drawing/2014/main" id="{EE11BD48-8EDC-3F40-B711-8026CF45DD05}"/>
              </a:ext>
            </a:extLst>
          </p:cNvPr>
          <p:cNvSpPr/>
          <p:nvPr/>
        </p:nvSpPr>
        <p:spPr>
          <a:xfrm>
            <a:off x="399384" y="2013073"/>
            <a:ext cx="11290591" cy="3267561"/>
          </a:xfrm>
          <a:prstGeom prst="rect">
            <a:avLst/>
          </a:prstGeom>
        </p:spPr>
        <p:txBody>
          <a:bodyPr wrap="square">
            <a:spAutoFit/>
          </a:bodyPr>
          <a:lstStyle/>
          <a:p>
            <a:pPr marL="285750" indent="-285750">
              <a:buFont typeface="Arial" charset="0"/>
              <a:buChar char="•"/>
            </a:pPr>
            <a:endParaRPr lang="en-GB" sz="2800" dirty="0">
              <a:solidFill>
                <a:schemeClr val="tx1">
                  <a:lumMod val="50000"/>
                </a:schemeClr>
              </a:solidFill>
              <a:latin typeface="Arial" panose="020B0604020202020204" pitchFamily="34" charset="0"/>
              <a:cs typeface="Arial" panose="020B0604020202020204" pitchFamily="34" charset="0"/>
            </a:endParaRPr>
          </a:p>
          <a:p>
            <a:pPr marL="360000" lvl="3" indent="-360000">
              <a:lnSpc>
                <a:spcPts val="2600"/>
              </a:lnSpc>
              <a:spcAft>
                <a:spcPts val="2800"/>
              </a:spcAft>
              <a:buClr>
                <a:schemeClr val="tx2"/>
              </a:buClr>
              <a:buSzPct val="120000"/>
              <a:buFont typeface="LucidaGrande" charset="0"/>
              <a:buChar char="●"/>
            </a:pPr>
            <a:r>
              <a:rPr lang="en-GB" sz="2400" dirty="0">
                <a:latin typeface="Arial" charset="0"/>
              </a:rPr>
              <a:t>Give examples of human rights</a:t>
            </a:r>
          </a:p>
          <a:p>
            <a:pPr marL="360000" lvl="3" indent="-360000">
              <a:lnSpc>
                <a:spcPts val="2600"/>
              </a:lnSpc>
              <a:spcAft>
                <a:spcPts val="2800"/>
              </a:spcAft>
              <a:buClr>
                <a:schemeClr val="tx2"/>
              </a:buClr>
              <a:buSzPct val="120000"/>
              <a:buFont typeface="LucidaGrande" charset="0"/>
              <a:buChar char="●"/>
            </a:pPr>
            <a:r>
              <a:rPr lang="en-GB" sz="2400" dirty="0">
                <a:latin typeface="Arial" charset="0"/>
              </a:rPr>
              <a:t>Why are rights important?</a:t>
            </a:r>
          </a:p>
          <a:p>
            <a:pPr marL="360000" lvl="3" indent="-360000">
              <a:lnSpc>
                <a:spcPts val="2600"/>
              </a:lnSpc>
              <a:spcAft>
                <a:spcPts val="2800"/>
              </a:spcAft>
              <a:buClr>
                <a:schemeClr val="tx2"/>
              </a:buClr>
              <a:buSzPct val="120000"/>
              <a:buFont typeface="LucidaGrande" charset="0"/>
              <a:buChar char="●"/>
            </a:pPr>
            <a:r>
              <a:rPr lang="en-GB" sz="2400" dirty="0">
                <a:latin typeface="Arial" charset="0"/>
              </a:rPr>
              <a:t>Explain why rights apply to people who inject/use drugs?</a:t>
            </a:r>
          </a:p>
          <a:p>
            <a:pPr marL="360000" lvl="3" indent="-360000">
              <a:lnSpc>
                <a:spcPts val="2600"/>
              </a:lnSpc>
              <a:spcAft>
                <a:spcPts val="2800"/>
              </a:spcAft>
              <a:buClr>
                <a:schemeClr val="tx2"/>
              </a:buClr>
              <a:buSzPct val="120000"/>
              <a:buFont typeface="LucidaGrande" charset="0"/>
              <a:buChar char="●"/>
            </a:pPr>
            <a:r>
              <a:rPr lang="en-GB" sz="2400" dirty="0">
                <a:latin typeface="Arial" charset="0"/>
              </a:rPr>
              <a:t>Give examples of human rights violations you have experienced or that someone you know has experienced.</a:t>
            </a:r>
          </a:p>
        </p:txBody>
      </p:sp>
    </p:spTree>
    <p:extLst>
      <p:ext uri="{BB962C8B-B14F-4D97-AF65-F5344CB8AC3E}">
        <p14:creationId xmlns:p14="http://schemas.microsoft.com/office/powerpoint/2010/main" val="70847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04185" y="838868"/>
            <a:ext cx="10755978" cy="575265"/>
          </a:xfrm>
          <a:prstGeom prst="rect">
            <a:avLst/>
          </a:prstGeom>
        </p:spPr>
        <p:txBody>
          <a:bodyPr lIns="0" tIns="0" rIns="0" bIns="0" numCol="2"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dirty="0">
                <a:solidFill>
                  <a:srgbClr val="279B38"/>
                </a:solidFill>
                <a:latin typeface="Arial" panose="020B0604020202020204" pitchFamily="34" charset="0"/>
                <a:cs typeface="Arial" panose="020B0604020202020204" pitchFamily="34" charset="0"/>
              </a:rPr>
              <a:t>Ground rules</a:t>
            </a: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2</a:t>
            </a:r>
          </a:p>
        </p:txBody>
      </p:sp>
      <p:sp>
        <p:nvSpPr>
          <p:cNvPr id="9" name="Content Placeholder 2"/>
          <p:cNvSpPr txBox="1">
            <a:spLocks/>
          </p:cNvSpPr>
          <p:nvPr/>
        </p:nvSpPr>
        <p:spPr>
          <a:xfrm>
            <a:off x="704185" y="1740239"/>
            <a:ext cx="10755978" cy="4231755"/>
          </a:xfrm>
          <a:prstGeom prst="rect">
            <a:avLst/>
          </a:prstGeom>
        </p:spPr>
        <p:txBody>
          <a:bodyPr lIns="0" tIns="0" rIns="0" bIns="0" numCol="2"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0" marR="0" lvl="3" indent="-360000" algn="l" defTabSz="914400" rtl="0" eaLnBrk="1" fontAlgn="auto" latinLnBrk="0" hangingPunct="1">
              <a:lnSpc>
                <a:spcPts val="2600"/>
              </a:lnSpc>
              <a:spcBef>
                <a:spcPts val="0"/>
              </a:spcBef>
              <a:spcAft>
                <a:spcPts val="2800"/>
              </a:spcAft>
              <a:buClr>
                <a:srgbClr val="279B38"/>
              </a:buClr>
              <a:buSzPct val="120000"/>
              <a:buFont typeface="LucidaGrande" charset="0"/>
              <a:buChar char="●"/>
              <a:tabLst/>
              <a:defRPr/>
            </a:pPr>
            <a:r>
              <a:rPr kumimoji="0" lang="en-US" sz="2400" b="0" i="0" u="none" strike="noStrike" kern="1200" cap="none" spc="0" normalizeH="0" baseline="0" noProof="0" dirty="0">
                <a:ln>
                  <a:noFill/>
                </a:ln>
                <a:effectLst/>
                <a:uLnTx/>
                <a:uFillTx/>
                <a:latin typeface="Arial" charset="0"/>
                <a:ea typeface="+mn-ea"/>
                <a:cs typeface="+mn-cs"/>
              </a:rPr>
              <a:t>Timekeeping</a:t>
            </a:r>
          </a:p>
          <a:p>
            <a:pPr marL="360000" marR="0" lvl="3" indent="-360000" algn="l" defTabSz="914400" rtl="0" eaLnBrk="1" fontAlgn="auto" latinLnBrk="0" hangingPunct="1">
              <a:lnSpc>
                <a:spcPts val="2600"/>
              </a:lnSpc>
              <a:spcBef>
                <a:spcPts val="0"/>
              </a:spcBef>
              <a:spcAft>
                <a:spcPts val="2800"/>
              </a:spcAft>
              <a:buClr>
                <a:srgbClr val="279B38"/>
              </a:buClr>
              <a:buSzPct val="120000"/>
              <a:buFont typeface="LucidaGrande" charset="0"/>
              <a:buChar char="●"/>
              <a:tabLst/>
              <a:defRPr/>
            </a:pPr>
            <a:r>
              <a:rPr lang="en-US" sz="2400" dirty="0"/>
              <a:t>Mobile phones and lap tops</a:t>
            </a:r>
          </a:p>
          <a:p>
            <a:pPr marL="360000" marR="0" lvl="3" indent="-360000" algn="l" defTabSz="914400" rtl="0" eaLnBrk="1" fontAlgn="auto" latinLnBrk="0" hangingPunct="1">
              <a:lnSpc>
                <a:spcPts val="2600"/>
              </a:lnSpc>
              <a:spcBef>
                <a:spcPts val="0"/>
              </a:spcBef>
              <a:spcAft>
                <a:spcPts val="2800"/>
              </a:spcAft>
              <a:buClr>
                <a:srgbClr val="279B38"/>
              </a:buClr>
              <a:buSzPct val="120000"/>
              <a:buFont typeface="LucidaGrande" charset="0"/>
              <a:buChar char="●"/>
              <a:tabLst/>
              <a:defRPr/>
            </a:pPr>
            <a:r>
              <a:rPr lang="en-US" sz="2400" dirty="0"/>
              <a:t>Respect for each other</a:t>
            </a:r>
          </a:p>
          <a:p>
            <a:pPr marL="360000" marR="0" lvl="3" indent="-360000" algn="l" defTabSz="914400" rtl="0" eaLnBrk="1" fontAlgn="auto" latinLnBrk="0" hangingPunct="1">
              <a:lnSpc>
                <a:spcPts val="2600"/>
              </a:lnSpc>
              <a:spcBef>
                <a:spcPts val="0"/>
              </a:spcBef>
              <a:spcAft>
                <a:spcPts val="2800"/>
              </a:spcAft>
              <a:buClr>
                <a:srgbClr val="279B38"/>
              </a:buClr>
              <a:buSzPct val="120000"/>
              <a:buFont typeface="LucidaGrande" charset="0"/>
              <a:buChar char="●"/>
              <a:tabLst/>
              <a:defRPr/>
            </a:pPr>
            <a:r>
              <a:rPr lang="en-US" sz="2400" dirty="0"/>
              <a:t>Allow time for each person to speak</a:t>
            </a:r>
          </a:p>
          <a:p>
            <a:pPr marL="360000" marR="0" lvl="3" indent="-360000" algn="l" defTabSz="914400" rtl="0" eaLnBrk="1" fontAlgn="auto" latinLnBrk="0" hangingPunct="1">
              <a:lnSpc>
                <a:spcPts val="2600"/>
              </a:lnSpc>
              <a:spcBef>
                <a:spcPts val="0"/>
              </a:spcBef>
              <a:spcAft>
                <a:spcPts val="2800"/>
              </a:spcAft>
              <a:buClr>
                <a:srgbClr val="279B38"/>
              </a:buClr>
              <a:buSzPct val="120000"/>
              <a:buFont typeface="LucidaGrande" charset="0"/>
              <a:buChar char="●"/>
              <a:tabLst/>
              <a:defRPr/>
            </a:pPr>
            <a:r>
              <a:rPr lang="en-US" sz="2400" dirty="0"/>
              <a:t>These may vary for each workshop</a:t>
            </a:r>
          </a:p>
          <a:p>
            <a:pPr marL="360000" marR="0" lvl="3" indent="-360000" algn="l" defTabSz="914400" rtl="0" eaLnBrk="1" fontAlgn="auto" latinLnBrk="0" hangingPunct="1">
              <a:lnSpc>
                <a:spcPts val="2600"/>
              </a:lnSpc>
              <a:spcBef>
                <a:spcPts val="0"/>
              </a:spcBef>
              <a:spcAft>
                <a:spcPts val="2800"/>
              </a:spcAft>
              <a:buClr>
                <a:srgbClr val="279B38"/>
              </a:buClr>
              <a:buSzPct val="120000"/>
              <a:buFont typeface="LucidaGrande" charset="0"/>
              <a:buChar char="●"/>
              <a:tabLst/>
              <a:defRPr/>
            </a:pPr>
            <a:endParaRPr lang="en-US" sz="2400" dirty="0">
              <a:solidFill>
                <a:srgbClr val="565655"/>
              </a:solidFill>
            </a:endParaRPr>
          </a:p>
          <a:p>
            <a:pPr marL="360000" marR="0" lvl="3" indent="-360000" algn="l" defTabSz="914400" rtl="0" eaLnBrk="1" fontAlgn="auto" latinLnBrk="0" hangingPunct="1">
              <a:lnSpc>
                <a:spcPts val="2600"/>
              </a:lnSpc>
              <a:spcBef>
                <a:spcPts val="0"/>
              </a:spcBef>
              <a:spcAft>
                <a:spcPts val="2800"/>
              </a:spcAft>
              <a:buClr>
                <a:srgbClr val="279B38"/>
              </a:buClr>
              <a:buSzPct val="120000"/>
              <a:buFont typeface="LucidaGrande" charset="0"/>
              <a:buChar char="●"/>
              <a:tabLst/>
              <a:defRPr/>
            </a:pPr>
            <a:endParaRPr kumimoji="0" lang="en-US" sz="2400" b="0" i="0" u="none" strike="noStrike" kern="1200" cap="none" spc="0" normalizeH="0" baseline="0" noProof="0" dirty="0">
              <a:ln>
                <a:noFill/>
              </a:ln>
              <a:solidFill>
                <a:srgbClr val="565655"/>
              </a:solidFill>
              <a:effectLst/>
              <a:uLnTx/>
              <a:uFillTx/>
              <a:latin typeface="Arial" charset="0"/>
              <a:ea typeface="+mn-ea"/>
              <a:cs typeface="+mn-cs"/>
            </a:endParaRPr>
          </a:p>
        </p:txBody>
      </p:sp>
    </p:spTree>
    <p:extLst>
      <p:ext uri="{BB962C8B-B14F-4D97-AF65-F5344CB8AC3E}">
        <p14:creationId xmlns:p14="http://schemas.microsoft.com/office/powerpoint/2010/main" val="1567261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212036" y="1446673"/>
            <a:ext cx="11550828" cy="457245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3">
              <a:lnSpc>
                <a:spcPts val="2600"/>
              </a:lnSpc>
              <a:spcAft>
                <a:spcPts val="2800"/>
              </a:spcAft>
            </a:pPr>
            <a:endParaRPr lang="en-US" sz="2000" dirty="0"/>
          </a:p>
          <a:p>
            <a:pPr lvl="3">
              <a:lnSpc>
                <a:spcPts val="2600"/>
              </a:lnSpc>
              <a:spcAft>
                <a:spcPts val="2800"/>
              </a:spcAft>
            </a:pPr>
            <a:r>
              <a:rPr lang="en-US" sz="2400" dirty="0"/>
              <a:t>Laws </a:t>
            </a:r>
            <a:r>
              <a:rPr lang="en-US" sz="2400" dirty="0" err="1"/>
              <a:t>criminalising</a:t>
            </a:r>
            <a:r>
              <a:rPr lang="en-US" sz="2400" dirty="0"/>
              <a:t> use or possession of drugs or of injecting equipment: can block people who inject drugs from seeking services due to fear of arrest and prosecution can damage the effectiveness of HIV and HCV responses.</a:t>
            </a:r>
          </a:p>
          <a:p>
            <a:pPr lvl="3">
              <a:lnSpc>
                <a:spcPts val="2600"/>
              </a:lnSpc>
              <a:spcAft>
                <a:spcPts val="2800"/>
              </a:spcAft>
            </a:pPr>
            <a:r>
              <a:rPr lang="en-US" sz="2400" b="1" dirty="0"/>
              <a:t>Harm reduction </a:t>
            </a:r>
            <a:r>
              <a:rPr lang="en-US" sz="2400" dirty="0"/>
              <a:t>refers to policies, </a:t>
            </a:r>
            <a:r>
              <a:rPr lang="en-US" sz="2400" dirty="0" err="1"/>
              <a:t>programmes</a:t>
            </a:r>
            <a:r>
              <a:rPr lang="en-US" sz="2400" dirty="0"/>
              <a:t> and practices that primarily aim to reduce the harmful health, social and economic consequences of the use of licit and illicit drugs </a:t>
            </a:r>
          </a:p>
          <a:p>
            <a:endParaRPr lang="en-US" sz="2400" dirty="0"/>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3600" dirty="0"/>
              <a:t>Changing Laws and Policies</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5</a:t>
            </a:r>
          </a:p>
        </p:txBody>
      </p:sp>
    </p:spTree>
    <p:extLst>
      <p:ext uri="{BB962C8B-B14F-4D97-AF65-F5344CB8AC3E}">
        <p14:creationId xmlns:p14="http://schemas.microsoft.com/office/powerpoint/2010/main" val="1800697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518823" y="1669315"/>
            <a:ext cx="11141830" cy="454102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r>
              <a:rPr lang="en-US" sz="2400" b="0" dirty="0">
                <a:solidFill>
                  <a:schemeClr val="tx1"/>
                </a:solidFill>
                <a:latin typeface="Arial" panose="020B0604020202020204" pitchFamily="34" charset="0"/>
                <a:cs typeface="Arial" panose="020B0604020202020204" pitchFamily="34" charset="0"/>
              </a:rPr>
              <a:t>Portugal offers the best example of the positive impact that the reform of laws and policies can have:</a:t>
            </a:r>
          </a:p>
          <a:p>
            <a:endParaRPr lang="en-US" sz="2400" b="0" dirty="0">
              <a:solidFill>
                <a:schemeClr val="tx1"/>
              </a:solidFill>
              <a:latin typeface="Arial" panose="020B0604020202020204" pitchFamily="34" charset="0"/>
              <a:cs typeface="Arial" panose="020B0604020202020204" pitchFamily="34" charset="0"/>
            </a:endParaRPr>
          </a:p>
          <a:p>
            <a:pPr lvl="3"/>
            <a:r>
              <a:rPr lang="en-US" sz="2000" dirty="0"/>
              <a:t>Portugal does not </a:t>
            </a:r>
            <a:r>
              <a:rPr lang="en-US" sz="2000" dirty="0" err="1"/>
              <a:t>criminalise</a:t>
            </a:r>
            <a:r>
              <a:rPr lang="en-US" sz="2000" dirty="0"/>
              <a:t> drug use (since more than 15 years ago)</a:t>
            </a:r>
          </a:p>
          <a:p>
            <a:pPr marL="0" lvl="3" indent="0">
              <a:buNone/>
            </a:pPr>
            <a:endParaRPr lang="en-US" sz="2000" dirty="0"/>
          </a:p>
          <a:p>
            <a:pPr lvl="3"/>
            <a:r>
              <a:rPr lang="en-US" sz="2000" dirty="0"/>
              <a:t>People who use drugs do not face criminal charges for possession of any drugs (including heroin and methamphetamine). They can only be given administrative charges and referral to harm reduction or treatment services if needed</a:t>
            </a:r>
          </a:p>
          <a:p>
            <a:pPr marL="0" lvl="3" indent="0">
              <a:buNone/>
            </a:pPr>
            <a:endParaRPr lang="en-US" sz="2000" dirty="0"/>
          </a:p>
          <a:p>
            <a:pPr lvl="3"/>
            <a:r>
              <a:rPr lang="en-US" sz="2000" dirty="0"/>
              <a:t>Portugal’s level of drug use is below the European average</a:t>
            </a:r>
          </a:p>
          <a:p>
            <a:pPr marL="0" lvl="3" indent="0">
              <a:buNone/>
            </a:pPr>
            <a:endParaRPr lang="en-US" sz="2000" dirty="0"/>
          </a:p>
          <a:p>
            <a:pPr lvl="3"/>
            <a:r>
              <a:rPr lang="en-US" sz="2000" dirty="0"/>
              <a:t>Fewer 15-24-year-olds start using drugs nowadays in Portugal than when people who use drugs were criminalized</a:t>
            </a:r>
          </a:p>
          <a:p>
            <a:pPr marL="0" lvl="3" indent="0">
              <a:buNone/>
            </a:pPr>
            <a:endParaRPr lang="en-US" sz="2000" dirty="0"/>
          </a:p>
          <a:p>
            <a:pPr lvl="3"/>
            <a:r>
              <a:rPr lang="en-US" sz="2000" dirty="0"/>
              <a:t>HIV and viral hepatitis have declined in the past decade</a:t>
            </a: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10189102"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3600" dirty="0"/>
              <a:t>Case study: Legal reform in Portugal</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5</a:t>
            </a:r>
          </a:p>
        </p:txBody>
      </p:sp>
    </p:spTree>
    <p:extLst>
      <p:ext uri="{BB962C8B-B14F-4D97-AF65-F5344CB8AC3E}">
        <p14:creationId xmlns:p14="http://schemas.microsoft.com/office/powerpoint/2010/main" val="529758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583176"/>
            <a:ext cx="11530950" cy="461221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r>
              <a:rPr lang="en-US" sz="2400" b="0" dirty="0">
                <a:solidFill>
                  <a:schemeClr val="tx1"/>
                </a:solidFill>
                <a:latin typeface="Arial" panose="020B0604020202020204" pitchFamily="34" charset="0"/>
                <a:cs typeface="Arial" panose="020B0604020202020204" pitchFamily="34" charset="0"/>
              </a:rPr>
              <a:t>Key elements:</a:t>
            </a:r>
          </a:p>
          <a:p>
            <a:endParaRPr lang="en-US" sz="2000" b="0" dirty="0">
              <a:solidFill>
                <a:schemeClr val="tx1">
                  <a:lumMod val="50000"/>
                </a:schemeClr>
              </a:solidFill>
              <a:latin typeface="Arial" panose="020B0604020202020204" pitchFamily="34" charset="0"/>
              <a:cs typeface="Arial" panose="020B0604020202020204" pitchFamily="34" charset="0"/>
            </a:endParaRPr>
          </a:p>
          <a:p>
            <a:pPr marL="441325" lvl="3" indent="-344488">
              <a:buFont typeface="LucidaGrande" charset="0"/>
              <a:buChar char="•"/>
            </a:pPr>
            <a:r>
              <a:rPr lang="en-US" sz="2000" dirty="0"/>
              <a:t>Access to justice</a:t>
            </a:r>
          </a:p>
          <a:p>
            <a:pPr marL="96837" lvl="3" indent="0">
              <a:buNone/>
            </a:pPr>
            <a:endParaRPr lang="en-US" sz="2000" dirty="0"/>
          </a:p>
          <a:p>
            <a:pPr marL="441325" lvl="3" indent="-344488">
              <a:buFont typeface="LucidaGrande" charset="0"/>
              <a:buChar char="•"/>
            </a:pPr>
            <a:r>
              <a:rPr lang="en-US" sz="2000" dirty="0"/>
              <a:t>Documenting human rights violations </a:t>
            </a:r>
          </a:p>
          <a:p>
            <a:pPr marL="96837" lvl="3" indent="0">
              <a:buNone/>
            </a:pPr>
            <a:endParaRPr lang="en-US" sz="2000" dirty="0"/>
          </a:p>
          <a:p>
            <a:pPr marL="441325" lvl="3" indent="-344488">
              <a:buFont typeface="LucidaGrande" charset="0"/>
              <a:buChar char="•"/>
            </a:pPr>
            <a:r>
              <a:rPr lang="en-US" sz="2000" dirty="0"/>
              <a:t>Addressing violence and other barriers from law enforcement officers</a:t>
            </a:r>
          </a:p>
          <a:p>
            <a:pPr marL="96837" lvl="3" indent="0">
              <a:buNone/>
            </a:pPr>
            <a:endParaRPr lang="en-US" sz="2000" dirty="0"/>
          </a:p>
          <a:p>
            <a:pPr marL="441325" lvl="3" indent="-344488">
              <a:buFont typeface="LucidaGrande" charset="0"/>
              <a:buChar char="•"/>
            </a:pPr>
            <a:r>
              <a:rPr lang="en-US" sz="2000" dirty="0"/>
              <a:t>Ending forced or compulsory treatment</a:t>
            </a:r>
          </a:p>
          <a:p>
            <a:pPr marL="96837" lvl="3" indent="0">
              <a:buNone/>
            </a:pPr>
            <a:endParaRPr lang="en-US" sz="2000" dirty="0"/>
          </a:p>
          <a:p>
            <a:pPr marL="441325" lvl="3" indent="-344488">
              <a:buFont typeface="LucidaGrande" charset="0"/>
              <a:buChar char="•"/>
            </a:pPr>
            <a:r>
              <a:rPr lang="en-US" sz="2000" dirty="0"/>
              <a:t>Increased access to health services in detention</a:t>
            </a:r>
          </a:p>
          <a:p>
            <a:pPr marL="96837" lvl="3" indent="0">
              <a:buNone/>
            </a:pPr>
            <a:endParaRPr lang="en-US" sz="2000" dirty="0"/>
          </a:p>
          <a:p>
            <a:pPr marL="441325" lvl="3" indent="-344488">
              <a:buFont typeface="LucidaGrande" charset="0"/>
              <a:buChar char="•"/>
            </a:pPr>
            <a:r>
              <a:rPr lang="en-US" sz="2000" dirty="0"/>
              <a:t>Advocating for gender-responsive harm reduction services </a:t>
            </a: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3600" dirty="0"/>
              <a:t>Advancing Human Rights</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5</a:t>
            </a:r>
          </a:p>
        </p:txBody>
      </p:sp>
    </p:spTree>
    <p:extLst>
      <p:ext uri="{BB962C8B-B14F-4D97-AF65-F5344CB8AC3E}">
        <p14:creationId xmlns:p14="http://schemas.microsoft.com/office/powerpoint/2010/main" val="1379962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808923"/>
            <a:ext cx="10985791" cy="4373216"/>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10755978"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3600" dirty="0"/>
              <a:t>Activity: Advancing Human Rights</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5</a:t>
            </a:r>
          </a:p>
        </p:txBody>
      </p:sp>
      <p:pic>
        <p:nvPicPr>
          <p:cNvPr id="6" name="Immagine 2" descr="Screen Shot 2018-02-07 at 17.03.47.png">
            <a:extLst>
              <a:ext uri="{FF2B5EF4-FFF2-40B4-BE49-F238E27FC236}">
                <a16:creationId xmlns:a16="http://schemas.microsoft.com/office/drawing/2014/main" id="{E6B0E16B-8C24-ED46-9B06-C81E54775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50" y="1470990"/>
            <a:ext cx="11188700" cy="4458917"/>
          </a:xfrm>
          <a:prstGeom prst="rect">
            <a:avLst/>
          </a:prstGeom>
        </p:spPr>
      </p:pic>
    </p:spTree>
    <p:extLst>
      <p:ext uri="{BB962C8B-B14F-4D97-AF65-F5344CB8AC3E}">
        <p14:creationId xmlns:p14="http://schemas.microsoft.com/office/powerpoint/2010/main" val="1898437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238539" y="1485971"/>
            <a:ext cx="11668539" cy="4532702"/>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0" lvl="3" indent="0">
              <a:spcAft>
                <a:spcPts val="1400"/>
              </a:spcAft>
              <a:buNone/>
            </a:pPr>
            <a:r>
              <a:rPr lang="en-GB" sz="2400" b="1" dirty="0"/>
              <a:t>The ‘6W’ guide for documenting human rights violations:</a:t>
            </a:r>
            <a:endParaRPr lang="en-GB" sz="2400" dirty="0"/>
          </a:p>
          <a:p>
            <a:pPr marL="285750" lvl="3" indent="-285750">
              <a:lnSpc>
                <a:spcPct val="150000"/>
              </a:lnSpc>
              <a:buFont typeface="LucidaGrande" charset="0"/>
              <a:buChar char="•"/>
            </a:pPr>
            <a:r>
              <a:rPr lang="en-GB" sz="1800" dirty="0"/>
              <a:t>WHAT – What violation occurred? What was the accusation made, the law cited or the weapon used?</a:t>
            </a:r>
            <a:endParaRPr lang="en-US" sz="1800" dirty="0"/>
          </a:p>
          <a:p>
            <a:pPr marL="285750" lvl="3" indent="-285750">
              <a:lnSpc>
                <a:spcPct val="150000"/>
              </a:lnSpc>
              <a:buFont typeface="LucidaGrande" charset="0"/>
              <a:buChar char="•"/>
            </a:pPr>
            <a:r>
              <a:rPr lang="en-GB" sz="1800" dirty="0"/>
              <a:t>WHERE – The street, building or facility, and the address</a:t>
            </a:r>
            <a:endParaRPr lang="en-US" sz="1800" dirty="0"/>
          </a:p>
          <a:p>
            <a:pPr marL="285750" lvl="3" indent="-285750">
              <a:lnSpc>
                <a:spcPct val="150000"/>
              </a:lnSpc>
              <a:buFont typeface="LucidaGrande" charset="0"/>
              <a:buChar char="•"/>
            </a:pPr>
            <a:r>
              <a:rPr lang="en-GB" sz="1800" dirty="0"/>
              <a:t>WHEN – The time, day, date and year of the incident</a:t>
            </a:r>
            <a:endParaRPr lang="en-US" sz="1800" dirty="0"/>
          </a:p>
          <a:p>
            <a:pPr marL="285750" lvl="3" indent="-285750">
              <a:lnSpc>
                <a:spcPct val="150000"/>
              </a:lnSpc>
              <a:buFont typeface="LucidaGrande" charset="0"/>
              <a:buChar char="•"/>
            </a:pPr>
            <a:r>
              <a:rPr lang="en-GB" sz="1800" dirty="0"/>
              <a:t>WHO – Who was the direct victim? Who were the perpetrators? Are there witnesses or other people with direct knowledge of the violation (e.g. medical staff, police, outreach workers)?</a:t>
            </a:r>
            <a:endParaRPr lang="en-US" sz="1800" dirty="0"/>
          </a:p>
          <a:p>
            <a:pPr marL="285750" lvl="3" indent="-285750">
              <a:lnSpc>
                <a:spcPct val="150000"/>
              </a:lnSpc>
              <a:buFont typeface="LucidaGrande" charset="0"/>
              <a:buChar char="•"/>
            </a:pPr>
            <a:r>
              <a:rPr lang="en-GB" sz="1800" dirty="0"/>
              <a:t>WHY – Gather assessments or documentation from those most closely involved as to the circumstances, motivations, actions or words that led up to the violation</a:t>
            </a:r>
            <a:endParaRPr lang="en-US" sz="1800" dirty="0"/>
          </a:p>
          <a:p>
            <a:pPr marL="285750" lvl="3" indent="-285750">
              <a:lnSpc>
                <a:spcPct val="150000"/>
              </a:lnSpc>
              <a:buFont typeface="LucidaGrande" charset="0"/>
              <a:buChar char="•"/>
            </a:pPr>
            <a:r>
              <a:rPr lang="en-GB" sz="1800" dirty="0"/>
              <a:t>HOW – How did the violation occur, and how did the victim’s status as a person who uses drugs contribute to the violation?</a:t>
            </a:r>
            <a:endParaRPr lang="en-US" sz="1800" dirty="0"/>
          </a:p>
        </p:txBody>
      </p:sp>
      <p:sp>
        <p:nvSpPr>
          <p:cNvPr id="9" name="Content Placeholder 2"/>
          <p:cNvSpPr txBox="1">
            <a:spLocks/>
          </p:cNvSpPr>
          <p:nvPr/>
        </p:nvSpPr>
        <p:spPr>
          <a:xfrm>
            <a:off x="704185" y="838868"/>
            <a:ext cx="10985791"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5</a:t>
            </a:r>
          </a:p>
        </p:txBody>
      </p:sp>
      <p:sp>
        <p:nvSpPr>
          <p:cNvPr id="2" name="Rectangle 1">
            <a:extLst>
              <a:ext uri="{FF2B5EF4-FFF2-40B4-BE49-F238E27FC236}">
                <a16:creationId xmlns:a16="http://schemas.microsoft.com/office/drawing/2014/main" id="{D1D19BE3-7EF5-0E4C-BA1B-A3478F2FB4CB}"/>
              </a:ext>
            </a:extLst>
          </p:cNvPr>
          <p:cNvSpPr/>
          <p:nvPr/>
        </p:nvSpPr>
        <p:spPr>
          <a:xfrm>
            <a:off x="238539" y="838868"/>
            <a:ext cx="11668539" cy="590931"/>
          </a:xfrm>
          <a:prstGeom prst="rect">
            <a:avLst/>
          </a:prstGeom>
        </p:spPr>
        <p:txBody>
          <a:bodyPr wrap="square">
            <a:spAutoFit/>
          </a:bodyPr>
          <a:lstStyle/>
          <a:p>
            <a:pPr>
              <a:lnSpc>
                <a:spcPct val="90000"/>
              </a:lnSpc>
              <a:spcAft>
                <a:spcPts val="600"/>
              </a:spcAft>
            </a:pPr>
            <a:r>
              <a:rPr lang="en-US" sz="3600" b="1" dirty="0">
                <a:solidFill>
                  <a:schemeClr val="tx2"/>
                </a:solidFill>
              </a:rPr>
              <a:t>Activity: Documenting Human Rights Violations </a:t>
            </a:r>
            <a:endParaRPr lang="en-GB" sz="3600" b="1" dirty="0">
              <a:solidFill>
                <a:schemeClr val="tx2"/>
              </a:solidFill>
            </a:endParaRPr>
          </a:p>
        </p:txBody>
      </p:sp>
    </p:spTree>
    <p:extLst>
      <p:ext uri="{BB962C8B-B14F-4D97-AF65-F5344CB8AC3E}">
        <p14:creationId xmlns:p14="http://schemas.microsoft.com/office/powerpoint/2010/main" val="54623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2498651"/>
            <a:ext cx="10985791" cy="265813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pPr lvl="3">
              <a:lnSpc>
                <a:spcPct val="100000"/>
              </a:lnSpc>
            </a:pPr>
            <a:r>
              <a:rPr lang="en-US" sz="2400" dirty="0"/>
              <a:t>Advocacy priorities to be identified for further use during the policy dialogue on the third day of the seminar or for use in subsequent advocacy work</a:t>
            </a:r>
          </a:p>
          <a:p>
            <a:pPr lvl="3">
              <a:lnSpc>
                <a:spcPct val="100000"/>
              </a:lnSpc>
            </a:pPr>
            <a:endParaRPr lang="en-US" sz="2400" dirty="0"/>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9274702"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x-none" sz="3600" dirty="0"/>
              <a:t>Activity: Reflections o</a:t>
            </a:r>
            <a:r>
              <a:rPr lang="en-MY" sz="3600" dirty="0"/>
              <a:t>n</a:t>
            </a:r>
            <a:r>
              <a:rPr lang="x-none" sz="3600" dirty="0"/>
              <a:t> the day </a:t>
            </a:r>
            <a:endParaRPr lang="en-US" sz="3600" dirty="0"/>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6</a:t>
            </a:r>
          </a:p>
        </p:txBody>
      </p:sp>
    </p:spTree>
    <p:extLst>
      <p:ext uri="{BB962C8B-B14F-4D97-AF65-F5344CB8AC3E}">
        <p14:creationId xmlns:p14="http://schemas.microsoft.com/office/powerpoint/2010/main" val="174157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2498651"/>
            <a:ext cx="10985791" cy="265813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r>
              <a:rPr lang="en-US" sz="2400" b="0" dirty="0">
                <a:solidFill>
                  <a:schemeClr val="tx1"/>
                </a:solidFill>
                <a:latin typeface="Arial" panose="020B0604020202020204" pitchFamily="34" charset="0"/>
                <a:cs typeface="Arial" panose="020B0604020202020204" pitchFamily="34" charset="0"/>
              </a:rPr>
              <a:t>Participants to get to know one another and understand their expectations of the workshop </a:t>
            </a: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dirty="0">
              <a:solidFill>
                <a:srgbClr val="279B3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lang="en-US" dirty="0">
                <a:solidFill>
                  <a:srgbClr val="279B38"/>
                </a:solidFill>
                <a:latin typeface="Arial" panose="020B0604020202020204" pitchFamily="34" charset="0"/>
                <a:cs typeface="Arial" panose="020B0604020202020204" pitchFamily="34" charset="0"/>
              </a:rPr>
              <a:t>Activity: Introductions and expectations</a:t>
            </a: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2</a:t>
            </a:r>
          </a:p>
        </p:txBody>
      </p:sp>
    </p:spTree>
    <p:extLst>
      <p:ext uri="{BB962C8B-B14F-4D97-AF65-F5344CB8AC3E}">
        <p14:creationId xmlns:p14="http://schemas.microsoft.com/office/powerpoint/2010/main" val="151512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488561"/>
            <a:ext cx="10755978" cy="4931108"/>
          </a:xfrm>
          <a:prstGeom prst="rect">
            <a:avLst/>
          </a:prstGeom>
        </p:spPr>
        <p:txBody>
          <a:bodyPr lIns="0" tIns="0" rIns="0" bIns="0" numCol="2"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0" lvl="3" indent="0">
              <a:spcAft>
                <a:spcPts val="1400"/>
              </a:spcAft>
              <a:buNone/>
            </a:pPr>
            <a:r>
              <a:rPr lang="en-US" b="1" dirty="0"/>
              <a:t>Part 1: For community members</a:t>
            </a:r>
          </a:p>
          <a:p>
            <a:pPr lvl="3">
              <a:spcAft>
                <a:spcPts val="1400"/>
              </a:spcAft>
            </a:pPr>
            <a:r>
              <a:rPr lang="en-US" b="1" dirty="0"/>
              <a:t>Raise awareness </a:t>
            </a:r>
            <a:r>
              <a:rPr lang="en-US" dirty="0"/>
              <a:t>of the Implementing Comprehensive HIV and HCV </a:t>
            </a:r>
            <a:r>
              <a:rPr lang="en-US" dirty="0" err="1"/>
              <a:t>Programmes</a:t>
            </a:r>
            <a:r>
              <a:rPr lang="en-US" dirty="0"/>
              <a:t> with People who Inject Drugs: practical guidance for collaborative interventions (IDUIT)</a:t>
            </a:r>
          </a:p>
          <a:p>
            <a:pPr lvl="3">
              <a:spcAft>
                <a:spcPts val="1400"/>
              </a:spcAft>
            </a:pPr>
            <a:r>
              <a:rPr lang="en-US" b="1" dirty="0"/>
              <a:t>Build knowledge </a:t>
            </a:r>
            <a:r>
              <a:rPr lang="en-US" dirty="0"/>
              <a:t>of evidence-based comprehensive HIV and viral hepatitis C </a:t>
            </a:r>
            <a:r>
              <a:rPr lang="en-US" dirty="0" err="1"/>
              <a:t>programmes</a:t>
            </a:r>
            <a:r>
              <a:rPr lang="en-US" dirty="0"/>
              <a:t> for PWID</a:t>
            </a:r>
          </a:p>
          <a:p>
            <a:pPr lvl="3">
              <a:spcAft>
                <a:spcPts val="1400"/>
              </a:spcAft>
            </a:pPr>
            <a:r>
              <a:rPr lang="en-US" b="1" dirty="0"/>
              <a:t>Build community capacity </a:t>
            </a:r>
            <a:r>
              <a:rPr lang="en-US" dirty="0"/>
              <a:t>to use the IDUIT guide for </a:t>
            </a:r>
            <a:r>
              <a:rPr lang="en-US" dirty="0" err="1"/>
              <a:t>programme</a:t>
            </a:r>
            <a:r>
              <a:rPr lang="en-US" dirty="0"/>
              <a:t> planning, implementation &amp; advocacy </a:t>
            </a:r>
          </a:p>
          <a:p>
            <a:pPr lvl="3">
              <a:spcAft>
                <a:spcPts val="1400"/>
              </a:spcAft>
            </a:pPr>
            <a:r>
              <a:rPr lang="en-US" b="1" dirty="0"/>
              <a:t>Prepare community </a:t>
            </a:r>
            <a:r>
              <a:rPr lang="en-US" dirty="0"/>
              <a:t>members for dialogue with policy makers so that they can highlight:</a:t>
            </a:r>
          </a:p>
          <a:p>
            <a:pPr lvl="4"/>
            <a:r>
              <a:rPr lang="en-US" dirty="0"/>
              <a:t>Achievements</a:t>
            </a:r>
          </a:p>
          <a:p>
            <a:pPr lvl="4"/>
            <a:r>
              <a:rPr lang="en-US" dirty="0"/>
              <a:t>Advocacy priorities</a:t>
            </a:r>
          </a:p>
          <a:p>
            <a:pPr lvl="4"/>
            <a:r>
              <a:rPr lang="en-US" dirty="0"/>
              <a:t>How they can contribute to working </a:t>
            </a:r>
            <a:br>
              <a:rPr lang="en-US" dirty="0"/>
            </a:br>
            <a:r>
              <a:rPr lang="en-US" dirty="0"/>
              <a:t>on advocacy priorities</a:t>
            </a:r>
          </a:p>
          <a:p>
            <a:pPr marL="0" lvl="4" indent="0">
              <a:spcAft>
                <a:spcPts val="1400"/>
              </a:spcAft>
              <a:buNone/>
            </a:pPr>
            <a:r>
              <a:rPr lang="en-US" b="1" dirty="0"/>
              <a:t>Part 2: For service providers, community members and policy makers</a:t>
            </a:r>
          </a:p>
          <a:p>
            <a:pPr lvl="3">
              <a:spcAft>
                <a:spcPts val="1500"/>
              </a:spcAft>
            </a:pPr>
            <a:r>
              <a:rPr lang="en-US" dirty="0"/>
              <a:t>Highlight the critical role that people who inject drugs play in the implementation of effective HIV </a:t>
            </a:r>
            <a:r>
              <a:rPr lang="en-US" dirty="0" err="1"/>
              <a:t>programmes</a:t>
            </a:r>
            <a:r>
              <a:rPr lang="en-US" dirty="0"/>
              <a:t> for people who inject drugs </a:t>
            </a:r>
          </a:p>
          <a:p>
            <a:pPr lvl="3"/>
            <a:endParaRPr lang="en-US" dirty="0"/>
          </a:p>
        </p:txBody>
      </p:sp>
      <p:sp>
        <p:nvSpPr>
          <p:cNvPr id="9" name="Content Placeholder 2"/>
          <p:cNvSpPr txBox="1">
            <a:spLocks/>
          </p:cNvSpPr>
          <p:nvPr/>
        </p:nvSpPr>
        <p:spPr>
          <a:xfrm>
            <a:off x="704185" y="913296"/>
            <a:ext cx="10755978" cy="575265"/>
          </a:xfrm>
          <a:prstGeom prst="rect">
            <a:avLst/>
          </a:prstGeom>
        </p:spPr>
        <p:txBody>
          <a:bodyPr lIns="0" tIns="0" rIns="0" bIns="0" numCol="2"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000" b="1" i="0" u="none" strike="noStrike" kern="1200" cap="none" spc="0" normalizeH="0" baseline="0" noProof="0" dirty="0">
                <a:ln>
                  <a:noFill/>
                </a:ln>
                <a:solidFill>
                  <a:srgbClr val="279B38"/>
                </a:solidFill>
                <a:effectLst/>
                <a:uLnTx/>
                <a:uFillTx/>
                <a:latin typeface="Arial" panose="020B0604020202020204" pitchFamily="34" charset="0"/>
                <a:cs typeface="Arial" panose="020B0604020202020204" pitchFamily="34" charset="0"/>
              </a:rPr>
              <a:t>Workshop objectives</a:t>
            </a:r>
          </a:p>
        </p:txBody>
      </p:sp>
      <p:sp>
        <p:nvSpPr>
          <p:cNvPr id="10" name="TextBox 9"/>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2</a:t>
            </a:r>
          </a:p>
        </p:txBody>
      </p:sp>
    </p:spTree>
    <p:extLst>
      <p:ext uri="{BB962C8B-B14F-4D97-AF65-F5344CB8AC3E}">
        <p14:creationId xmlns:p14="http://schemas.microsoft.com/office/powerpoint/2010/main" val="396922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452282"/>
            <a:ext cx="10985791" cy="469750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r>
              <a:rPr lang="en-US" sz="2400" b="0" dirty="0">
                <a:solidFill>
                  <a:schemeClr val="tx1"/>
                </a:solidFill>
                <a:latin typeface="Arial" panose="020B0604020202020204" pitchFamily="34" charset="0"/>
                <a:cs typeface="Arial" panose="020B0604020202020204" pitchFamily="34" charset="0"/>
              </a:rPr>
              <a:t> </a:t>
            </a: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rPr>
              <a:t>Agenda</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2</a:t>
            </a:r>
          </a:p>
        </p:txBody>
      </p:sp>
      <p:sp>
        <p:nvSpPr>
          <p:cNvPr id="2" name="TextBox 1">
            <a:extLst>
              <a:ext uri="{FF2B5EF4-FFF2-40B4-BE49-F238E27FC236}">
                <a16:creationId xmlns:a16="http://schemas.microsoft.com/office/drawing/2014/main" id="{25910CA8-E934-1D44-B1D4-1D1CB478A539}"/>
              </a:ext>
            </a:extLst>
          </p:cNvPr>
          <p:cNvSpPr txBox="1"/>
          <p:nvPr/>
        </p:nvSpPr>
        <p:spPr>
          <a:xfrm>
            <a:off x="143435" y="1669315"/>
            <a:ext cx="11781865" cy="4801314"/>
          </a:xfrm>
          <a:prstGeom prst="rect">
            <a:avLst/>
          </a:prstGeom>
          <a:noFill/>
        </p:spPr>
        <p:txBody>
          <a:bodyPr wrap="square" rtlCol="0">
            <a:spAutoFit/>
          </a:bodyPr>
          <a:lstStyle/>
          <a:p>
            <a:pPr fontAlgn="t"/>
            <a:r>
              <a:rPr lang="en-US" sz="2400" b="1" dirty="0">
                <a:latin typeface="Arial" panose="020B0604020202020204" pitchFamily="34" charset="0"/>
                <a:cs typeface="Arial" panose="020B0604020202020204" pitchFamily="34" charset="0"/>
              </a:rPr>
              <a:t>DAY 1</a:t>
            </a:r>
            <a:endParaRPr lang="fr-FR" sz="2400" dirty="0">
              <a:latin typeface="Arial" panose="020B0604020202020204" pitchFamily="34" charset="0"/>
              <a:cs typeface="Arial" panose="020B0604020202020204" pitchFamily="34" charset="0"/>
            </a:endParaRPr>
          </a:p>
          <a:p>
            <a:pPr fontAlgn="t"/>
            <a:r>
              <a:rPr lang="en-US" sz="2400" dirty="0">
                <a:latin typeface="Arial" panose="020B0604020202020204" pitchFamily="34" charset="0"/>
                <a:cs typeface="Arial" panose="020B0604020202020204" pitchFamily="34" charset="0"/>
              </a:rPr>
              <a:t>Community empowerment</a:t>
            </a:r>
            <a:endParaRPr lang="fr-FR" sz="2400" dirty="0">
              <a:latin typeface="Arial" panose="020B0604020202020204" pitchFamily="34" charset="0"/>
              <a:cs typeface="Arial" panose="020B0604020202020204" pitchFamily="34" charset="0"/>
            </a:endParaRPr>
          </a:p>
          <a:p>
            <a:pPr fontAlgn="t"/>
            <a:r>
              <a:rPr lang="en-US" sz="2400" dirty="0">
                <a:latin typeface="Arial" panose="020B0604020202020204" pitchFamily="34" charset="0"/>
                <a:cs typeface="Arial" panose="020B0604020202020204" pitchFamily="34" charset="0"/>
              </a:rPr>
              <a:t>Legal reform, rights, stigma and discrimination</a:t>
            </a:r>
          </a:p>
          <a:p>
            <a:pPr fontAlgn="t"/>
            <a:endParaRPr lang="fr-FR" sz="2400" dirty="0">
              <a:latin typeface="Arial" panose="020B0604020202020204" pitchFamily="34" charset="0"/>
              <a:cs typeface="Arial" panose="020B0604020202020204" pitchFamily="34" charset="0"/>
            </a:endParaRPr>
          </a:p>
          <a:p>
            <a:pPr fontAlgn="t"/>
            <a:r>
              <a:rPr lang="en-US" sz="2400" b="1" dirty="0">
                <a:latin typeface="Arial" panose="020B0604020202020204" pitchFamily="34" charset="0"/>
                <a:cs typeface="Arial" panose="020B0604020202020204" pitchFamily="34" charset="0"/>
              </a:rPr>
              <a:t>DAY 2</a:t>
            </a:r>
            <a:endParaRPr lang="fr-FR" sz="2400" dirty="0">
              <a:latin typeface="Arial" panose="020B0604020202020204" pitchFamily="34" charset="0"/>
              <a:cs typeface="Arial" panose="020B0604020202020204" pitchFamily="34" charset="0"/>
            </a:endParaRPr>
          </a:p>
          <a:p>
            <a:pPr fontAlgn="t"/>
            <a:r>
              <a:rPr lang="en-US" sz="2400" dirty="0">
                <a:latin typeface="Arial" panose="020B0604020202020204" pitchFamily="34" charset="0"/>
                <a:cs typeface="Arial" panose="020B0604020202020204" pitchFamily="34" charset="0"/>
              </a:rPr>
              <a:t>Introduction to the IDUIT guide</a:t>
            </a:r>
            <a:endParaRPr lang="fr-FR" sz="2400" dirty="0">
              <a:latin typeface="Arial" panose="020B0604020202020204" pitchFamily="34" charset="0"/>
              <a:cs typeface="Arial" panose="020B0604020202020204" pitchFamily="34" charset="0"/>
            </a:endParaRPr>
          </a:p>
          <a:p>
            <a:pPr fontAlgn="t"/>
            <a:r>
              <a:rPr lang="en-US" sz="2400" dirty="0">
                <a:latin typeface="Arial" panose="020B0604020202020204" pitchFamily="34" charset="0"/>
                <a:cs typeface="Arial" panose="020B0604020202020204" pitchFamily="34" charset="0"/>
              </a:rPr>
              <a:t>Health and social services, delivery and management</a:t>
            </a:r>
            <a:endParaRPr lang="fr-FR" sz="2400" dirty="0">
              <a:latin typeface="Arial" panose="020B0604020202020204" pitchFamily="34" charset="0"/>
              <a:cs typeface="Arial" panose="020B0604020202020204" pitchFamily="34" charset="0"/>
            </a:endParaRPr>
          </a:p>
          <a:p>
            <a:pPr fontAlgn="t"/>
            <a:r>
              <a:rPr lang="en-US" sz="2400" dirty="0">
                <a:latin typeface="Arial" panose="020B0604020202020204" pitchFamily="34" charset="0"/>
                <a:cs typeface="Arial" panose="020B0604020202020204" pitchFamily="34" charset="0"/>
              </a:rPr>
              <a:t>Community involvement and leadership in services </a:t>
            </a:r>
          </a:p>
          <a:p>
            <a:pPr fontAlgn="t"/>
            <a:endParaRPr lang="fr-FR" sz="2400" dirty="0">
              <a:latin typeface="Arial" panose="020B0604020202020204" pitchFamily="34" charset="0"/>
              <a:cs typeface="Arial" panose="020B0604020202020204" pitchFamily="34" charset="0"/>
            </a:endParaRPr>
          </a:p>
          <a:p>
            <a:pPr fontAlgn="t"/>
            <a:r>
              <a:rPr lang="en-US" sz="2400" b="1" dirty="0">
                <a:latin typeface="Arial" panose="020B0604020202020204" pitchFamily="34" charset="0"/>
                <a:cs typeface="Arial" panose="020B0604020202020204" pitchFamily="34" charset="0"/>
              </a:rPr>
              <a:t>DAY 3</a:t>
            </a:r>
            <a:endParaRPr lang="fr-FR" sz="2400" dirty="0">
              <a:latin typeface="Arial" panose="020B0604020202020204" pitchFamily="34" charset="0"/>
              <a:cs typeface="Arial" panose="020B0604020202020204" pitchFamily="34" charset="0"/>
            </a:endParaRPr>
          </a:p>
          <a:p>
            <a:pPr fontAlgn="t"/>
            <a:r>
              <a:rPr lang="en-US" sz="2400" dirty="0">
                <a:latin typeface="Arial" panose="020B0604020202020204" pitchFamily="34" charset="0"/>
                <a:cs typeface="Arial" panose="020B0604020202020204" pitchFamily="34" charset="0"/>
              </a:rPr>
              <a:t>Preparation for policy dialogue</a:t>
            </a:r>
            <a:endParaRPr lang="fr-FR" sz="2400" dirty="0">
              <a:latin typeface="Arial" panose="020B0604020202020204" pitchFamily="34" charset="0"/>
              <a:cs typeface="Arial" panose="020B0604020202020204" pitchFamily="34" charset="0"/>
            </a:endParaRPr>
          </a:p>
          <a:p>
            <a:pPr fontAlgn="t"/>
            <a:r>
              <a:rPr lang="en-US" sz="2400" dirty="0">
                <a:latin typeface="Arial" panose="020B0604020202020204" pitchFamily="34" charset="0"/>
                <a:cs typeface="Arial" panose="020B0604020202020204" pitchFamily="34" charset="0"/>
              </a:rPr>
              <a:t>Dialogue with policy makers around HIV &amp; HCV services with people who inject drugs </a:t>
            </a:r>
            <a:endParaRPr lang="fr-FR" sz="24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27333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2498651"/>
            <a:ext cx="10985791" cy="2658139"/>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dirty="0"/>
          </a:p>
          <a:p>
            <a:r>
              <a:rPr lang="en-US" sz="2400" b="0" dirty="0">
                <a:solidFill>
                  <a:schemeClr val="tx1"/>
                </a:solidFill>
                <a:latin typeface="Arial" panose="020B0604020202020204" pitchFamily="34" charset="0"/>
                <a:cs typeface="Arial" panose="020B0604020202020204" pitchFamily="34" charset="0"/>
              </a:rPr>
              <a:t>To assess participants’ knowledge of issues of relevance to HIV and HCV in the context of injecting drug use </a:t>
            </a:r>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000" b="1" i="0" u="none" strike="noStrike" kern="1200" cap="none" spc="0" normalizeH="0" baseline="0" noProof="0" dirty="0">
                <a:ln>
                  <a:noFill/>
                </a:ln>
                <a:solidFill>
                  <a:srgbClr val="279B38"/>
                </a:solidFill>
                <a:effectLst/>
                <a:uLnTx/>
                <a:uFillTx/>
                <a:latin typeface="Arial" panose="020B0604020202020204" pitchFamily="34" charset="0"/>
                <a:ea typeface="+mn-ea"/>
                <a:cs typeface="Arial" panose="020B0604020202020204" pitchFamily="34" charset="0"/>
              </a:rPr>
              <a:t>Assessment (OPTIONAL)</a:t>
            </a: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2</a:t>
            </a:r>
          </a:p>
        </p:txBody>
      </p:sp>
    </p:spTree>
    <p:extLst>
      <p:ext uri="{BB962C8B-B14F-4D97-AF65-F5344CB8AC3E}">
        <p14:creationId xmlns:p14="http://schemas.microsoft.com/office/powerpoint/2010/main" val="46576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FF141E5-5205-274F-A3F2-C49D43872B4E}" type="slidenum">
              <a:rPr kumimoji="0" lang="en-US" sz="1600" b="0" i="0" u="none" strike="noStrike" kern="1200" cap="none" spc="0" normalizeH="0" baseline="0" noProof="0" smtClean="0">
                <a:ln>
                  <a:noFill/>
                </a:ln>
                <a:solidFill>
                  <a:srgbClr val="FFFFFF"/>
                </a:solidFill>
                <a:effectLst/>
                <a:uLnTx/>
                <a:uFillTx/>
                <a:latin typeface="Century Schoolbook"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8" name="Content Placeholder 2"/>
          <p:cNvSpPr>
            <a:spLocks noGrp="1"/>
          </p:cNvSpPr>
          <p:nvPr>
            <p:ph idx="1"/>
          </p:nvPr>
        </p:nvSpPr>
        <p:spPr>
          <a:xfrm>
            <a:off x="704185" y="1669315"/>
            <a:ext cx="10985791" cy="425523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sz="2400" b="0" dirty="0">
              <a:solidFill>
                <a:schemeClr val="tx1"/>
              </a:solidFill>
              <a:latin typeface="Arial" panose="020B0604020202020204" pitchFamily="34" charset="0"/>
              <a:cs typeface="Arial" panose="020B0604020202020204" pitchFamily="34" charset="0"/>
            </a:endParaRPr>
          </a:p>
          <a:p>
            <a:endParaRPr lang="en-US" sz="2400" b="0" dirty="0">
              <a:solidFill>
                <a:schemeClr val="tx1"/>
              </a:solidFill>
              <a:latin typeface="Arial" panose="020B0604020202020204" pitchFamily="34" charset="0"/>
              <a:cs typeface="Arial" panose="020B0604020202020204" pitchFamily="34" charset="0"/>
            </a:endParaRPr>
          </a:p>
          <a:p>
            <a:endParaRPr lang="en-US" sz="2400" b="0" dirty="0">
              <a:solidFill>
                <a:schemeClr val="tx1"/>
              </a:solidFill>
              <a:latin typeface="Arial" panose="020B0604020202020204" pitchFamily="34" charset="0"/>
              <a:cs typeface="Arial" panose="020B0604020202020204" pitchFamily="34" charset="0"/>
            </a:endParaRPr>
          </a:p>
          <a:p>
            <a:endParaRPr lang="en-US" sz="2400" b="0" dirty="0">
              <a:solidFill>
                <a:schemeClr val="tx1"/>
              </a:solidFill>
              <a:latin typeface="Arial" panose="020B0604020202020204" pitchFamily="34" charset="0"/>
              <a:cs typeface="Arial" panose="020B0604020202020204" pitchFamily="34" charset="0"/>
            </a:endParaRPr>
          </a:p>
          <a:p>
            <a:r>
              <a:rPr lang="en-US" sz="2400" b="0" dirty="0">
                <a:solidFill>
                  <a:schemeClr val="tx1"/>
                </a:solidFill>
                <a:latin typeface="Arial" panose="020B0604020202020204" pitchFamily="34" charset="0"/>
                <a:cs typeface="Arial" panose="020B0604020202020204" pitchFamily="34" charset="0"/>
              </a:rPr>
              <a:t>Governments of countries throughout the world have signed a number of inter- national agreements that express their commitment to protect the health </a:t>
            </a:r>
          </a:p>
          <a:p>
            <a:r>
              <a:rPr lang="en-US" sz="2400" b="0" dirty="0">
                <a:solidFill>
                  <a:schemeClr val="tx1"/>
                </a:solidFill>
                <a:latin typeface="Arial" panose="020B0604020202020204" pitchFamily="34" charset="0"/>
                <a:cs typeface="Arial" panose="020B0604020202020204" pitchFamily="34" charset="0"/>
              </a:rPr>
              <a:t>and rights of people, including specifically people who use drugs</a:t>
            </a:r>
          </a:p>
          <a:p>
            <a:endParaRPr lang="en-US" sz="2400" dirty="0"/>
          </a:p>
          <a:p>
            <a:endParaRPr lang="en-US" sz="2400" b="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04185" y="838868"/>
            <a:ext cx="8280327" cy="830447"/>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Background &amp; rationale</a:t>
            </a:r>
            <a:endParaRPr kumimoji="0" lang="en-US" sz="3000" b="1" i="0" u="none" strike="noStrike" kern="1200" cap="none" spc="0" normalizeH="0" baseline="0" noProof="0" dirty="0">
              <a:ln>
                <a:noFill/>
              </a:ln>
              <a:solidFill>
                <a:srgbClr val="279B38"/>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One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3</a:t>
            </a:r>
          </a:p>
        </p:txBody>
      </p:sp>
    </p:spTree>
    <p:extLst>
      <p:ext uri="{BB962C8B-B14F-4D97-AF65-F5344CB8AC3E}">
        <p14:creationId xmlns:p14="http://schemas.microsoft.com/office/powerpoint/2010/main" val="1145202240"/>
      </p:ext>
    </p:extLst>
  </p:cSld>
  <p:clrMapOvr>
    <a:masterClrMapping/>
  </p:clrMapOvr>
</p:sld>
</file>

<file path=ppt/theme/theme1.xml><?xml version="1.0" encoding="utf-8"?>
<a:theme xmlns:a="http://schemas.openxmlformats.org/drawingml/2006/main" name="1_Office Theme">
  <a:themeElements>
    <a:clrScheme name="Inpud colours 1">
      <a:dk1>
        <a:srgbClr val="565655"/>
      </a:dk1>
      <a:lt1>
        <a:srgbClr val="FFFFFF"/>
      </a:lt1>
      <a:dk2>
        <a:srgbClr val="279B38"/>
      </a:dk2>
      <a:lt2>
        <a:srgbClr val="974389"/>
      </a:lt2>
      <a:accent1>
        <a:srgbClr val="0086CE"/>
      </a:accent1>
      <a:accent2>
        <a:srgbClr val="279B38"/>
      </a:accent2>
      <a:accent3>
        <a:srgbClr val="974389"/>
      </a:accent3>
      <a:accent4>
        <a:srgbClr val="FFC000"/>
      </a:accent4>
      <a:accent5>
        <a:srgbClr val="4472C4"/>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Inpud colours 1">
      <a:dk1>
        <a:srgbClr val="565655"/>
      </a:dk1>
      <a:lt1>
        <a:srgbClr val="FFFFFF"/>
      </a:lt1>
      <a:dk2>
        <a:srgbClr val="279B38"/>
      </a:dk2>
      <a:lt2>
        <a:srgbClr val="974389"/>
      </a:lt2>
      <a:accent1>
        <a:srgbClr val="0086CE"/>
      </a:accent1>
      <a:accent2>
        <a:srgbClr val="279B38"/>
      </a:accent2>
      <a:accent3>
        <a:srgbClr val="974389"/>
      </a:accent3>
      <a:accent4>
        <a:srgbClr val="FFC000"/>
      </a:accent4>
      <a:accent5>
        <a:srgbClr val="4472C4"/>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2774</TotalTime>
  <Words>3151</Words>
  <Application>Microsoft Office PowerPoint</Application>
  <PresentationFormat>Widescreen</PresentationFormat>
  <Paragraphs>440</Paragraphs>
  <Slides>45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Calibri</vt:lpstr>
      <vt:lpstr>Century Schoolbook</vt:lpstr>
      <vt:lpstr>Helvetica</vt:lpstr>
      <vt:lpstr>Helvetica Neue</vt:lpstr>
      <vt:lpstr>LucidaGrande</vt:lpstr>
      <vt:lpstr>Wingdings</vt:lpstr>
      <vt:lpstr>1_Office Theme</vt:lpstr>
      <vt:lpstr>2_Office Theme</vt:lpstr>
      <vt:lpstr>Injecting Drug User  Implementation Tool (IDUIT)  Training Workshop Day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 2030 Agenda for Sustainable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IDUIT Training Workshop Day One</dc:title>
  <dc:creator>MICK MATTHEWS</dc:creator>
  <cp:lastModifiedBy>Hannah Lewis</cp:lastModifiedBy>
  <cp:revision>29</cp:revision>
  <dcterms:created xsi:type="dcterms:W3CDTF">2019-01-22T12:24:01Z</dcterms:created>
  <dcterms:modified xsi:type="dcterms:W3CDTF">2019-10-24T15:06:58Z</dcterms:modified>
</cp:coreProperties>
</file>