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6" saveSubsetFonts="1" autoCompressPictures="0">
  <p:sldMasterIdLst>
    <p:sldMasterId id="2147483660" r:id="rId1"/>
  </p:sldMasterIdLst>
  <p:notesMasterIdLst>
    <p:notesMasterId r:id="rId58"/>
  </p:notesMasterIdLst>
  <p:sldIdLst>
    <p:sldId id="263" r:id="rId2"/>
    <p:sldId id="264" r:id="rId3"/>
    <p:sldId id="265" r:id="rId4"/>
    <p:sldId id="266" r:id="rId5"/>
    <p:sldId id="267" r:id="rId6"/>
    <p:sldId id="268" r:id="rId7"/>
    <p:sldId id="270" r:id="rId8"/>
    <p:sldId id="26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hephard-Lewis"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8"/>
    <p:restoredTop sz="94682"/>
  </p:normalViewPr>
  <p:slideViewPr>
    <p:cSldViewPr snapToGrid="0" snapToObjects="1">
      <p:cViewPr varScale="1">
        <p:scale>
          <a:sx n="110" d="100"/>
          <a:sy n="110"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9T19:19:31.636"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BEB65-3A1E-6048-9B02-400D3A4DF214}" type="datetimeFigureOut">
              <a:rPr lang="en-GB" smtClean="0"/>
              <a:t>22/10/2019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ADFB9-8DA1-CD4C-BA6C-A8420BBF0476}" type="slidenum">
              <a:rPr lang="en-GB" smtClean="0"/>
              <a:t>‹#›</a:t>
            </a:fld>
            <a:endParaRPr lang="en-GB"/>
          </a:p>
        </p:txBody>
      </p:sp>
    </p:spTree>
    <p:extLst>
      <p:ext uri="{BB962C8B-B14F-4D97-AF65-F5344CB8AC3E}">
        <p14:creationId xmlns:p14="http://schemas.microsoft.com/office/powerpoint/2010/main" val="350217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95325" y="512763"/>
            <a:ext cx="10764838" cy="1325563"/>
          </a:xfrm>
          <a:prstGeom prst="rect">
            <a:avLst/>
          </a:prstGeom>
        </p:spPr>
        <p:txBody>
          <a:bodyPr lIns="0" tIns="0" rIns="0" bIns="0" anchor="t" anchorCtr="0">
            <a:noAutofit/>
          </a:bodyPr>
          <a:lstStyle>
            <a:lvl1pPr>
              <a:lnSpc>
                <a:spcPts val="4700"/>
              </a:lnSpc>
              <a:defRPr sz="3600" baseline="0">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704185" y="1838326"/>
            <a:ext cx="10755978" cy="4506912"/>
          </a:xfrm>
          <a:prstGeom prst="rect">
            <a:avLst/>
          </a:prstGeom>
        </p:spPr>
        <p:txBody>
          <a:bodyPr lIns="0" tIns="0" rIns="0" bIns="0">
            <a:noAutofit/>
          </a:bodyPr>
          <a:lstStyle>
            <a:lvl1pPr marL="0" indent="0">
              <a:spcBef>
                <a:spcPts val="0"/>
              </a:spcBef>
              <a:spcAft>
                <a:spcPts val="600"/>
              </a:spcAft>
              <a:buFontTx/>
              <a:buNone/>
              <a:defRPr sz="3000" b="1" i="0" baseline="0">
                <a:solidFill>
                  <a:schemeClr val="accent1"/>
                </a:solidFill>
              </a:defRPr>
            </a:lvl1pPr>
            <a:lvl2pPr marL="0" indent="-360000">
              <a:lnSpc>
                <a:spcPts val="3200"/>
              </a:lnSpc>
              <a:spcBef>
                <a:spcPts val="0"/>
              </a:spcBef>
              <a:spcAft>
                <a:spcPts val="800"/>
              </a:spcAft>
              <a:buClr>
                <a:schemeClr val="accent1"/>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accent1"/>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11460163" y="0"/>
            <a:ext cx="731837" cy="512763"/>
          </a:xfrm>
          <a:prstGeom prst="rect">
            <a:avLst/>
          </a:prstGeom>
        </p:spPr>
        <p:txBody>
          <a:bodyPr vert="horz" anchor="ctr" anchorCtr="0"/>
          <a:lstStyle>
            <a:defPPr>
              <a:defRPr lang="en-US"/>
            </a:defPPr>
            <a:lvl1pPr marL="0" algn="ctr" defTabSz="914400" rtl="0" eaLnBrk="1" latinLnBrk="0" hangingPunct="1">
              <a:defRPr sz="1600" kern="1200" baseline="0">
                <a:solidFill>
                  <a:schemeClr val="bg1"/>
                </a:solidFill>
                <a:latin typeface="Century Schoolbook"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F141E5-5205-274F-A3F2-C49D43872B4E}" type="slidenum">
              <a:rPr lang="en-US" smtClean="0"/>
              <a:pPr/>
              <a:t>‹#›</a:t>
            </a:fld>
            <a:endParaRPr lang="en-US" dirty="0"/>
          </a:p>
        </p:txBody>
      </p:sp>
    </p:spTree>
    <p:extLst>
      <p:ext uri="{BB962C8B-B14F-4D97-AF65-F5344CB8AC3E}">
        <p14:creationId xmlns:p14="http://schemas.microsoft.com/office/powerpoint/2010/main" val="393459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95325" y="512763"/>
            <a:ext cx="10764838" cy="1325563"/>
          </a:xfrm>
          <a:prstGeom prst="rect">
            <a:avLst/>
          </a:prstGeom>
        </p:spPr>
        <p:txBody>
          <a:bodyPr lIns="0" tIns="0" rIns="0" bIns="0" anchor="t" anchorCtr="0">
            <a:noAutofit/>
          </a:bodyPr>
          <a:lstStyle>
            <a:lvl1pPr>
              <a:lnSpc>
                <a:spcPts val="4700"/>
              </a:lnSpc>
              <a:defRPr sz="3600" baseline="0">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704185" y="1838326"/>
            <a:ext cx="10755978" cy="4506912"/>
          </a:xfrm>
          <a:prstGeom prst="rect">
            <a:avLst/>
          </a:prstGeom>
        </p:spPr>
        <p:txBody>
          <a:bodyPr lIns="0" tIns="0" rIns="0" bIns="0">
            <a:noAutofit/>
          </a:bodyPr>
          <a:lstStyle>
            <a:lvl1pPr marL="0" indent="0">
              <a:spcBef>
                <a:spcPts val="0"/>
              </a:spcBef>
              <a:spcAft>
                <a:spcPts val="600"/>
              </a:spcAft>
              <a:buFontTx/>
              <a:buNone/>
              <a:defRPr sz="3000" b="1" i="0" baseline="0">
                <a:solidFill>
                  <a:schemeClr val="accent1"/>
                </a:solidFill>
              </a:defRPr>
            </a:lvl1pPr>
            <a:lvl2pPr marL="0" indent="-360000">
              <a:lnSpc>
                <a:spcPts val="3200"/>
              </a:lnSpc>
              <a:spcBef>
                <a:spcPts val="0"/>
              </a:spcBef>
              <a:spcAft>
                <a:spcPts val="800"/>
              </a:spcAft>
              <a:buClr>
                <a:schemeClr val="accent1"/>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accent1"/>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874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347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443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512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userDrawn="1"/>
        </p:nvSpPr>
        <p:spPr>
          <a:xfrm>
            <a:off x="695325" y="512763"/>
            <a:ext cx="10764838" cy="1325563"/>
          </a:xfrm>
          <a:prstGeom prst="rect">
            <a:avLst/>
          </a:prstGeom>
        </p:spPr>
        <p:txBody>
          <a:bodyPr lIns="0" tIns="0" rIns="0" bIns="0" anchor="t" anchorCtr="0">
            <a:noAutofit/>
          </a:bodyPr>
          <a:lstStyle>
            <a:lvl1pPr algn="l" defTabSz="914400" rtl="0" eaLnBrk="1" latinLnBrk="0" hangingPunct="1">
              <a:lnSpc>
                <a:spcPts val="4700"/>
              </a:lnSpc>
              <a:spcBef>
                <a:spcPct val="0"/>
              </a:spcBef>
              <a:buNone/>
              <a:defRPr sz="3600" kern="1200" baseline="0">
                <a:solidFill>
                  <a:schemeClr val="bg1"/>
                </a:solidFill>
                <a:latin typeface="+mj-lt"/>
                <a:ea typeface="+mj-ea"/>
                <a:cs typeface="+mj-cs"/>
              </a:defRPr>
            </a:lvl1pPr>
          </a:lstStyle>
          <a:p>
            <a:r>
              <a:rPr lang="en-US"/>
              <a:t>Click to edit Master title style</a:t>
            </a:r>
            <a:endParaRPr lang="en-US" dirty="0"/>
          </a:p>
        </p:txBody>
      </p:sp>
      <p:pic>
        <p:nvPicPr>
          <p:cNvPr id="9" name="Picture 8"/>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9016409" y="6432667"/>
            <a:ext cx="2443754" cy="351114"/>
          </a:xfrm>
          <a:prstGeom prst="rect">
            <a:avLst/>
          </a:prstGeom>
        </p:spPr>
      </p:pic>
      <p:cxnSp>
        <p:nvCxnSpPr>
          <p:cNvPr id="10" name="Straight Connector 9"/>
          <p:cNvCxnSpPr/>
          <p:nvPr userDrawn="1"/>
        </p:nvCxnSpPr>
        <p:spPr>
          <a:xfrm>
            <a:off x="0" y="6345238"/>
            <a:ext cx="12269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35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1380" y="357779"/>
            <a:ext cx="1076483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dirty="0">
                <a:solidFill>
                  <a:schemeClr val="bg1">
                    <a:lumMod val="95000"/>
                  </a:schemeClr>
                </a:solidFill>
              </a:rPr>
              <a:t>Injecting Drug User </a:t>
            </a:r>
            <a:br>
              <a:rPr lang="en-US" dirty="0">
                <a:solidFill>
                  <a:schemeClr val="bg1">
                    <a:lumMod val="95000"/>
                  </a:schemeClr>
                </a:solidFill>
              </a:rPr>
            </a:br>
            <a:r>
              <a:rPr lang="en-US" dirty="0">
                <a:solidFill>
                  <a:schemeClr val="bg1">
                    <a:lumMod val="95000"/>
                  </a:schemeClr>
                </a:solidFill>
              </a:rPr>
              <a:t>Implementation Tool (IDUIT) </a:t>
            </a:r>
            <a:br>
              <a:rPr lang="en-US" dirty="0">
                <a:solidFill>
                  <a:schemeClr val="bg1">
                    <a:lumMod val="95000"/>
                  </a:schemeClr>
                </a:solidFill>
              </a:rPr>
            </a:br>
            <a:r>
              <a:rPr lang="en-US" dirty="0">
                <a:solidFill>
                  <a:schemeClr val="bg1">
                    <a:lumMod val="95000"/>
                  </a:schemeClr>
                </a:solidFill>
              </a:rPr>
              <a:t>Training Workshop </a:t>
            </a:r>
            <a:br>
              <a:rPr kumimoji="0" lang="en-US" sz="4400" b="0" i="0" u="none" strike="noStrike" kern="1200" cap="none" spc="0" normalizeH="0" baseline="0" noProof="0" dirty="0">
                <a:ln>
                  <a:noFill/>
                </a:ln>
                <a:solidFill>
                  <a:schemeClr val="bg1">
                    <a:lumMod val="95000"/>
                  </a:schemeClr>
                </a:solidFill>
                <a:effectLst/>
                <a:uLnTx/>
                <a:uFillTx/>
                <a:latin typeface="Century Schoolbook" panose="02040604050505020304"/>
                <a:ea typeface="+mj-ea"/>
                <a:cs typeface="+mj-cs"/>
              </a:rPr>
            </a:br>
            <a:r>
              <a:rPr kumimoji="0" lang="en-US" sz="4400" b="1" i="0" u="none" strike="noStrike" kern="1200" cap="none" spc="0" normalizeH="0" baseline="0" noProof="0" dirty="0">
                <a:ln>
                  <a:noFill/>
                </a:ln>
                <a:solidFill>
                  <a:srgbClr val="FFFFFF"/>
                </a:solidFill>
                <a:effectLst/>
                <a:uLnTx/>
                <a:uFillTx/>
                <a:latin typeface="Century Schoolbook" panose="02040604050505020304"/>
                <a:ea typeface="+mj-ea"/>
                <a:cs typeface="+mj-cs"/>
              </a:rPr>
              <a:t>Day Two</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14"/>
          <a:stretch/>
        </p:blipFill>
        <p:spPr>
          <a:xfrm>
            <a:off x="8164362" y="649301"/>
            <a:ext cx="3394562" cy="4832253"/>
          </a:xfrm>
          <a:prstGeom prst="rect">
            <a:avLst/>
          </a:prstGeom>
          <a:scene3d>
            <a:camera prst="orthographicFront">
              <a:rot lat="0" lon="0" rev="20999999"/>
            </a:camera>
            <a:lightRig rig="threePt" dir="t"/>
          </a:scene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80" y="3636335"/>
            <a:ext cx="2214164" cy="2349794"/>
          </a:xfrm>
          <a:prstGeom prst="rect">
            <a:avLst/>
          </a:prstGeom>
        </p:spPr>
      </p:pic>
    </p:spTree>
    <p:extLst>
      <p:ext uri="{BB962C8B-B14F-4D97-AF65-F5344CB8AC3E}">
        <p14:creationId xmlns:p14="http://schemas.microsoft.com/office/powerpoint/2010/main" val="112521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686417"/>
            <a:ext cx="10755978" cy="719690"/>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x-none" dirty="0">
                <a:solidFill>
                  <a:schemeClr val="accent1"/>
                </a:solidFill>
              </a:rPr>
              <a:t>Key points</a:t>
            </a:r>
            <a:endParaRPr lang="en-US" dirty="0">
              <a:solidFill>
                <a:schemeClr val="accent1"/>
              </a:solidFill>
            </a:endParaRPr>
          </a:p>
        </p:txBody>
      </p:sp>
      <p:sp>
        <p:nvSpPr>
          <p:cNvPr id="7" name="Content Placeholder 2"/>
          <p:cNvSpPr>
            <a:spLocks noGrp="1"/>
          </p:cNvSpPr>
          <p:nvPr>
            <p:ph idx="1"/>
          </p:nvPr>
        </p:nvSpPr>
        <p:spPr>
          <a:xfrm>
            <a:off x="704185" y="1463795"/>
            <a:ext cx="11083624"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lnSpc>
                <a:spcPct val="100000"/>
              </a:lnSpc>
              <a:spcAft>
                <a:spcPts val="2000"/>
              </a:spcAft>
              <a:buClr>
                <a:schemeClr val="accent1"/>
              </a:buClr>
            </a:pPr>
            <a:r>
              <a:rPr lang="en-US" sz="1800" dirty="0"/>
              <a:t>Stigma is largely what people think or believe about others </a:t>
            </a:r>
          </a:p>
          <a:p>
            <a:pPr marL="360000" lvl="1">
              <a:lnSpc>
                <a:spcPct val="100000"/>
              </a:lnSpc>
              <a:spcAft>
                <a:spcPts val="2000"/>
              </a:spcAft>
              <a:buClr>
                <a:schemeClr val="accent1"/>
              </a:buClr>
            </a:pPr>
            <a:r>
              <a:rPr lang="en-US" sz="1800" dirty="0"/>
              <a:t>Discrimination occurs when stigma is acted upon</a:t>
            </a:r>
          </a:p>
          <a:p>
            <a:pPr marL="360000" lvl="1">
              <a:lnSpc>
                <a:spcPct val="100000"/>
              </a:lnSpc>
              <a:spcAft>
                <a:spcPts val="2000"/>
              </a:spcAft>
              <a:buClr>
                <a:schemeClr val="accent1"/>
              </a:buClr>
            </a:pPr>
            <a:r>
              <a:rPr lang="en-US" sz="1800" dirty="0"/>
              <a:t>Stigma can be from self, individuals, services, institutions or by association</a:t>
            </a:r>
          </a:p>
          <a:p>
            <a:pPr marL="360000" lvl="1">
              <a:lnSpc>
                <a:spcPct val="100000"/>
              </a:lnSpc>
              <a:spcAft>
                <a:spcPts val="2000"/>
              </a:spcAft>
              <a:buClr>
                <a:schemeClr val="accent1"/>
              </a:buClr>
            </a:pPr>
            <a:r>
              <a:rPr lang="en-US" sz="1800" dirty="0"/>
              <a:t>Local-level programming to reduce stigma and discrimination includes the involvement of people who inject drugs, understanding local context, building staff capacity and using data to inform activities</a:t>
            </a:r>
          </a:p>
          <a:p>
            <a:pPr marL="360000" lvl="1">
              <a:lnSpc>
                <a:spcPct val="100000"/>
              </a:lnSpc>
              <a:spcAft>
                <a:spcPts val="2000"/>
              </a:spcAft>
              <a:buClr>
                <a:schemeClr val="accent1"/>
              </a:buClr>
            </a:pPr>
            <a:r>
              <a:rPr lang="en-US" sz="1800" dirty="0"/>
              <a:t>Activities to change attitudes towards people who use drugs</a:t>
            </a:r>
          </a:p>
          <a:p>
            <a:pPr lvl="4">
              <a:spcAft>
                <a:spcPts val="700"/>
              </a:spcAft>
              <a:buClr>
                <a:schemeClr val="tx1">
                  <a:lumMod val="75000"/>
                </a:schemeClr>
              </a:buClr>
              <a:buSzPct val="100000"/>
            </a:pPr>
            <a:r>
              <a:rPr lang="en-US" dirty="0">
                <a:solidFill>
                  <a:schemeClr val="tx1">
                    <a:lumMod val="50000"/>
                  </a:schemeClr>
                </a:solidFill>
                <a:latin typeface="Arial" panose="020B0604020202020204" pitchFamily="34" charset="0"/>
                <a:cs typeface="Arial" panose="020B0604020202020204" pitchFamily="34" charset="0"/>
              </a:rPr>
              <a:t>	</a:t>
            </a:r>
            <a:r>
              <a:rPr lang="en-US" dirty="0"/>
              <a:t>Through the media</a:t>
            </a:r>
          </a:p>
          <a:p>
            <a:pPr lvl="4">
              <a:spcAft>
                <a:spcPts val="700"/>
              </a:spcAft>
              <a:buClr>
                <a:schemeClr val="tx1">
                  <a:lumMod val="75000"/>
                </a:schemeClr>
              </a:buClr>
              <a:buSzPct val="100000"/>
            </a:pPr>
            <a:r>
              <a:rPr lang="en-US" dirty="0"/>
              <a:t>	Giving a voice to people who use drugs</a:t>
            </a:r>
          </a:p>
          <a:p>
            <a:pPr lvl="4">
              <a:spcAft>
                <a:spcPts val="700"/>
              </a:spcAft>
              <a:buClr>
                <a:schemeClr val="tx1">
                  <a:lumMod val="75000"/>
                </a:schemeClr>
              </a:buClr>
              <a:buSzPct val="100000"/>
            </a:pPr>
            <a:r>
              <a:rPr lang="en-US" dirty="0"/>
              <a:t>    Advocating with stakeholders</a:t>
            </a: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8</a:t>
            </a:r>
          </a:p>
        </p:txBody>
      </p:sp>
    </p:spTree>
    <p:extLst>
      <p:ext uri="{BB962C8B-B14F-4D97-AF65-F5344CB8AC3E}">
        <p14:creationId xmlns:p14="http://schemas.microsoft.com/office/powerpoint/2010/main" val="115242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735496"/>
            <a:ext cx="10755978" cy="67863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0086CE"/>
              </a:solidFill>
              <a:effectLst/>
              <a:uLnTx/>
              <a:uFillTx/>
              <a:latin typeface="Century Schoolbook" panose="02040604050505020304"/>
              <a:ea typeface="+mn-ea"/>
              <a:cs typeface="+mn-cs"/>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pic>
        <p:nvPicPr>
          <p:cNvPr id="6" name="Picture 2">
            <a:extLst>
              <a:ext uri="{FF2B5EF4-FFF2-40B4-BE49-F238E27FC236}">
                <a16:creationId xmlns:a16="http://schemas.microsoft.com/office/drawing/2014/main" id="{31DEEB41-34AC-EF41-8ECB-566939A7436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299" r="1677"/>
          <a:stretch/>
        </p:blipFill>
        <p:spPr bwMode="auto">
          <a:xfrm>
            <a:off x="5705060" y="512763"/>
            <a:ext cx="6359465" cy="5729012"/>
          </a:xfrm>
          <a:prstGeom prst="rect">
            <a:avLst/>
          </a:prstGeom>
          <a:noFill/>
          <a:ln w="9525">
            <a:solidFill>
              <a:schemeClr val="bg1"/>
            </a:solidFill>
            <a:miter lim="800000"/>
            <a:headEnd/>
            <a:tailEnd/>
          </a:ln>
        </p:spPr>
      </p:pic>
      <p:sp>
        <p:nvSpPr>
          <p:cNvPr id="9" name="Content Placeholder 8">
            <a:extLst>
              <a:ext uri="{FF2B5EF4-FFF2-40B4-BE49-F238E27FC236}">
                <a16:creationId xmlns:a16="http://schemas.microsoft.com/office/drawing/2014/main" id="{D829187D-DF83-A344-B430-DCD27A40BC86}"/>
              </a:ext>
            </a:extLst>
          </p:cNvPr>
          <p:cNvSpPr>
            <a:spLocks noGrp="1"/>
          </p:cNvSpPr>
          <p:nvPr>
            <p:ph idx="1"/>
          </p:nvPr>
        </p:nvSpPr>
        <p:spPr>
          <a:xfrm>
            <a:off x="731117" y="1021742"/>
            <a:ext cx="766806" cy="679119"/>
          </a:xfrm>
          <a:prstGeom prst="ellipse">
            <a:avLst/>
          </a:prstGeom>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schemeClr val="bg1"/>
                </a:solidFill>
              </a:rPr>
              <a:t>3</a:t>
            </a:r>
            <a:r>
              <a:rPr lang="en-US" sz="2400" b="1" dirty="0"/>
              <a:t>  </a:t>
            </a:r>
          </a:p>
        </p:txBody>
      </p:sp>
      <p:sp>
        <p:nvSpPr>
          <p:cNvPr id="3" name="TextBox 2">
            <a:extLst>
              <a:ext uri="{FF2B5EF4-FFF2-40B4-BE49-F238E27FC236}">
                <a16:creationId xmlns:a16="http://schemas.microsoft.com/office/drawing/2014/main" id="{4D52B80F-B3F0-7441-BCB2-6B70C34CF092}"/>
              </a:ext>
            </a:extLst>
          </p:cNvPr>
          <p:cNvSpPr txBox="1"/>
          <p:nvPr/>
        </p:nvSpPr>
        <p:spPr>
          <a:xfrm>
            <a:off x="1967948" y="1013791"/>
            <a:ext cx="5262979"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Health and support services</a:t>
            </a:r>
          </a:p>
        </p:txBody>
      </p:sp>
      <p:sp>
        <p:nvSpPr>
          <p:cNvPr id="13" name="Oval 12">
            <a:extLst>
              <a:ext uri="{FF2B5EF4-FFF2-40B4-BE49-F238E27FC236}">
                <a16:creationId xmlns:a16="http://schemas.microsoft.com/office/drawing/2014/main" id="{67236176-42E7-CE4A-B62F-6F0E222CD67B}"/>
              </a:ext>
            </a:extLst>
          </p:cNvPr>
          <p:cNvSpPr/>
          <p:nvPr/>
        </p:nvSpPr>
        <p:spPr>
          <a:xfrm>
            <a:off x="731118" y="2192474"/>
            <a:ext cx="766805" cy="677081"/>
          </a:xfrm>
          <a:prstGeom prst="ellipse">
            <a:avLst/>
          </a:prstGeom>
          <a:solidFill>
            <a:srgbClr val="9E932E"/>
          </a:solidFill>
          <a:ln>
            <a:solidFill>
              <a:srgbClr val="8A9340"/>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4  </a:t>
            </a:r>
          </a:p>
        </p:txBody>
      </p:sp>
      <p:sp>
        <p:nvSpPr>
          <p:cNvPr id="17" name="TextBox 16">
            <a:extLst>
              <a:ext uri="{FF2B5EF4-FFF2-40B4-BE49-F238E27FC236}">
                <a16:creationId xmlns:a16="http://schemas.microsoft.com/office/drawing/2014/main" id="{09CFE71C-153B-A74F-9EA3-718F311ECF00}"/>
              </a:ext>
            </a:extLst>
          </p:cNvPr>
          <p:cNvSpPr txBox="1"/>
          <p:nvPr/>
        </p:nvSpPr>
        <p:spPr>
          <a:xfrm>
            <a:off x="1994881" y="2080515"/>
            <a:ext cx="3320629" cy="1354217"/>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Service delivery approaches</a:t>
            </a:r>
          </a:p>
          <a:p>
            <a:endParaRPr lang="en-GB" dirty="0"/>
          </a:p>
        </p:txBody>
      </p:sp>
      <p:pic>
        <p:nvPicPr>
          <p:cNvPr id="20" name="Picture 19">
            <a:extLst>
              <a:ext uri="{FF2B5EF4-FFF2-40B4-BE49-F238E27FC236}">
                <a16:creationId xmlns:a16="http://schemas.microsoft.com/office/drawing/2014/main" id="{DBC84EC6-9D4C-F64D-9BEB-F6F6B52B6F30}"/>
              </a:ext>
            </a:extLst>
          </p:cNvPr>
          <p:cNvPicPr>
            <a:picLocks noChangeAspect="1"/>
          </p:cNvPicPr>
          <p:nvPr/>
        </p:nvPicPr>
        <p:blipFill>
          <a:blip r:embed="rId3"/>
          <a:stretch>
            <a:fillRect/>
          </a:stretch>
        </p:blipFill>
        <p:spPr>
          <a:xfrm>
            <a:off x="800956" y="2937500"/>
            <a:ext cx="533400" cy="647700"/>
          </a:xfrm>
          <a:prstGeom prst="rect">
            <a:avLst/>
          </a:prstGeom>
        </p:spPr>
      </p:pic>
      <p:sp>
        <p:nvSpPr>
          <p:cNvPr id="21" name="Rectangle 20">
            <a:extLst>
              <a:ext uri="{FF2B5EF4-FFF2-40B4-BE49-F238E27FC236}">
                <a16:creationId xmlns:a16="http://schemas.microsoft.com/office/drawing/2014/main" id="{C4D70822-B2F6-2643-A23B-313A86D8FFCC}"/>
              </a:ext>
            </a:extLst>
          </p:cNvPr>
          <p:cNvSpPr/>
          <p:nvPr/>
        </p:nvSpPr>
        <p:spPr>
          <a:xfrm>
            <a:off x="704185" y="2937500"/>
            <a:ext cx="766805"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rPr>
              <a:t>5</a:t>
            </a:r>
            <a:endParaRPr kumimoji="0" lang="en-GB" sz="1800" b="0" i="0" u="none" strike="noStrike" kern="0" cap="none" spc="0" normalizeH="0" baseline="0" noProof="0" dirty="0">
              <a:ln>
                <a:noFill/>
              </a:ln>
              <a:solidFill>
                <a:sysClr val="windowText" lastClr="000000"/>
              </a:solidFill>
              <a:effectLst/>
              <a:uLnTx/>
              <a:uFillTx/>
            </a:endParaRPr>
          </a:p>
        </p:txBody>
      </p:sp>
      <p:sp>
        <p:nvSpPr>
          <p:cNvPr id="22" name="Oval 21">
            <a:extLst>
              <a:ext uri="{FF2B5EF4-FFF2-40B4-BE49-F238E27FC236}">
                <a16:creationId xmlns:a16="http://schemas.microsoft.com/office/drawing/2014/main" id="{588BDB0A-9D0F-0E49-B7CC-6FD9BC08CBE2}"/>
              </a:ext>
            </a:extLst>
          </p:cNvPr>
          <p:cNvSpPr/>
          <p:nvPr/>
        </p:nvSpPr>
        <p:spPr>
          <a:xfrm>
            <a:off x="731118" y="3432386"/>
            <a:ext cx="803254" cy="660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3" name="TextBox 22">
            <a:extLst>
              <a:ext uri="{FF2B5EF4-FFF2-40B4-BE49-F238E27FC236}">
                <a16:creationId xmlns:a16="http://schemas.microsoft.com/office/drawing/2014/main" id="{AA2B5CD2-4253-5746-A5E0-033FFE70DF19}"/>
              </a:ext>
            </a:extLst>
          </p:cNvPr>
          <p:cNvSpPr txBox="1"/>
          <p:nvPr/>
        </p:nvSpPr>
        <p:spPr>
          <a:xfrm>
            <a:off x="1967948" y="3345201"/>
            <a:ext cx="3737111" cy="1354217"/>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Programme</a:t>
            </a:r>
            <a:r>
              <a:rPr lang="en-US" sz="3200" dirty="0">
                <a:latin typeface="Arial" panose="020B0604020202020204" pitchFamily="34" charset="0"/>
                <a:cs typeface="Arial" panose="020B0604020202020204" pitchFamily="34" charset="0"/>
              </a:rPr>
              <a:t> management</a:t>
            </a:r>
          </a:p>
          <a:p>
            <a:endParaRPr lang="en-GB" dirty="0"/>
          </a:p>
        </p:txBody>
      </p:sp>
    </p:spTree>
    <p:extLst>
      <p:ext uri="{BB962C8B-B14F-4D97-AF65-F5344CB8AC3E}">
        <p14:creationId xmlns:p14="http://schemas.microsoft.com/office/powerpoint/2010/main" val="56043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512763"/>
            <a:ext cx="10755978" cy="540786"/>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Key Services: Approach for today’s work</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17099" y="1210303"/>
            <a:ext cx="11123380" cy="499287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r>
              <a:rPr lang="en-US" sz="2000" dirty="0">
                <a:solidFill>
                  <a:schemeClr val="tx1"/>
                </a:solidFill>
                <a:latin typeface="Arial" panose="020B0604020202020204" pitchFamily="34" charset="0"/>
                <a:cs typeface="Arial" panose="020B0604020202020204" pitchFamily="34" charset="0"/>
              </a:rPr>
              <a:t>Aim: to identify priority changes needed.</a:t>
            </a:r>
          </a:p>
          <a:p>
            <a:r>
              <a:rPr lang="en-US" sz="2000" dirty="0">
                <a:solidFill>
                  <a:schemeClr val="tx1"/>
                </a:solidFill>
                <a:latin typeface="Arial" panose="020B0604020202020204" pitchFamily="34" charset="0"/>
                <a:cs typeface="Arial" panose="020B0604020202020204" pitchFamily="34" charset="0"/>
              </a:rPr>
              <a:t>Approach: </a:t>
            </a:r>
          </a:p>
          <a:p>
            <a:pPr marL="342900" indent="-342900">
              <a:buAutoNum type="arabicParenR"/>
            </a:pPr>
            <a:r>
              <a:rPr lang="en-US" sz="1800" b="0" dirty="0">
                <a:solidFill>
                  <a:schemeClr val="tx1"/>
                </a:solidFill>
                <a:latin typeface="Arial" panose="020B0604020202020204" pitchFamily="34" charset="0"/>
                <a:cs typeface="Arial" panose="020B0604020202020204" pitchFamily="34" charset="0"/>
              </a:rPr>
              <a:t>We will present an overview of international standards from the IDUIT.</a:t>
            </a:r>
          </a:p>
          <a:p>
            <a:pPr marL="342900" indent="-342900">
              <a:buAutoNum type="arabicParenR"/>
            </a:pPr>
            <a:r>
              <a:rPr lang="en-US" sz="1800" b="0" dirty="0">
                <a:solidFill>
                  <a:schemeClr val="tx1"/>
                </a:solidFill>
                <a:latin typeface="Arial" panose="020B0604020202020204" pitchFamily="34" charset="0"/>
                <a:cs typeface="Arial" panose="020B0604020202020204" pitchFamily="34" charset="0"/>
              </a:rPr>
              <a:t>In group work, you will discuss how this country/city measures up and identify priority changes needed.</a:t>
            </a:r>
          </a:p>
          <a:p>
            <a:pPr marL="342900" indent="-342900">
              <a:buAutoNum type="arabicParenR"/>
            </a:pPr>
            <a:r>
              <a:rPr lang="en-US" sz="1800" b="0" dirty="0">
                <a:solidFill>
                  <a:schemeClr val="tx1"/>
                </a:solidFill>
                <a:latin typeface="Arial" panose="020B0604020202020204" pitchFamily="34" charset="0"/>
                <a:cs typeface="Arial" panose="020B0604020202020204" pitchFamily="34" charset="0"/>
              </a:rPr>
              <a:t>At the end of the day, we will discuss which priority changes we want to address with policy makers/service providers tomorrow.</a:t>
            </a:r>
          </a:p>
          <a:p>
            <a:r>
              <a:rPr lang="en-US" sz="2000" dirty="0">
                <a:solidFill>
                  <a:schemeClr val="tx1"/>
                </a:solidFill>
                <a:latin typeface="Arial" panose="020B0604020202020204" pitchFamily="34" charset="0"/>
                <a:cs typeface="Arial" panose="020B0604020202020204" pitchFamily="34" charset="0"/>
              </a:rPr>
              <a:t>Key services to be addressed include:</a:t>
            </a:r>
          </a:p>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NSPs</a:t>
            </a:r>
          </a:p>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OST</a:t>
            </a:r>
          </a:p>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SRHR</a:t>
            </a:r>
          </a:p>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Services for WWID</a:t>
            </a:r>
          </a:p>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HTS and ART</a:t>
            </a:r>
          </a:p>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Hepatitis services</a:t>
            </a:r>
          </a:p>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Overdose </a:t>
            </a:r>
          </a:p>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Drug checking</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98946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sz="4800" dirty="0">
              <a:solidFill>
                <a:schemeClr val="tx1">
                  <a:lumMod val="50000"/>
                </a:schemeClr>
              </a:solidFill>
              <a:latin typeface="Arial" panose="020B0604020202020204" pitchFamily="34" charset="0"/>
              <a:cs typeface="Arial" panose="020B0604020202020204" pitchFamily="34" charset="0"/>
            </a:endParaRPr>
          </a:p>
          <a:p>
            <a:pPr lvl="0"/>
            <a:endParaRPr lang="en-US" sz="4800" dirty="0">
              <a:solidFill>
                <a:schemeClr val="tx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
        <p:nvSpPr>
          <p:cNvPr id="2" name="TextBox 1"/>
          <p:cNvSpPr txBox="1"/>
          <p:nvPr/>
        </p:nvSpPr>
        <p:spPr>
          <a:xfrm>
            <a:off x="1385570" y="2535828"/>
            <a:ext cx="9961381" cy="707886"/>
          </a:xfrm>
          <a:prstGeom prst="rect">
            <a:avLst/>
          </a:prstGeom>
          <a:noFill/>
        </p:spPr>
        <p:txBody>
          <a:bodyPr wrap="none" rtlCol="0">
            <a:spAutoFit/>
          </a:bodyPr>
          <a:lstStyle/>
          <a:p>
            <a:pPr lvl="0"/>
            <a:r>
              <a:rPr lang="en-US" sz="4000" b="1" dirty="0">
                <a:solidFill>
                  <a:schemeClr val="accent1"/>
                </a:solidFill>
                <a:latin typeface="Arial" panose="020B0604020202020204" pitchFamily="34" charset="0"/>
                <a:cs typeface="Arial" panose="020B0604020202020204" pitchFamily="34" charset="0"/>
              </a:rPr>
              <a:t>Needle and syringe </a:t>
            </a:r>
            <a:r>
              <a:rPr lang="en-US" sz="4000" b="1" dirty="0" err="1">
                <a:solidFill>
                  <a:schemeClr val="accent1"/>
                </a:solidFill>
                <a:latin typeface="Arial" panose="020B0604020202020204" pitchFamily="34" charset="0"/>
                <a:cs typeface="Arial" panose="020B0604020202020204" pitchFamily="34" charset="0"/>
              </a:rPr>
              <a:t>programmes</a:t>
            </a:r>
            <a:r>
              <a:rPr lang="en-US" sz="4000" b="1" dirty="0">
                <a:solidFill>
                  <a:schemeClr val="accent1"/>
                </a:solidFill>
                <a:latin typeface="Arial" panose="020B0604020202020204" pitchFamily="34" charset="0"/>
                <a:cs typeface="Arial" panose="020B0604020202020204" pitchFamily="34" charset="0"/>
              </a:rPr>
              <a:t> (NSPs)</a:t>
            </a:r>
          </a:p>
        </p:txBody>
      </p:sp>
    </p:spTree>
    <p:extLst>
      <p:ext uri="{BB962C8B-B14F-4D97-AF65-F5344CB8AC3E}">
        <p14:creationId xmlns:p14="http://schemas.microsoft.com/office/powerpoint/2010/main" val="2129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gn="ctr"/>
            <a:r>
              <a:rPr lang="en-US" sz="3200" dirty="0">
                <a:solidFill>
                  <a:schemeClr val="accent1"/>
                </a:solidFill>
                <a:latin typeface="Arial" panose="020B0604020202020204" pitchFamily="34" charset="0"/>
                <a:cs typeface="Arial" panose="020B0604020202020204" pitchFamily="34" charset="0"/>
              </a:rPr>
              <a:t>Needle and Syringe </a:t>
            </a:r>
            <a:r>
              <a:rPr lang="en-US" sz="3200" dirty="0" err="1">
                <a:solidFill>
                  <a:schemeClr val="accent1"/>
                </a:solidFill>
                <a:latin typeface="Arial" panose="020B0604020202020204" pitchFamily="34" charset="0"/>
                <a:cs typeface="Arial" panose="020B0604020202020204" pitchFamily="34" charset="0"/>
              </a:rPr>
              <a:t>Programmes</a:t>
            </a:r>
            <a:r>
              <a:rPr lang="en-US" sz="3200" dirty="0">
                <a:solidFill>
                  <a:schemeClr val="accent1"/>
                </a:solidFill>
                <a:latin typeface="Arial" panose="020B0604020202020204" pitchFamily="34" charset="0"/>
                <a:cs typeface="Arial" panose="020B0604020202020204" pitchFamily="34" charset="0"/>
              </a:rPr>
              <a:t> (NSPs)</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740239"/>
            <a:ext cx="11023989" cy="481773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indent="-342900">
              <a:buFont typeface="Arial" panose="020B0604020202020204" pitchFamily="34" charset="0"/>
              <a:buChar char="•"/>
            </a:pPr>
            <a:r>
              <a:rPr lang="en-US" sz="2400" b="0" dirty="0" err="1">
                <a:solidFill>
                  <a:schemeClr val="tx1"/>
                </a:solidFill>
                <a:latin typeface="Arial" panose="020B0604020202020204" pitchFamily="34" charset="0"/>
                <a:ea typeface="Helvetica" charset="0"/>
                <a:cs typeface="Arial" panose="020B0604020202020204" pitchFamily="34" charset="0"/>
              </a:rPr>
              <a:t>Programmes</a:t>
            </a:r>
            <a:r>
              <a:rPr lang="en-US" sz="2400" b="0" dirty="0">
                <a:solidFill>
                  <a:schemeClr val="tx1"/>
                </a:solidFill>
                <a:latin typeface="Arial" panose="020B0604020202020204" pitchFamily="34" charset="0"/>
                <a:ea typeface="Helvetica" charset="0"/>
                <a:cs typeface="Arial" panose="020B0604020202020204" pitchFamily="34" charset="0"/>
              </a:rPr>
              <a:t> that primarily distribute sterile injecting equipment </a:t>
            </a:r>
          </a:p>
          <a:p>
            <a:pPr marL="342900" indent="-342900">
              <a:buFont typeface="Arial" panose="020B0604020202020204" pitchFamily="34" charset="0"/>
              <a:buChar char="•"/>
            </a:pPr>
            <a:r>
              <a:rPr lang="en-GB" sz="2400" b="0" dirty="0">
                <a:solidFill>
                  <a:schemeClr val="tx1"/>
                </a:solidFill>
                <a:latin typeface="Arial" panose="020B0604020202020204" pitchFamily="34" charset="0"/>
                <a:cs typeface="Arial" panose="020B0604020202020204" pitchFamily="34" charset="0"/>
              </a:rPr>
              <a:t>The provision of sterile injecting equipment through NSPs is highly effective in reducing transmission of HIV and hepatitis B and C </a:t>
            </a:r>
            <a:endParaRPr lang="en-US" sz="2400" b="0" dirty="0">
              <a:solidFill>
                <a:schemeClr val="tx1"/>
              </a:solidFill>
              <a:latin typeface="Arial" panose="020B0604020202020204" pitchFamily="34" charset="0"/>
              <a:ea typeface="Helvetica" charset="0"/>
              <a:cs typeface="Arial" panose="020B0604020202020204" pitchFamily="34" charset="0"/>
            </a:endParaRPr>
          </a:p>
          <a:p>
            <a:pPr marL="342900" indent="-342900">
              <a:buFont typeface="Arial" panose="020B0604020202020204" pitchFamily="34" charset="0"/>
              <a:buChar char="•"/>
            </a:pPr>
            <a:r>
              <a:rPr lang="en-US" sz="2400" b="0" dirty="0">
                <a:solidFill>
                  <a:schemeClr val="tx1"/>
                </a:solidFill>
                <a:latin typeface="Arial" panose="020B0604020202020204" pitchFamily="34" charset="0"/>
                <a:ea typeface="Helvetica" charset="0"/>
                <a:cs typeface="Arial" panose="020B0604020202020204" pitchFamily="34" charset="0"/>
              </a:rPr>
              <a:t>NSPs should also have systems in place for return, collection and destruction of used injecting equipment  </a:t>
            </a:r>
          </a:p>
          <a:p>
            <a:pPr marL="342900" indent="-342900">
              <a:buFont typeface="Arial" panose="020B0604020202020204" pitchFamily="34" charset="0"/>
              <a:buChar char="•"/>
            </a:pPr>
            <a:r>
              <a:rPr lang="en-GB" sz="2400" b="0" dirty="0">
                <a:solidFill>
                  <a:schemeClr val="tx1"/>
                </a:solidFill>
                <a:latin typeface="Arial" panose="020B0604020202020204" pitchFamily="34" charset="0"/>
                <a:cs typeface="Arial" panose="020B0604020202020204" pitchFamily="34" charset="0"/>
              </a:rPr>
              <a:t>Strict exchange (requiring people to return used needles and syringes) is not advised 											- Strict exchange is a barrier to effective HIV response				- Equipment should be provided regardless of returns				- A system should be provided to increase returns and collection of used 	equipment in the community  </a:t>
            </a:r>
          </a:p>
          <a:p>
            <a:pPr marL="342900" indent="-342900">
              <a:buFont typeface="Arial" panose="020B0604020202020204" pitchFamily="34" charset="0"/>
              <a:buChar char="•"/>
            </a:pPr>
            <a:r>
              <a:rPr lang="en-US" sz="2400" b="0" dirty="0">
                <a:solidFill>
                  <a:schemeClr val="tx1"/>
                </a:solidFill>
                <a:latin typeface="Arial" panose="020B0604020202020204" pitchFamily="34" charset="0"/>
                <a:ea typeface="Helvetica" charset="0"/>
                <a:cs typeface="Arial" panose="020B0604020202020204" pitchFamily="34" charset="0"/>
              </a:rPr>
              <a:t>NSPs increase access to other health and social services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31040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sz="3200" dirty="0">
                <a:solidFill>
                  <a:schemeClr val="accent1"/>
                </a:solidFill>
                <a:latin typeface="Arial" panose="020B0604020202020204" pitchFamily="34" charset="0"/>
                <a:cs typeface="Arial" panose="020B0604020202020204" pitchFamily="34" charset="0"/>
              </a:rPr>
              <a:t>NSP commodities</a:t>
            </a:r>
          </a:p>
          <a:p>
            <a:pPr lvl="0"/>
            <a:endParaRPr kumimoji="0" lang="en-GB" sz="3200" b="1" i="0" u="none" strike="noStrike" kern="1200" cap="none" spc="0" normalizeH="0" baseline="0" noProof="0" dirty="0">
              <a:ln>
                <a:noFill/>
              </a:ln>
              <a:solidFill>
                <a:srgbClr val="0086CE"/>
              </a:solidFill>
              <a:effectLst/>
              <a:uLnTx/>
              <a:uFillTx/>
              <a:latin typeface="Century Schoolbook" panose="02040604050505020304"/>
              <a:ea typeface="+mn-ea"/>
              <a:cs typeface="Calibri Light"/>
            </a:endParaRPr>
          </a:p>
          <a:p>
            <a:pPr lvl="0"/>
            <a:endParaRPr kumimoji="0" lang="en-US" sz="3000" b="1" i="0" u="none" strike="noStrike" kern="1200" cap="none" spc="0" normalizeH="0" baseline="0" noProof="0" dirty="0">
              <a:ln>
                <a:noFill/>
              </a:ln>
              <a:solidFill>
                <a:srgbClr val="0086CE"/>
              </a:solidFill>
              <a:effectLst/>
              <a:uLnTx/>
              <a:uFillTx/>
              <a:latin typeface="Century Schoolbook" panose="02040604050505020304"/>
              <a:ea typeface="+mn-ea"/>
              <a:cs typeface="+mn-cs"/>
            </a:endParaRPr>
          </a:p>
        </p:txBody>
      </p:sp>
      <p:sp>
        <p:nvSpPr>
          <p:cNvPr id="7" name="Content Placeholder 2"/>
          <p:cNvSpPr>
            <a:spLocks noGrp="1"/>
          </p:cNvSpPr>
          <p:nvPr>
            <p:ph idx="1"/>
          </p:nvPr>
        </p:nvSpPr>
        <p:spPr>
          <a:xfrm>
            <a:off x="704185" y="1288237"/>
            <a:ext cx="11043867"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a:lnSpc>
                <a:spcPct val="70000"/>
              </a:lnSpc>
              <a:defRPr sz="2300"/>
            </a:pPr>
            <a:endParaRPr lang="fr-FR" sz="2300" b="0" dirty="0">
              <a:solidFill>
                <a:schemeClr val="tx1"/>
              </a:solidFill>
              <a:uFill>
                <a:solidFill>
                  <a:srgbClr val="141413"/>
                </a:solidFill>
              </a:uFill>
              <a:latin typeface="Calibri"/>
              <a:ea typeface="Calibri"/>
              <a:cs typeface="Calibri"/>
              <a:sym typeface="Calibri"/>
            </a:endParaRPr>
          </a:p>
          <a:p>
            <a:pPr marL="342900" indent="-342900">
              <a:lnSpc>
                <a:spcPct val="70000"/>
              </a:lnSpc>
              <a:buFont typeface="Arial"/>
              <a:buChar char="•"/>
              <a:defRPr sz="2300"/>
            </a:pP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Sterile</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needles</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and syringes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ideally</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t>
            </a:r>
            <a:r>
              <a:rPr lang="fr-FR" sz="2300" b="0" dirty="0" err="1">
                <a:solidFill>
                  <a:schemeClr val="tx1"/>
                </a:solidFill>
                <a:uFill>
                  <a:solidFill>
                    <a:srgbClr val="000000"/>
                  </a:solidFill>
                </a:uFill>
                <a:latin typeface="Arial" panose="020B0604020202020204" pitchFamily="34" charset="0"/>
                <a:ea typeface="Calibri"/>
                <a:cs typeface="Arial" panose="020B0604020202020204" pitchFamily="34" charset="0"/>
                <a:sym typeface="Calibri"/>
              </a:rPr>
              <a:t>low-dead-space</a:t>
            </a:r>
            <a:r>
              <a:rPr lang="fr-FR" sz="2300" b="0" dirty="0">
                <a:solidFill>
                  <a:schemeClr val="tx1"/>
                </a:solidFill>
                <a:uFill>
                  <a:solidFill>
                    <a:srgbClr val="000000"/>
                  </a:solidFill>
                </a:uFill>
                <a:latin typeface="Arial" panose="020B0604020202020204" pitchFamily="34" charset="0"/>
                <a:ea typeface="Calibri"/>
                <a:cs typeface="Arial" panose="020B0604020202020204" pitchFamily="34" charset="0"/>
                <a:sym typeface="Calibri"/>
              </a:rPr>
              <a:t> syringes) </a:t>
            </a:r>
          </a:p>
          <a:p>
            <a:pPr marL="342900" indent="-342900">
              <a:lnSpc>
                <a:spcPct val="70000"/>
              </a:lnSpc>
              <a:buFont typeface="Arial"/>
              <a:buChar char="•"/>
              <a:defRPr sz="2300"/>
            </a:pP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Condoms and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lubricant</a:t>
            </a:r>
            <a:endPar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endParaRPr>
          </a:p>
          <a:p>
            <a:pPr marL="382676" indent="-382676">
              <a:lnSpc>
                <a:spcPct val="70000"/>
              </a:lnSpc>
              <a:buFont typeface="Arial"/>
              <a:buChar char="•"/>
              <a:defRPr sz="2300"/>
            </a:pP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Filters</a:t>
            </a:r>
            <a:endPar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endParaRPr>
          </a:p>
          <a:p>
            <a:pPr marL="382676" indent="-382676">
              <a:lnSpc>
                <a:spcPct val="70000"/>
              </a:lnSpc>
              <a:buFont typeface="Arial"/>
              <a:buChar char="•"/>
              <a:defRPr sz="2300"/>
            </a:pP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Sterile</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water</a:t>
            </a:r>
          </a:p>
          <a:p>
            <a:pPr marL="382676" indent="-382676">
              <a:lnSpc>
                <a:spcPct val="70000"/>
              </a:lnSpc>
              <a:buFont typeface="Arial"/>
              <a:buChar char="•"/>
              <a:defRPr sz="2300"/>
            </a:pP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Alcohol</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and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cotton</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swabs</a:t>
            </a:r>
            <a:endPar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endParaRPr>
          </a:p>
          <a:p>
            <a:pPr marL="382676" indent="-382676">
              <a:lnSpc>
                <a:spcPct val="70000"/>
              </a:lnSpc>
              <a:buFont typeface="Arial"/>
              <a:buChar char="•"/>
              <a:defRPr sz="2300"/>
            </a:pP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Spoons</a:t>
            </a:r>
            <a:endPar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endParaRPr>
          </a:p>
          <a:p>
            <a:pPr marL="382676" indent="-382676">
              <a:lnSpc>
                <a:spcPct val="70000"/>
              </a:lnSpc>
              <a:buFont typeface="Arial"/>
              <a:buChar char="•"/>
              <a:defRPr sz="2300"/>
            </a:pP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Puncture</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-proof containers</a:t>
            </a:r>
          </a:p>
          <a:p>
            <a:pPr marL="382676" indent="-382676">
              <a:lnSpc>
                <a:spcPct val="70000"/>
              </a:lnSpc>
              <a:buFont typeface="Arial"/>
              <a:buChar char="•"/>
              <a:defRPr sz="2300"/>
            </a:pP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Acidifiers</a:t>
            </a:r>
            <a:endPar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endParaRPr>
          </a:p>
          <a:p>
            <a:pPr marL="382676" indent="-382676">
              <a:lnSpc>
                <a:spcPct val="70000"/>
              </a:lnSpc>
              <a:buFont typeface="Arial"/>
              <a:buChar char="•"/>
              <a:defRPr sz="2300"/>
            </a:pP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Tourniquets</a:t>
            </a:r>
          </a:p>
          <a:p>
            <a:pPr>
              <a:lnSpc>
                <a:spcPct val="70000"/>
              </a:lnSpc>
              <a:defRPr sz="2300"/>
            </a:pPr>
            <a:endPar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endParaRPr>
          </a:p>
          <a:p>
            <a:pPr>
              <a:lnSpc>
                <a:spcPct val="70000"/>
              </a:lnSpc>
              <a:defRPr sz="2300"/>
            </a:pPr>
            <a:r>
              <a:rPr lang="fr-FR" sz="230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Ideally</a:t>
            </a:r>
            <a:r>
              <a:rPr lang="fr-FR" sz="230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t>
            </a:r>
            <a:r>
              <a:rPr lang="fr-FR" sz="230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NSPs</a:t>
            </a:r>
            <a:r>
              <a:rPr lang="fr-FR" sz="230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t>
            </a:r>
            <a:r>
              <a:rPr lang="fr-FR" sz="230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also</a:t>
            </a:r>
            <a:r>
              <a:rPr lang="fr-FR" sz="230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t>
            </a:r>
          </a:p>
          <a:p>
            <a:pPr marL="342900" indent="-342900">
              <a:lnSpc>
                <a:spcPct val="70000"/>
              </a:lnSpc>
              <a:buFont typeface="Arial"/>
              <a:buChar char="•"/>
              <a:defRPr sz="2300"/>
            </a:pP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distribute</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IEC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materials</a:t>
            </a:r>
            <a:endPar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endParaRPr>
          </a:p>
          <a:p>
            <a:pPr marL="342900" indent="-342900">
              <a:lnSpc>
                <a:spcPct val="70000"/>
              </a:lnSpc>
              <a:buFont typeface="Arial"/>
              <a:buChar char="•"/>
              <a:defRPr sz="2300"/>
            </a:pP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provide</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referrals</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to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quality</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and relevant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health</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and social services</a:t>
            </a:r>
          </a:p>
          <a:p>
            <a:pPr marL="342900" indent="-342900">
              <a:lnSpc>
                <a:spcPct val="70000"/>
              </a:lnSpc>
              <a:buFont typeface="Arial"/>
              <a:buChar char="•"/>
              <a:defRPr sz="2300"/>
            </a:pP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Naloxone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available</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 for overdose </a:t>
            </a:r>
            <a:r>
              <a:rPr lang="fr-FR" sz="2300" b="0" dirty="0" err="1">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treatment</a:t>
            </a:r>
            <a:r>
              <a:rPr lang="fr-FR" sz="2300" b="0" dirty="0">
                <a:solidFill>
                  <a:schemeClr val="tx1"/>
                </a:solidFill>
                <a:uFill>
                  <a:solidFill>
                    <a:srgbClr val="141413"/>
                  </a:solidFill>
                </a:uFill>
                <a:latin typeface="Arial" panose="020B0604020202020204" pitchFamily="34" charset="0"/>
                <a:ea typeface="Calibri"/>
                <a:cs typeface="Arial" panose="020B0604020202020204" pitchFamily="34" charset="0"/>
                <a:sym typeface="Calibri"/>
              </a:rPr>
              <a:t>.</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66821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sz="4000" dirty="0">
                <a:solidFill>
                  <a:schemeClr val="accent1"/>
                </a:solidFill>
                <a:latin typeface="Arial" panose="020B0604020202020204" pitchFamily="34" charset="0"/>
                <a:cs typeface="Arial" panose="020B0604020202020204" pitchFamily="34" charset="0"/>
              </a:rPr>
              <a:t>Modes of NSP service delivery</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1222772"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fontAlgn="t"/>
            <a:endParaRPr lang="en-US" sz="2400" dirty="0">
              <a:solidFill>
                <a:schemeClr val="tx1"/>
              </a:solidFill>
              <a:latin typeface="Arial" panose="020B0604020202020204" pitchFamily="34" charset="0"/>
              <a:cs typeface="Arial" panose="020B0604020202020204" pitchFamily="34" charset="0"/>
            </a:endParaRPr>
          </a:p>
          <a:p>
            <a:pPr fontAlgn="t"/>
            <a:r>
              <a:rPr lang="en-US" sz="2400" dirty="0">
                <a:solidFill>
                  <a:schemeClr val="tx1"/>
                </a:solidFill>
                <a:latin typeface="Arial" panose="020B0604020202020204" pitchFamily="34" charset="0"/>
                <a:cs typeface="Arial" panose="020B0604020202020204" pitchFamily="34" charset="0"/>
              </a:rPr>
              <a:t>Fixed services</a:t>
            </a:r>
            <a:r>
              <a:rPr lang="fr-FR" sz="2000" b="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Mobile services</a:t>
            </a:r>
            <a:endParaRPr lang="fr-FR" sz="2400" b="0" dirty="0">
              <a:solidFill>
                <a:schemeClr val="tx1"/>
              </a:solidFill>
              <a:latin typeface="Arial" panose="020B0604020202020204" pitchFamily="34" charset="0"/>
              <a:cs typeface="Arial" panose="020B0604020202020204" pitchFamily="34" charset="0"/>
            </a:endParaRPr>
          </a:p>
          <a:p>
            <a:pPr fontAlgn="t"/>
            <a:r>
              <a:rPr lang="en-US" sz="2000" dirty="0">
                <a:solidFill>
                  <a:schemeClr val="tx1"/>
                </a:solidFill>
                <a:latin typeface="Arial" panose="020B0604020202020204" pitchFamily="34" charset="0"/>
                <a:cs typeface="Arial" panose="020B0604020202020204" pitchFamily="34" charset="0"/>
              </a:rPr>
              <a:t>Drop-in </a:t>
            </a:r>
            <a:r>
              <a:rPr lang="en-US" sz="2000" dirty="0" err="1">
                <a:solidFill>
                  <a:schemeClr val="tx1"/>
                </a:solidFill>
                <a:latin typeface="Arial" panose="020B0604020202020204" pitchFamily="34" charset="0"/>
                <a:cs typeface="Arial" panose="020B0604020202020204" pitchFamily="34" charset="0"/>
              </a:rPr>
              <a:t>centre</a:t>
            </a:r>
            <a:r>
              <a:rPr lang="en-US" sz="2000" dirty="0">
                <a:solidFill>
                  <a:schemeClr val="tx1"/>
                </a:solidFill>
                <a:latin typeface="Arial" panose="020B0604020202020204" pitchFamily="34" charset="0"/>
                <a:cs typeface="Arial" panose="020B0604020202020204" pitchFamily="34" charset="0"/>
              </a:rPr>
              <a:t> 						</a:t>
            </a:r>
            <a:r>
              <a:rPr lang="en-ZA" sz="2000" dirty="0">
                <a:solidFill>
                  <a:schemeClr val="tx1"/>
                </a:solidFill>
                <a:latin typeface="Arial" panose="020B0604020202020204" pitchFamily="34" charset="0"/>
                <a:cs typeface="Arial" panose="020B0604020202020204" pitchFamily="34" charset="0"/>
              </a:rPr>
              <a:t>Mobile clinics</a:t>
            </a:r>
            <a:endParaRPr lang="fr-FR" sz="2000" b="0" dirty="0">
              <a:solidFill>
                <a:schemeClr val="tx1"/>
              </a:solidFill>
              <a:latin typeface="Arial" panose="020B0604020202020204" pitchFamily="34" charset="0"/>
              <a:cs typeface="Arial" panose="020B0604020202020204" pitchFamily="34" charset="0"/>
            </a:endParaRPr>
          </a:p>
          <a:p>
            <a:pPr fontAlgn="t"/>
            <a:r>
              <a:rPr lang="en-US" sz="2000" b="0" dirty="0">
                <a:solidFill>
                  <a:schemeClr val="tx1"/>
                </a:solidFill>
                <a:latin typeface="Arial" panose="020B0604020202020204" pitchFamily="34" charset="0"/>
                <a:cs typeface="Arial" panose="020B0604020202020204" pitchFamily="34" charset="0"/>
              </a:rPr>
              <a:t>A safe place for PWID to spend time and 		Services provided through an automobile access services						that visits different areas</a:t>
            </a:r>
          </a:p>
          <a:p>
            <a:pPr fontAlgn="t"/>
            <a:endParaRPr lang="fr-FR" sz="2000" b="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NSP </a:t>
            </a:r>
            <a:r>
              <a:rPr lang="en-US" sz="2000" dirty="0" err="1">
                <a:solidFill>
                  <a:schemeClr val="tx1"/>
                </a:solidFill>
                <a:latin typeface="Arial" panose="020B0604020202020204" pitchFamily="34" charset="0"/>
                <a:cs typeface="Arial" panose="020B0604020202020204" pitchFamily="34" charset="0"/>
              </a:rPr>
              <a:t>programme</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centre</a:t>
            </a:r>
            <a:r>
              <a:rPr lang="en-US" sz="2000" dirty="0">
                <a:solidFill>
                  <a:schemeClr val="tx1"/>
                </a:solidFill>
                <a:latin typeface="Arial" panose="020B0604020202020204" pitchFamily="34" charset="0"/>
                <a:cs typeface="Arial" panose="020B0604020202020204" pitchFamily="34" charset="0"/>
              </a:rPr>
              <a:t>				</a:t>
            </a:r>
            <a:r>
              <a:rPr lang="en-ZA" sz="2000" dirty="0">
                <a:solidFill>
                  <a:schemeClr val="tx1"/>
                </a:solidFill>
                <a:latin typeface="Arial" panose="020B0604020202020204" pitchFamily="34" charset="0"/>
                <a:cs typeface="Arial" panose="020B0604020202020204" pitchFamily="34" charset="0"/>
              </a:rPr>
              <a:t>Outreach/backpack:</a:t>
            </a:r>
            <a:endParaRPr lang="fr-FR" sz="2000" b="0" dirty="0">
              <a:solidFill>
                <a:schemeClr val="tx1"/>
              </a:solidFill>
              <a:latin typeface="Arial" panose="020B0604020202020204" pitchFamily="34" charset="0"/>
              <a:cs typeface="Arial" panose="020B0604020202020204" pitchFamily="34" charset="0"/>
            </a:endParaRPr>
          </a:p>
          <a:p>
            <a:r>
              <a:rPr lang="en-US" sz="2000" b="0" dirty="0">
                <a:solidFill>
                  <a:schemeClr val="tx1"/>
                </a:solidFill>
                <a:latin typeface="Arial" panose="020B0604020202020204" pitchFamily="34" charset="0"/>
                <a:cs typeface="Arial" panose="020B0604020202020204" pitchFamily="34" charset="0"/>
              </a:rPr>
              <a:t>Low cost, initial model for service provision</a:t>
            </a:r>
            <a:r>
              <a:rPr lang="fr-FR" sz="2000" b="0" dirty="0">
                <a:solidFill>
                  <a:schemeClr val="tx1"/>
                </a:solidFill>
                <a:latin typeface="Arial" panose="020B0604020202020204" pitchFamily="34" charset="0"/>
                <a:cs typeface="Arial" panose="020B0604020202020204" pitchFamily="34" charset="0"/>
              </a:rPr>
              <a:t>		</a:t>
            </a:r>
            <a:r>
              <a:rPr lang="en-ZA" sz="2000" b="0" dirty="0">
                <a:solidFill>
                  <a:schemeClr val="tx1"/>
                </a:solidFill>
                <a:latin typeface="Arial" panose="020B0604020202020204" pitchFamily="34" charset="0"/>
                <a:cs typeface="Arial" panose="020B0604020202020204" pitchFamily="34" charset="0"/>
              </a:rPr>
              <a:t>Workers with backpacks travel the 								streets providing services</a:t>
            </a:r>
            <a:endParaRPr lang="fr-FR" sz="2000" b="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Other							</a:t>
            </a:r>
            <a:r>
              <a:rPr lang="en-ZA" sz="2000" dirty="0">
                <a:solidFill>
                  <a:schemeClr val="tx1"/>
                </a:solidFill>
                <a:latin typeface="Arial" panose="020B0604020202020204" pitchFamily="34" charset="0"/>
                <a:cs typeface="Arial" panose="020B0604020202020204" pitchFamily="34" charset="0"/>
              </a:rPr>
              <a:t>Secondary syringe distribution</a:t>
            </a:r>
            <a:endParaRPr lang="fr-FR" sz="2000" b="0" dirty="0">
              <a:solidFill>
                <a:schemeClr val="tx1"/>
              </a:solidFill>
              <a:latin typeface="Arial" panose="020B0604020202020204" pitchFamily="34" charset="0"/>
              <a:cs typeface="Arial" panose="020B0604020202020204" pitchFamily="34" charset="0"/>
            </a:endParaRPr>
          </a:p>
          <a:p>
            <a:r>
              <a:rPr lang="en-US" sz="2000" b="0" dirty="0">
                <a:solidFill>
                  <a:schemeClr val="tx1"/>
                </a:solidFill>
                <a:latin typeface="Arial" panose="020B0604020202020204" pitchFamily="34" charset="0"/>
                <a:cs typeface="Arial" panose="020B0604020202020204" pitchFamily="34" charset="0"/>
              </a:rPr>
              <a:t>Pharmacies, vending machines, drug treatment 		</a:t>
            </a:r>
            <a:r>
              <a:rPr lang="en-ZA" sz="2000" b="0" dirty="0">
                <a:solidFill>
                  <a:schemeClr val="tx1"/>
                </a:solidFill>
                <a:latin typeface="Arial" panose="020B0604020202020204" pitchFamily="34" charset="0"/>
                <a:cs typeface="Arial" panose="020B0604020202020204" pitchFamily="34" charset="0"/>
              </a:rPr>
              <a:t>Networks of people who inject drugs </a:t>
            </a:r>
            <a:r>
              <a:rPr lang="en-US" sz="2000" b="0" dirty="0">
                <a:solidFill>
                  <a:schemeClr val="tx1"/>
                </a:solidFill>
                <a:latin typeface="Arial" panose="020B0604020202020204" pitchFamily="34" charset="0"/>
                <a:cs typeface="Arial" panose="020B0604020202020204" pitchFamily="34" charset="0"/>
              </a:rPr>
              <a:t>etc.</a:t>
            </a:r>
            <a:r>
              <a:rPr lang="fr-FR" sz="2000" b="0" dirty="0">
                <a:solidFill>
                  <a:schemeClr val="tx1"/>
                </a:solidFill>
                <a:latin typeface="Arial" panose="020B0604020202020204" pitchFamily="34" charset="0"/>
                <a:cs typeface="Arial" panose="020B0604020202020204" pitchFamily="34" charset="0"/>
              </a:rPr>
              <a:t>	</a:t>
            </a:r>
            <a:r>
              <a:rPr lang="en-US" sz="2000" b="0" dirty="0">
                <a:solidFill>
                  <a:schemeClr val="tx1"/>
                </a:solidFill>
                <a:latin typeface="Arial" panose="020B0604020202020204" pitchFamily="34" charset="0"/>
                <a:cs typeface="Arial" panose="020B0604020202020204" pitchFamily="34" charset="0"/>
              </a:rPr>
              <a:t> sites, </a:t>
            </a:r>
            <a:r>
              <a:rPr lang="fr-FR" sz="2000" b="0" dirty="0">
                <a:solidFill>
                  <a:schemeClr val="tx1"/>
                </a:solidFill>
                <a:latin typeface="Arial" panose="020B0604020202020204" pitchFamily="34" charset="0"/>
                <a:cs typeface="Arial" panose="020B0604020202020204" pitchFamily="34" charset="0"/>
              </a:rPr>
              <a:t>							</a:t>
            </a:r>
            <a:r>
              <a:rPr lang="en-ZA" sz="2000" b="0" dirty="0">
                <a:solidFill>
                  <a:schemeClr val="tx1"/>
                </a:solidFill>
                <a:latin typeface="Arial" panose="020B0604020202020204" pitchFamily="34" charset="0"/>
                <a:cs typeface="Arial" panose="020B0604020202020204" pitchFamily="34" charset="0"/>
              </a:rPr>
              <a:t>distribute needles and syringes</a:t>
            </a:r>
            <a:endParaRPr lang="fr-FR" sz="2000" b="0" dirty="0">
              <a:solidFill>
                <a:schemeClr val="tx1"/>
              </a:solidFill>
              <a:latin typeface="Arial" panose="020B0604020202020204" pitchFamily="34" charset="0"/>
              <a:cs typeface="Arial" panose="020B0604020202020204" pitchFamily="34" charset="0"/>
            </a:endParaRP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0415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830906"/>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Drop-in </a:t>
            </a:r>
            <a:r>
              <a:rPr lang="en-US" sz="4000" dirty="0" err="1">
                <a:solidFill>
                  <a:schemeClr val="accent1"/>
                </a:solidFill>
                <a:latin typeface="Arial" panose="020B0604020202020204" pitchFamily="34" charset="0"/>
                <a:cs typeface="Arial" panose="020B0604020202020204" pitchFamily="34" charset="0"/>
              </a:rPr>
              <a:t>centres</a:t>
            </a:r>
            <a:r>
              <a:rPr lang="en-US" sz="4000" dirty="0">
                <a:solidFill>
                  <a:schemeClr val="accent1"/>
                </a:solidFill>
                <a:latin typeface="Arial" panose="020B0604020202020204" pitchFamily="34" charset="0"/>
                <a:cs typeface="Arial" panose="020B0604020202020204" pitchFamily="34" charset="0"/>
              </a:rPr>
              <a:t> - providing services for the whole person</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669774"/>
            <a:ext cx="10755978" cy="437665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3400" b="0" dirty="0">
              <a:solidFill>
                <a:schemeClr val="tx1">
                  <a:lumMod val="50000"/>
                </a:schemeClr>
              </a:solidFill>
              <a:latin typeface="Arial" panose="020B0604020202020204" pitchFamily="34" charset="0"/>
              <a:ea typeface="Helvetica" charset="0"/>
              <a:cs typeface="Arial" panose="020B0604020202020204" pitchFamily="34" charset="0"/>
            </a:endParaRPr>
          </a:p>
          <a:p>
            <a:pPr marL="457200" indent="-457200">
              <a:buFont typeface="Arial" charset="0"/>
              <a:buChar char="•"/>
            </a:pPr>
            <a:r>
              <a:rPr lang="en-US" sz="3400" b="0" dirty="0">
                <a:solidFill>
                  <a:schemeClr val="tx1"/>
                </a:solidFill>
                <a:latin typeface="Arial" panose="020B0604020202020204" pitchFamily="34" charset="0"/>
                <a:ea typeface="Helvetica" charset="0"/>
                <a:cs typeface="Arial" panose="020B0604020202020204" pitchFamily="34" charset="0"/>
              </a:rPr>
              <a:t>Food</a:t>
            </a:r>
          </a:p>
          <a:p>
            <a:pPr marL="457200" indent="-457200">
              <a:buFont typeface="Arial" charset="0"/>
              <a:buChar char="•"/>
            </a:pPr>
            <a:r>
              <a:rPr lang="en-US" sz="3400" b="0" dirty="0">
                <a:solidFill>
                  <a:schemeClr val="tx1"/>
                </a:solidFill>
                <a:latin typeface="Arial" panose="020B0604020202020204" pitchFamily="34" charset="0"/>
                <a:ea typeface="Helvetica" charset="0"/>
                <a:cs typeface="Arial" panose="020B0604020202020204" pitchFamily="34" charset="0"/>
              </a:rPr>
              <a:t>Laundry facilities</a:t>
            </a:r>
          </a:p>
          <a:p>
            <a:pPr marL="457200" indent="-457200">
              <a:buFont typeface="Arial" charset="0"/>
              <a:buChar char="•"/>
            </a:pPr>
            <a:r>
              <a:rPr lang="en-US" sz="3400" b="0" dirty="0">
                <a:solidFill>
                  <a:schemeClr val="tx1"/>
                </a:solidFill>
                <a:latin typeface="Arial" panose="020B0604020202020204" pitchFamily="34" charset="0"/>
                <a:ea typeface="Helvetica" charset="0"/>
                <a:cs typeface="Arial" panose="020B0604020202020204" pitchFamily="34" charset="0"/>
              </a:rPr>
              <a:t>Showers/baths</a:t>
            </a:r>
          </a:p>
          <a:p>
            <a:pPr marL="457200" indent="-457200">
              <a:buFont typeface="Arial" charset="0"/>
              <a:buChar char="•"/>
            </a:pPr>
            <a:r>
              <a:rPr lang="en-US" sz="3400" b="0" dirty="0">
                <a:solidFill>
                  <a:schemeClr val="tx1"/>
                </a:solidFill>
                <a:latin typeface="Arial" panose="020B0604020202020204" pitchFamily="34" charset="0"/>
                <a:ea typeface="Helvetica" charset="0"/>
                <a:cs typeface="Arial" panose="020B0604020202020204" pitchFamily="34" charset="0"/>
              </a:rPr>
              <a:t>Comfortable seating area</a:t>
            </a:r>
          </a:p>
          <a:p>
            <a:pPr marL="457200" indent="-457200">
              <a:buFont typeface="Arial" charset="0"/>
              <a:buChar char="•"/>
            </a:pPr>
            <a:r>
              <a:rPr lang="en-US" sz="3400" b="0" dirty="0">
                <a:solidFill>
                  <a:schemeClr val="tx1"/>
                </a:solidFill>
                <a:latin typeface="Arial" panose="020B0604020202020204" pitchFamily="34" charset="0"/>
                <a:ea typeface="Helvetica" charset="0"/>
                <a:cs typeface="Arial" panose="020B0604020202020204" pitchFamily="34" charset="0"/>
              </a:rPr>
              <a:t>Sleeping space</a:t>
            </a:r>
          </a:p>
          <a:p>
            <a:pPr marL="457200" indent="-457200">
              <a:buFont typeface="Arial" charset="0"/>
              <a:buChar char="•"/>
            </a:pPr>
            <a:r>
              <a:rPr lang="en-US" sz="3400" b="0" dirty="0">
                <a:solidFill>
                  <a:schemeClr val="tx1"/>
                </a:solidFill>
                <a:latin typeface="Arial" panose="020B0604020202020204" pitchFamily="34" charset="0"/>
                <a:ea typeface="Helvetica" charset="0"/>
                <a:cs typeface="Arial" panose="020B0604020202020204" pitchFamily="34" charset="0"/>
              </a:rPr>
              <a:t>Computer/internet facilities</a:t>
            </a:r>
          </a:p>
          <a:p>
            <a:pPr marL="457200" indent="-457200">
              <a:buFont typeface="Arial" charset="0"/>
              <a:buChar char="•"/>
            </a:pPr>
            <a:r>
              <a:rPr lang="en-US" sz="3400" b="0" dirty="0">
                <a:solidFill>
                  <a:schemeClr val="tx1"/>
                </a:solidFill>
                <a:latin typeface="Arial" panose="020B0604020202020204" pitchFamily="34" charset="0"/>
                <a:ea typeface="Helvetica" charset="0"/>
                <a:cs typeface="Arial" panose="020B0604020202020204" pitchFamily="34" charset="0"/>
              </a:rPr>
              <a:t>Creche facilities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54514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14103" y="888530"/>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Best-practice characteristics of NSPs</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1043867"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low-threshold, easy to access</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offer a range of free commodities</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engage community members in the selection and distribution of commodities</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do not impose the strict exchange of needles and syringes</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do not restrict the number of needles and syringes provided and do not prevent secondary distribution</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offer a range of other support and care services</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have a safe disposal plan to prevent accidental hazards </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offer overdose prevention and management services</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use opportunities to discuss risk reduction with people who inject drugs</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integrated with and refer to other services </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continually assess results to understand the changing needs of their clients.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2001574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Opioid Substitution Therapy (</a:t>
            </a:r>
            <a:r>
              <a:rPr lang="x-none" sz="4000" dirty="0">
                <a:solidFill>
                  <a:schemeClr val="accent1"/>
                </a:solidFill>
                <a:latin typeface="Arial" panose="020B0604020202020204" pitchFamily="34" charset="0"/>
                <a:cs typeface="Arial" panose="020B0604020202020204" pitchFamily="34" charset="0"/>
              </a:rPr>
              <a:t>OST</a:t>
            </a:r>
            <a:r>
              <a:rPr lang="en-US" sz="4000" dirty="0">
                <a:solidFill>
                  <a:schemeClr val="accent1"/>
                </a:solidFill>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1123380"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a:defRPr sz="3600">
                <a:solidFill>
                  <a:srgbClr val="FFFFFF"/>
                </a:solidFill>
              </a:defRPr>
            </a:pP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OST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is</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the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most</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effective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drug-dependence</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treatment</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and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it</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prevents</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HIV transmission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among</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people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who</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inject</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and are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dependent</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on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opioids</a:t>
            </a:r>
            <a:endPar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endParaRPr>
          </a:p>
          <a:p>
            <a:pPr marL="571500" indent="-571500">
              <a:buFont typeface="Arial"/>
              <a:buChar char="•"/>
              <a:defRPr sz="3600">
                <a:solidFill>
                  <a:srgbClr val="FFFFFF"/>
                </a:solidFill>
              </a:defRPr>
            </a:pP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is</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proven</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to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reduce</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frequency</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of use, overdose and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bloodborne</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infections</a:t>
            </a:r>
          </a:p>
          <a:p>
            <a:pPr marL="571500" indent="-571500">
              <a:buFont typeface="Arial"/>
              <a:buChar char="•"/>
              <a:defRPr sz="3600">
                <a:solidFill>
                  <a:srgbClr val="FFFFFF"/>
                </a:solidFill>
              </a:defRPr>
            </a:pP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is</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safe</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p>
          <a:p>
            <a:pPr marL="571500" indent="-571500">
              <a:buFont typeface="Arial"/>
              <a:buChar char="•"/>
              <a:defRPr sz="3600">
                <a:solidFill>
                  <a:srgbClr val="FFFFFF"/>
                </a:solidFill>
              </a:defRPr>
            </a:pP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reduces</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crime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associated</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with</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survival</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under</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prohibition. </a:t>
            </a:r>
          </a:p>
          <a:p>
            <a:pPr marL="571500" indent="-571500">
              <a:buFont typeface="Arial"/>
              <a:buChar char="•"/>
              <a:defRPr sz="3600">
                <a:solidFill>
                  <a:srgbClr val="FFFFFF"/>
                </a:solidFill>
              </a:defRPr>
            </a:pP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helps</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people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take</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other</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medicines</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like</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treatment</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for HIV, TB or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hepatitis</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consistently</a:t>
            </a:r>
            <a:endPar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endParaRPr>
          </a:p>
          <a:p>
            <a:pPr marL="571500" indent="-571500">
              <a:buFont typeface="Arial"/>
              <a:buChar char="•"/>
              <a:defRPr sz="3600">
                <a:solidFill>
                  <a:srgbClr val="FFFFFF"/>
                </a:solidFill>
              </a:defRPr>
            </a:pP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Making</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OST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available</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is</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a:t>
            </a:r>
            <a:r>
              <a:rPr lang="fr-FR" sz="2800" b="0" dirty="0" err="1">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cost</a:t>
            </a:r>
            <a:r>
              <a:rPr lang="fr-FR" sz="2800" b="0" dirty="0">
                <a:solidFill>
                  <a:schemeClr val="tx1"/>
                </a:solidFill>
                <a:uFill>
                  <a:solidFill>
                    <a:srgbClr val="000000"/>
                  </a:solidFill>
                </a:uFill>
                <a:latin typeface="Arial" panose="020B0604020202020204" pitchFamily="34" charset="0"/>
                <a:ea typeface="Helvetica" charset="0"/>
                <a:cs typeface="Arial" panose="020B0604020202020204" pitchFamily="34" charset="0"/>
                <a:sym typeface="Calibri"/>
              </a:rPr>
              <a:t> effective </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33616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sz="3600" dirty="0">
                <a:solidFill>
                  <a:schemeClr val="accent1"/>
                </a:solidFill>
              </a:rPr>
              <a:t>Welcome &amp; recap</a:t>
            </a:r>
          </a:p>
        </p:txBody>
      </p:sp>
      <p:sp>
        <p:nvSpPr>
          <p:cNvPr id="7" name="Content Placeholder 2"/>
          <p:cNvSpPr>
            <a:spLocks noGrp="1"/>
          </p:cNvSpPr>
          <p:nvPr>
            <p:ph idx="1"/>
          </p:nvPr>
        </p:nvSpPr>
        <p:spPr>
          <a:xfrm>
            <a:off x="704185" y="1463795"/>
            <a:ext cx="7493517"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GB" sz="3200" dirty="0"/>
          </a:p>
          <a:p>
            <a:endParaRPr lang="en-GB" sz="3200" dirty="0"/>
          </a:p>
          <a:p>
            <a:pPr marL="360000" lvl="1">
              <a:spcAft>
                <a:spcPts val="1000"/>
              </a:spcAft>
              <a:buClr>
                <a:schemeClr val="accent1"/>
              </a:buClr>
            </a:pPr>
            <a:r>
              <a:rPr lang="en-GB" dirty="0"/>
              <a:t>Reflect on the training yesterday</a:t>
            </a:r>
          </a:p>
          <a:p>
            <a:pPr lvl="1" indent="0">
              <a:spcAft>
                <a:spcPts val="1000"/>
              </a:spcAft>
              <a:buClr>
                <a:schemeClr val="accent1"/>
              </a:buClr>
              <a:buNone/>
            </a:pPr>
            <a:endParaRPr lang="en-GB" dirty="0"/>
          </a:p>
          <a:p>
            <a:pPr marL="360000" lvl="1">
              <a:spcAft>
                <a:spcPts val="1000"/>
              </a:spcAft>
              <a:buClr>
                <a:schemeClr val="accent1"/>
              </a:buClr>
            </a:pPr>
            <a:r>
              <a:rPr lang="en-GB" dirty="0"/>
              <a:t>Write down the 5 most important things you learned yesterday</a:t>
            </a:r>
          </a:p>
          <a:p>
            <a:pPr marL="360000" lvl="1">
              <a:spcAft>
                <a:spcPts val="2000"/>
              </a:spcAft>
              <a:buClr>
                <a:schemeClr val="accent1"/>
              </a:buClr>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7</a:t>
            </a:r>
          </a:p>
        </p:txBody>
      </p:sp>
    </p:spTree>
    <p:extLst>
      <p:ext uri="{BB962C8B-B14F-4D97-AF65-F5344CB8AC3E}">
        <p14:creationId xmlns:p14="http://schemas.microsoft.com/office/powerpoint/2010/main" val="260654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OST good practices (1)</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0924598"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OST should be free of charge or affordable</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OST should be offered in a welcoming, non-</a:t>
            </a:r>
            <a:r>
              <a:rPr lang="en-US" sz="2400" b="0" dirty="0" err="1">
                <a:solidFill>
                  <a:schemeClr val="tx1"/>
                </a:solidFill>
                <a:latin typeface="Arial" panose="020B0604020202020204" pitchFamily="34" charset="0"/>
                <a:cs typeface="Arial" panose="020B0604020202020204" pitchFamily="34" charset="0"/>
              </a:rPr>
              <a:t>stigmatising</a:t>
            </a:r>
            <a:r>
              <a:rPr lang="en-US" sz="2400" b="0" dirty="0">
                <a:solidFill>
                  <a:schemeClr val="tx1"/>
                </a:solidFill>
                <a:latin typeface="Arial" panose="020B0604020202020204" pitchFamily="34" charset="0"/>
                <a:cs typeface="Arial" panose="020B0604020202020204" pitchFamily="34" charset="0"/>
              </a:rPr>
              <a:t> and confidential environment</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OST should be offered in a convenient location and at convenient times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OST services should provide adequate doses to eliminate need for additional opioids in order to avoid feeling ill</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Use of illegal drugs by OST clients should be handled in a non-punitive manner</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People should be able to access the service long-term and should be offered a voluntary option to taper doses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Tapering (reducing) doses should never be done without careful thought and additional support</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37359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OST good practices (2)</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740239"/>
            <a:ext cx="10944476"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A range of OST medicines such as methadone, buprenorphine and diacetylmorphine (medical heroin) should be offered</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Take-home doses should be offered</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Social integration support should be available on a voluntary basis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Services should work with family and friends to create a supportive environment for clients (while maintaining confidentiality)</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Services should address the special needs of pregnant women</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Services should provide Naloxone and training in its administration</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OST should be available in prison</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OST </a:t>
            </a:r>
            <a:r>
              <a:rPr lang="en-US" sz="2400" b="0" dirty="0" err="1">
                <a:solidFill>
                  <a:schemeClr val="tx1"/>
                </a:solidFill>
                <a:latin typeface="Arial" panose="020B0604020202020204" pitchFamily="34" charset="0"/>
                <a:cs typeface="Arial" panose="020B0604020202020204" pitchFamily="34" charset="0"/>
              </a:rPr>
              <a:t>programmes</a:t>
            </a:r>
            <a:r>
              <a:rPr lang="en-US" sz="2400" b="0" dirty="0">
                <a:solidFill>
                  <a:schemeClr val="tx1"/>
                </a:solidFill>
                <a:latin typeface="Arial" panose="020B0604020202020204" pitchFamily="34" charset="0"/>
                <a:cs typeface="Arial" panose="020B0604020202020204" pitchFamily="34" charset="0"/>
              </a:rPr>
              <a:t> should gather feedback on how to improve services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58502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0086CE"/>
              </a:solidFill>
              <a:effectLst/>
              <a:uLnTx/>
              <a:uFillTx/>
              <a:latin typeface="Century Schoolbook" panose="02040604050505020304"/>
              <a:ea typeface="+mn-ea"/>
              <a:cs typeface="+mn-cs"/>
            </a:endParaRPr>
          </a:p>
        </p:txBody>
      </p:sp>
      <p:sp>
        <p:nvSpPr>
          <p:cNvPr id="7" name="Content Placeholder 2"/>
          <p:cNvSpPr>
            <a:spLocks noGrp="1"/>
          </p:cNvSpPr>
          <p:nvPr>
            <p:ph idx="1"/>
          </p:nvPr>
        </p:nvSpPr>
        <p:spPr>
          <a:xfrm>
            <a:off x="704185" y="1597017"/>
            <a:ext cx="11143258" cy="4449411"/>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Discuss the list of good practices. Do national/local services adhere to recommended practice?</a:t>
            </a:r>
          </a:p>
          <a:p>
            <a:pPr marL="457200" indent="-457200">
              <a:buFont typeface="Arial" panose="020B0604020202020204" pitchFamily="34" charset="0"/>
              <a:buChar char="•"/>
            </a:pPr>
            <a:endParaRPr lang="en-US" sz="2400"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Identify 3 areas where services are provided in line with recommendations</a:t>
            </a:r>
          </a:p>
          <a:p>
            <a:pPr marL="457200" indent="-457200">
              <a:buFont typeface="Arial" panose="020B0604020202020204" pitchFamily="34" charset="0"/>
              <a:buChar char="•"/>
            </a:pPr>
            <a:endParaRPr lang="en-US" sz="2400"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Identify 3 priority areas where change is needed</a:t>
            </a:r>
          </a:p>
          <a:p>
            <a:pPr marL="457200" indent="-457200">
              <a:buFont typeface="Arial" panose="020B0604020202020204" pitchFamily="34" charset="0"/>
              <a:buChar char="•"/>
            </a:pPr>
            <a:endParaRPr lang="en-US" sz="2400"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Describe how you, as people who use drugs, can get involved in making change happen</a:t>
            </a:r>
          </a:p>
          <a:p>
            <a:pPr marL="457200" indent="-457200">
              <a:buFont typeface="Arial" panose="020B0604020202020204" pitchFamily="34" charset="0"/>
              <a:buChar char="•"/>
            </a:pPr>
            <a:endParaRPr lang="en-US" sz="2400"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Prepare to present your ideas back to the group. Please limit your presentation to 3 minutes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
        <p:nvSpPr>
          <p:cNvPr id="2" name="TextBox 1">
            <a:extLst>
              <a:ext uri="{FF2B5EF4-FFF2-40B4-BE49-F238E27FC236}">
                <a16:creationId xmlns:a16="http://schemas.microsoft.com/office/drawing/2014/main" id="{C2439EC4-FDBF-9F4D-A655-1945DC73008E}"/>
              </a:ext>
            </a:extLst>
          </p:cNvPr>
          <p:cNvSpPr txBox="1"/>
          <p:nvPr/>
        </p:nvSpPr>
        <p:spPr>
          <a:xfrm>
            <a:off x="854764" y="655984"/>
            <a:ext cx="6714435" cy="707886"/>
          </a:xfrm>
          <a:prstGeom prst="rect">
            <a:avLst/>
          </a:prstGeom>
          <a:noFill/>
        </p:spPr>
        <p:txBody>
          <a:bodyPr wrap="square" rtlCol="0">
            <a:spAutoFit/>
          </a:bodyPr>
          <a:lstStyle/>
          <a:p>
            <a:r>
              <a:rPr lang="en-US" sz="4000" b="1" dirty="0">
                <a:solidFill>
                  <a:schemeClr val="accent1"/>
                </a:solidFill>
                <a:latin typeface="Arial" panose="020B0604020202020204" pitchFamily="34" charset="0"/>
                <a:cs typeface="Arial" panose="020B0604020202020204" pitchFamily="34" charset="0"/>
              </a:rPr>
              <a:t>Group Work (20 Minutes)</a:t>
            </a:r>
            <a:endParaRPr lang="en-GB" sz="4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23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34319" y="2214823"/>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sz="4800" dirty="0">
              <a:latin typeface="Arial" panose="020B0604020202020204" pitchFamily="34" charset="0"/>
              <a:cs typeface="Arial" panose="020B0604020202020204" pitchFamily="34" charset="0"/>
            </a:endParaRPr>
          </a:p>
          <a:p>
            <a:pPr lvl="0"/>
            <a:r>
              <a:rPr lang="en-US" sz="4800" dirty="0">
                <a:solidFill>
                  <a:schemeClr val="accent1"/>
                </a:solidFill>
                <a:latin typeface="Arial" panose="020B0604020202020204" pitchFamily="34" charset="0"/>
                <a:cs typeface="Arial" panose="020B0604020202020204" pitchFamily="34" charset="0"/>
              </a:rPr>
              <a:t>Voluntary testing and counselling</a:t>
            </a:r>
            <a:endParaRPr kumimoji="0" lang="en-US" sz="48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2903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0086CE"/>
              </a:solidFill>
              <a:effectLst/>
              <a:uLnTx/>
              <a:uFillTx/>
              <a:latin typeface="Century Schoolbook" panose="02040604050505020304"/>
              <a:ea typeface="+mn-ea"/>
              <a:cs typeface="+mn-cs"/>
            </a:endParaRPr>
          </a:p>
        </p:txBody>
      </p:sp>
      <p:sp>
        <p:nvSpPr>
          <p:cNvPr id="7" name="Content Placeholder 2"/>
          <p:cNvSpPr>
            <a:spLocks noGrp="1"/>
          </p:cNvSpPr>
          <p:nvPr>
            <p:ph idx="1"/>
          </p:nvPr>
        </p:nvSpPr>
        <p:spPr>
          <a:xfrm>
            <a:off x="704185" y="1463795"/>
            <a:ext cx="10755978"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b="0" dirty="0">
              <a:solidFill>
                <a:schemeClr val="tx1"/>
              </a:solidFill>
              <a:latin typeface="Arial" panose="020B0604020202020204" pitchFamily="34" charset="0"/>
              <a:cs typeface="Arial" panose="020B0604020202020204" pitchFamily="34" charset="0"/>
            </a:endParaRPr>
          </a:p>
          <a:p>
            <a:r>
              <a:rPr lang="en-US" b="0" dirty="0">
                <a:solidFill>
                  <a:schemeClr val="tx1"/>
                </a:solidFill>
                <a:latin typeface="Arial" panose="020B0604020202020204" pitchFamily="34" charset="0"/>
                <a:cs typeface="Arial" panose="020B0604020202020204" pitchFamily="34" charset="0"/>
              </a:rPr>
              <a:t>HIV and HCV testing services are an entry point to HIV and HCV prevention and treatment services and are essential to care and life-sustaining treatment for people living with HIV</a:t>
            </a:r>
          </a:p>
          <a:p>
            <a:endParaRPr lang="en-US" b="0" dirty="0">
              <a:solidFill>
                <a:schemeClr val="tx1"/>
              </a:solidFill>
              <a:latin typeface="Arial" panose="020B0604020202020204" pitchFamily="34" charset="0"/>
              <a:cs typeface="Arial" panose="020B0604020202020204" pitchFamily="34" charset="0"/>
            </a:endParaRPr>
          </a:p>
          <a:p>
            <a:r>
              <a:rPr lang="en-US" b="0" dirty="0">
                <a:solidFill>
                  <a:schemeClr val="tx1"/>
                </a:solidFill>
                <a:latin typeface="Arial" panose="020B0604020202020204" pitchFamily="34" charset="0"/>
                <a:cs typeface="Arial" panose="020B0604020202020204" pitchFamily="34" charset="0"/>
              </a:rPr>
              <a:t>Testing and counselling services can help link people to harm reduction services to prevent HIV transmission, and access to treatment for HIV and hepatitis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
        <p:nvSpPr>
          <p:cNvPr id="2" name="Rectangle 1">
            <a:extLst>
              <a:ext uri="{FF2B5EF4-FFF2-40B4-BE49-F238E27FC236}">
                <a16:creationId xmlns:a16="http://schemas.microsoft.com/office/drawing/2014/main" id="{6854CBD8-022E-E749-9A75-D78FCF32F0FB}"/>
              </a:ext>
            </a:extLst>
          </p:cNvPr>
          <p:cNvSpPr/>
          <p:nvPr/>
        </p:nvSpPr>
        <p:spPr>
          <a:xfrm>
            <a:off x="934278" y="562424"/>
            <a:ext cx="8388626" cy="707886"/>
          </a:xfrm>
          <a:prstGeom prst="rect">
            <a:avLst/>
          </a:prstGeom>
        </p:spPr>
        <p:txBody>
          <a:bodyPr wrap="square">
            <a:spAutoFit/>
          </a:bodyPr>
          <a:lstStyle/>
          <a:p>
            <a:r>
              <a:rPr lang="en-US" sz="4000" b="1" dirty="0">
                <a:solidFill>
                  <a:schemeClr val="accent1"/>
                </a:solidFill>
                <a:latin typeface="Arial" panose="020B0604020202020204" pitchFamily="34" charset="0"/>
                <a:cs typeface="Arial" panose="020B0604020202020204" pitchFamily="34" charset="0"/>
              </a:rPr>
              <a:t>Voluntary testing and counselling</a:t>
            </a:r>
            <a:endParaRPr lang="en-GB" sz="4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4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7810" y="838868"/>
            <a:ext cx="1166853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Voluntary testing and counselling good practices (1)</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0904719"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endParaRPr lang="en-US" sz="3800" dirty="0">
              <a:solidFill>
                <a:schemeClr val="tx1">
                  <a:lumMod val="50000"/>
                </a:schemeClr>
              </a:solidFill>
              <a:latin typeface="Arial" panose="020B0604020202020204" pitchFamily="34" charset="0"/>
              <a:cs typeface="Arial" panose="020B0604020202020204" pitchFamily="34" charset="0"/>
            </a:endParaRPr>
          </a:p>
          <a:p>
            <a:pPr lvl="0"/>
            <a:r>
              <a:rPr lang="en-US" sz="3800" dirty="0">
                <a:solidFill>
                  <a:schemeClr val="tx1"/>
                </a:solidFill>
                <a:latin typeface="Arial" panose="020B0604020202020204" pitchFamily="34" charset="0"/>
                <a:cs typeface="Arial" panose="020B0604020202020204" pitchFamily="34" charset="0"/>
              </a:rPr>
              <a:t>Testing for HIV, HCV or TB should be done in line with the WHO’s ‘5 Cs’ principles:</a:t>
            </a:r>
          </a:p>
          <a:p>
            <a:pPr lvl="1"/>
            <a:endParaRPr lang="en-US" sz="3400" dirty="0"/>
          </a:p>
          <a:p>
            <a:pPr marL="457200" lvl="1" indent="-457200">
              <a:buClr>
                <a:schemeClr val="tx1">
                  <a:lumMod val="50000"/>
                </a:schemeClr>
              </a:buClr>
              <a:buFont typeface="Arial" panose="020B0604020202020204" pitchFamily="34" charset="0"/>
              <a:buChar char="•"/>
            </a:pPr>
            <a:r>
              <a:rPr lang="en-US" sz="3400" dirty="0"/>
              <a:t>Consent </a:t>
            </a:r>
          </a:p>
          <a:p>
            <a:pPr marL="457200" lvl="1" indent="-457200">
              <a:buClr>
                <a:schemeClr val="tx1">
                  <a:lumMod val="50000"/>
                </a:schemeClr>
              </a:buClr>
              <a:buFont typeface="Arial" panose="020B0604020202020204" pitchFamily="34" charset="0"/>
              <a:buChar char="•"/>
            </a:pPr>
            <a:r>
              <a:rPr lang="en-US" sz="3400" dirty="0"/>
              <a:t>Confidentiality</a:t>
            </a:r>
          </a:p>
          <a:p>
            <a:pPr marL="457200" lvl="1" indent="-457200">
              <a:buClr>
                <a:schemeClr val="tx1">
                  <a:lumMod val="50000"/>
                </a:schemeClr>
              </a:buClr>
              <a:buFont typeface="Arial" panose="020B0604020202020204" pitchFamily="34" charset="0"/>
              <a:buChar char="•"/>
            </a:pPr>
            <a:r>
              <a:rPr lang="en-US" sz="3400" dirty="0"/>
              <a:t>Counselling</a:t>
            </a:r>
          </a:p>
          <a:p>
            <a:pPr marL="457200" lvl="1" indent="-457200">
              <a:buClr>
                <a:schemeClr val="tx1">
                  <a:lumMod val="50000"/>
                </a:schemeClr>
              </a:buClr>
              <a:buFont typeface="Arial" panose="020B0604020202020204" pitchFamily="34" charset="0"/>
              <a:buChar char="•"/>
            </a:pPr>
            <a:r>
              <a:rPr lang="en-US" sz="3400" dirty="0"/>
              <a:t>Correct test results</a:t>
            </a:r>
          </a:p>
          <a:p>
            <a:pPr marL="457200" lvl="1" indent="-457200">
              <a:buClr>
                <a:schemeClr val="tx1">
                  <a:lumMod val="50000"/>
                </a:schemeClr>
              </a:buClr>
              <a:buFont typeface="Arial" panose="020B0604020202020204" pitchFamily="34" charset="0"/>
              <a:buChar char="•"/>
            </a:pPr>
            <a:r>
              <a:rPr lang="en-US" sz="3400" dirty="0"/>
              <a:t>Connected to follow-up services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65714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954157"/>
            <a:ext cx="10755978" cy="509638"/>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Voluntary testing and counselling good practices (2)</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2099732"/>
            <a:ext cx="10944476" cy="394669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Testing for HIV and HCV should be available outside of medical settings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When rapid tests for HIV and HCV are used, clients should be assisted to access confirmation testing</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All testing should be free of charge</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Repeat testing for HIV and HCV (i.e. once every 6 months) should be offered</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Self-testing for HIV should be made possible</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Staff of harm reduction services should be aware of the symptoms of TB and able to make referrals to testing and treatment services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TB screening should be available for people who use drugs living in countries where TB prevalence is high</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552698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Treatment for HIV and HCV</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968839"/>
            <a:ext cx="10924598" cy="430618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Globally, people who inject drugs tend to have tragically low access to treatment for HIV, TB and hepatitis, despite strong evidence that treatment is as effective for people who use drugs as it is for other populations</a:t>
            </a:r>
          </a:p>
          <a:p>
            <a:endParaRPr lang="en-US" sz="2400" b="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People who inject drugs access treatment less than people who do not. This is often due to:											</a:t>
            </a:r>
            <a:r>
              <a:rPr lang="en-US" sz="2200" b="0" dirty="0">
                <a:solidFill>
                  <a:schemeClr val="tx1"/>
                </a:solidFill>
                <a:latin typeface="Arial" panose="020B0604020202020204" pitchFamily="34" charset="0"/>
                <a:cs typeface="Arial" panose="020B0604020202020204" pitchFamily="34" charset="0"/>
              </a:rPr>
              <a:t>- stigma and discrimination								- services not being adapted to the needs of people who inject drugs		- excessively high drug pricing by pharmaceutical companies and limited 		will of governments to demand lower prices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221957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Treatment: Good practices</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0984232"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Regulatory barriers excluding people who use drugs from access to treatment should be removed</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Harm reduction services should help link people to care or offer CD4 testing and/or clinical check-ups in low-threshold settings (preferably with drug user-friendly physicians and clinics when possible)</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Adherence support, including peer support, should be offered for people who use drugs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OST should be available for people dependent on opioids who choose to </a:t>
            </a:r>
            <a:r>
              <a:rPr lang="en-US" sz="2400" b="0" dirty="0" err="1">
                <a:solidFill>
                  <a:schemeClr val="tx1"/>
                </a:solidFill>
                <a:latin typeface="Arial" panose="020B0604020202020204" pitchFamily="34" charset="0"/>
                <a:cs typeface="Arial" panose="020B0604020202020204" pitchFamily="34" charset="0"/>
              </a:rPr>
              <a:t>enrol</a:t>
            </a:r>
            <a:r>
              <a:rPr lang="en-US" sz="2400" b="0" dirty="0">
                <a:solidFill>
                  <a:schemeClr val="tx1"/>
                </a:solidFill>
                <a:latin typeface="Arial" panose="020B0604020202020204" pitchFamily="34" charset="0"/>
                <a:cs typeface="Arial" panose="020B0604020202020204" pitchFamily="34" charset="0"/>
              </a:rPr>
              <a:t> to support their treatment adherence. The WHO recommends that antiretroviral medicines be provided at OST sites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Specific fears and concerns of people who use drugs should be addressed in treatment literacy programing</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907464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795130"/>
            <a:ext cx="10755978" cy="619003"/>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Treatment: Good practices</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696501"/>
            <a:ext cx="11004111"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People who use drugs with experience of treatment for the relevant diseases should be engaged to provide peer support for treatment adherence and navigating access to medical and social services</a:t>
            </a: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People who drop out of treatment should be given special attention to address their reasons for dropping out</a:t>
            </a: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Measures should be in place to ensure continuity of treatment for people coming into and out of prison</a:t>
            </a: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Services for HIV, hepatitis, TB and OST should be adequately integrated to ensure convenience for patients</a:t>
            </a: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PWID should be engaged in efforts to reduce pharmaceutical pricing and increase access to medicines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02001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fontAlgn="auto">
              <a:buClrTx/>
              <a:buSzTx/>
              <a:tabLst/>
              <a:defRPr/>
            </a:pPr>
            <a:r>
              <a:rPr lang="en-US" sz="3600" dirty="0">
                <a:solidFill>
                  <a:schemeClr val="accent1"/>
                </a:solidFill>
              </a:rPr>
              <a:t>Day 2 Plan for the day</a:t>
            </a:r>
          </a:p>
        </p:txBody>
      </p:sp>
      <p:sp>
        <p:nvSpPr>
          <p:cNvPr id="7" name="Content Placeholder 2"/>
          <p:cNvSpPr>
            <a:spLocks noGrp="1"/>
          </p:cNvSpPr>
          <p:nvPr>
            <p:ph idx="1"/>
          </p:nvPr>
        </p:nvSpPr>
        <p:spPr>
          <a:xfrm>
            <a:off x="704185" y="1463795"/>
            <a:ext cx="7493517"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spcAft>
                <a:spcPts val="2000"/>
              </a:spcAft>
              <a:buClr>
                <a:schemeClr val="accent1"/>
              </a:buClr>
            </a:pPr>
            <a:r>
              <a:rPr lang="en-US" dirty="0"/>
              <a:t>Stigma and discrimination</a:t>
            </a:r>
          </a:p>
          <a:p>
            <a:pPr marL="360000" lvl="1">
              <a:spcAft>
                <a:spcPts val="1000"/>
              </a:spcAft>
              <a:buClr>
                <a:schemeClr val="accent1"/>
              </a:buClr>
            </a:pPr>
            <a:r>
              <a:rPr lang="en-US" dirty="0"/>
              <a:t>Key services:</a:t>
            </a:r>
          </a:p>
          <a:p>
            <a:pPr lvl="4">
              <a:spcAft>
                <a:spcPts val="700"/>
              </a:spcAft>
            </a:pPr>
            <a:r>
              <a:rPr lang="en-US" sz="2000" dirty="0"/>
              <a:t>Needle and syringe </a:t>
            </a:r>
            <a:r>
              <a:rPr lang="en-US" sz="2000" dirty="0" err="1"/>
              <a:t>programmes</a:t>
            </a:r>
            <a:r>
              <a:rPr lang="en-US" sz="2000" dirty="0"/>
              <a:t> (NSPs)</a:t>
            </a:r>
          </a:p>
          <a:p>
            <a:pPr lvl="4">
              <a:spcAft>
                <a:spcPts val="700"/>
              </a:spcAft>
            </a:pPr>
            <a:r>
              <a:rPr lang="en-US" sz="2000" dirty="0"/>
              <a:t>Opiate Substitution Therapy (OST)</a:t>
            </a:r>
          </a:p>
          <a:p>
            <a:pPr lvl="4">
              <a:spcAft>
                <a:spcPts val="700"/>
              </a:spcAft>
            </a:pPr>
            <a:r>
              <a:rPr lang="en-US" sz="2000" dirty="0"/>
              <a:t>Sexual and Reproductive Health and Rights (SRHR) </a:t>
            </a:r>
          </a:p>
          <a:p>
            <a:pPr lvl="4">
              <a:spcAft>
                <a:spcPts val="700"/>
              </a:spcAft>
            </a:pPr>
            <a:r>
              <a:rPr lang="en-US" sz="2000" dirty="0"/>
              <a:t>Services for Women who inject Drugs (WWID)</a:t>
            </a:r>
          </a:p>
          <a:p>
            <a:pPr lvl="4">
              <a:spcAft>
                <a:spcPts val="700"/>
              </a:spcAft>
            </a:pPr>
            <a:r>
              <a:rPr lang="en-US" sz="2000" dirty="0"/>
              <a:t>HIV Testing Services (HTS) and Antiretroviral Therapy (ART) </a:t>
            </a:r>
          </a:p>
          <a:p>
            <a:pPr lvl="4">
              <a:spcAft>
                <a:spcPts val="700"/>
              </a:spcAft>
            </a:pPr>
            <a:r>
              <a:rPr lang="en-US" sz="2000" dirty="0"/>
              <a:t>Hepatitis services</a:t>
            </a:r>
          </a:p>
          <a:p>
            <a:pPr lvl="4">
              <a:spcAft>
                <a:spcPts val="700"/>
              </a:spcAft>
            </a:pPr>
            <a:r>
              <a:rPr lang="en-US" sz="2000" dirty="0"/>
              <a:t>Overdose prevention </a:t>
            </a:r>
            <a:r>
              <a:rPr lang="en-US" sz="2000" dirty="0" err="1"/>
              <a:t>programmes</a:t>
            </a:r>
            <a:r>
              <a:rPr lang="en-US" sz="2000" dirty="0"/>
              <a:t> </a:t>
            </a:r>
          </a:p>
          <a:p>
            <a:pPr lvl="4">
              <a:spcAft>
                <a:spcPts val="700"/>
              </a:spcAft>
            </a:pPr>
            <a:r>
              <a:rPr lang="en-US" sz="2000" dirty="0"/>
              <a:t>Drug checking</a:t>
            </a: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7</a:t>
            </a:r>
          </a:p>
        </p:txBody>
      </p:sp>
    </p:spTree>
    <p:extLst>
      <p:ext uri="{BB962C8B-B14F-4D97-AF65-F5344CB8AC3E}">
        <p14:creationId xmlns:p14="http://schemas.microsoft.com/office/powerpoint/2010/main" val="2883078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675862"/>
            <a:ext cx="10755978" cy="738272"/>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Group Work (20 Minutes)</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528328"/>
            <a:ext cx="11103502" cy="4908738"/>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Discuss the list of good practices. Do national/local services adhere to recommended practice?</a:t>
            </a:r>
          </a:p>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Identify 3 areas where services are provided in line with recommendations.</a:t>
            </a:r>
          </a:p>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Identify 3 priority areas where change is needed.</a:t>
            </a:r>
          </a:p>
          <a:p>
            <a:pPr marL="457200" indent="-457200">
              <a:buFont typeface="Arial" panose="020B0604020202020204" pitchFamily="34" charset="0"/>
              <a:buChar char="•"/>
            </a:pPr>
            <a:endParaRPr lang="en-US" sz="2400" b="0" dirty="0">
              <a:solidFill>
                <a:schemeClr val="tx1"/>
              </a:solidFill>
              <a:latin typeface="Arial" panose="020B0604020202020204" pitchFamily="34" charset="0"/>
              <a:cs typeface="Arial" panose="020B0604020202020204" pitchFamily="34" charset="0"/>
            </a:endParaRPr>
          </a:p>
          <a:p>
            <a:r>
              <a:rPr lang="en-US" sz="2400" b="0" dirty="0">
                <a:solidFill>
                  <a:schemeClr val="tx1"/>
                </a:solidFill>
                <a:latin typeface="Arial" panose="020B0604020202020204" pitchFamily="34" charset="0"/>
                <a:cs typeface="Arial" panose="020B0604020202020204" pitchFamily="34" charset="0"/>
              </a:rPr>
              <a:t>Extra question for the groups working on treatment: </a:t>
            </a:r>
          </a:p>
          <a:p>
            <a:endParaRPr lang="en-US" sz="2400" b="0" dirty="0">
              <a:solidFill>
                <a:schemeClr val="tx1"/>
              </a:solidFill>
              <a:latin typeface="Arial" panose="020B0604020202020204" pitchFamily="34" charset="0"/>
              <a:cs typeface="Arial" panose="020B0604020202020204" pitchFamily="34" charset="0"/>
            </a:endParaRPr>
          </a:p>
          <a:p>
            <a:pPr marL="342900" indent="-342900">
              <a:buFont typeface="Arial" charset="0"/>
              <a:buChar char="•"/>
            </a:pPr>
            <a:r>
              <a:rPr lang="en-US" sz="2400" b="0" dirty="0">
                <a:solidFill>
                  <a:schemeClr val="tx1"/>
                </a:solidFill>
                <a:latin typeface="Arial" panose="020B0604020202020204" pitchFamily="34" charset="0"/>
                <a:cs typeface="Arial" panose="020B0604020202020204" pitchFamily="34" charset="0"/>
              </a:rPr>
              <a:t>Are there groups of PLHIV or other treatment access advocacy groups that people who use drugs can cooperate with? How can you contribute?</a:t>
            </a:r>
          </a:p>
          <a:p>
            <a:pPr marL="342900" indent="-342900">
              <a:buFont typeface="Arial" charset="0"/>
              <a:buChar char="•"/>
            </a:pPr>
            <a:endParaRPr lang="en-US" sz="2400" b="0" dirty="0">
              <a:solidFill>
                <a:schemeClr val="tx1"/>
              </a:solidFill>
              <a:latin typeface="Arial" panose="020B0604020202020204" pitchFamily="34" charset="0"/>
              <a:cs typeface="Arial" panose="020B0604020202020204" pitchFamily="34" charset="0"/>
            </a:endParaRPr>
          </a:p>
          <a:p>
            <a:r>
              <a:rPr lang="en-US" sz="2400" b="0" dirty="0">
                <a:solidFill>
                  <a:schemeClr val="tx1"/>
                </a:solidFill>
                <a:latin typeface="Arial" panose="020B0604020202020204" pitchFamily="34" charset="0"/>
                <a:cs typeface="Arial" panose="020B0604020202020204" pitchFamily="34" charset="0"/>
              </a:rPr>
              <a:t>Prepare to present your ideas back to the group. Please limit your presentation to 3 minutes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616332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304132"/>
            <a:ext cx="10755978" cy="2798854"/>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sz="3600" dirty="0">
              <a:solidFill>
                <a:schemeClr val="accent1"/>
              </a:solidFill>
              <a:latin typeface="Arial" panose="020B0604020202020204" pitchFamily="34" charset="0"/>
              <a:cs typeface="Arial" panose="020B0604020202020204" pitchFamily="34" charset="0"/>
            </a:endParaRPr>
          </a:p>
          <a:p>
            <a:pPr lvl="0"/>
            <a:endParaRPr lang="en-US" sz="3600" dirty="0">
              <a:solidFill>
                <a:schemeClr val="accent1"/>
              </a:solidFill>
              <a:latin typeface="Arial" panose="020B0604020202020204" pitchFamily="34" charset="0"/>
              <a:cs typeface="Arial" panose="020B0604020202020204" pitchFamily="34" charset="0"/>
            </a:endParaRPr>
          </a:p>
          <a:p>
            <a:pPr lvl="0"/>
            <a:endParaRPr lang="en-US" sz="3600" dirty="0">
              <a:solidFill>
                <a:schemeClr val="accent1"/>
              </a:solidFill>
              <a:latin typeface="Arial" panose="020B0604020202020204" pitchFamily="34" charset="0"/>
              <a:cs typeface="Arial" panose="020B0604020202020204" pitchFamily="34" charset="0"/>
            </a:endParaRPr>
          </a:p>
          <a:p>
            <a:pPr lvl="0" algn="ctr"/>
            <a:r>
              <a:rPr lang="en-US" sz="3600" dirty="0">
                <a:solidFill>
                  <a:schemeClr val="accent1"/>
                </a:solidFill>
                <a:latin typeface="Arial" panose="020B0604020202020204" pitchFamily="34" charset="0"/>
                <a:cs typeface="Arial" panose="020B0604020202020204" pitchFamily="34" charset="0"/>
              </a:rPr>
              <a:t>Sexual and reproductive health and rights (SRHR) and addressing the needs of women who use drugs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785438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Sexual and reproductive health and rights</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740239"/>
            <a:ext cx="10348128" cy="430618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indent="-457200">
              <a:buFont typeface="Arial" panose="020B0604020202020204" pitchFamily="34" charset="0"/>
              <a:buChar char="•"/>
              <a:defRPr sz="3600">
                <a:solidFill>
                  <a:srgbClr val="FFFFFF"/>
                </a:solidFill>
              </a:defRPr>
            </a:pPr>
            <a:endParaRPr lang="fr-FR" b="0" dirty="0">
              <a:solidFill>
                <a:srgbClr val="000000"/>
              </a:solidFill>
              <a:uFill>
                <a:solidFill>
                  <a:srgbClr val="000000"/>
                </a:solidFill>
              </a:u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sz="3600">
                <a:solidFill>
                  <a:srgbClr val="FFFFFF"/>
                </a:solidFill>
              </a:defRPr>
            </a:pPr>
            <a:r>
              <a:rPr lang="fr-FR" sz="2400" b="0" dirty="0">
                <a:solidFill>
                  <a:schemeClr val="tx1"/>
                </a:solidFill>
                <a:uFill>
                  <a:solidFill>
                    <a:srgbClr val="000000"/>
                  </a:solidFill>
                </a:uFill>
                <a:latin typeface="Arial" panose="020B0604020202020204" pitchFamily="34" charset="0"/>
                <a:cs typeface="Arial" panose="020B0604020202020204" pitchFamily="34" charset="0"/>
              </a:rPr>
              <a:t>People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who</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inject</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drugs</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and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their</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sexual</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partners</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need</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 full range of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sexual</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and reproductive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health</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(SRH),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extending</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beyond</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STIs</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and HIV</a:t>
            </a:r>
          </a:p>
          <a:p>
            <a:pPr>
              <a:defRPr sz="3600">
                <a:solidFill>
                  <a:srgbClr val="FFFFFF"/>
                </a:solidFill>
              </a:defRPr>
            </a:pPr>
            <a:endParaRPr lang="fr-FR" sz="2400" b="0" dirty="0">
              <a:solidFill>
                <a:schemeClr val="tx1"/>
              </a:solidFill>
              <a:uFill>
                <a:solidFill>
                  <a:srgbClr val="000000"/>
                </a:solidFill>
              </a:u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sz="3600">
                <a:solidFill>
                  <a:srgbClr val="FFFFFF"/>
                </a:solidFill>
              </a:defRPr>
            </a:pP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These</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needs</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are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often</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overlooked</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by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harm</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a:t>
            </a:r>
            <a:r>
              <a:rPr lang="fr-FR" sz="2400" b="0" dirty="0" err="1">
                <a:solidFill>
                  <a:schemeClr val="tx1"/>
                </a:solidFill>
                <a:uFill>
                  <a:solidFill>
                    <a:srgbClr val="000000"/>
                  </a:solidFill>
                </a:uFill>
                <a:latin typeface="Arial" panose="020B0604020202020204" pitchFamily="34" charset="0"/>
                <a:cs typeface="Arial" panose="020B0604020202020204" pitchFamily="34" charset="0"/>
              </a:rPr>
              <a:t>reduction</a:t>
            </a:r>
            <a:r>
              <a:rPr lang="fr-FR" sz="2400" b="0" dirty="0">
                <a:solidFill>
                  <a:schemeClr val="tx1"/>
                </a:solidFill>
                <a:uFill>
                  <a:solidFill>
                    <a:srgbClr val="000000"/>
                  </a:solidFill>
                </a:uFill>
                <a:latin typeface="Arial" panose="020B0604020202020204" pitchFamily="34" charset="0"/>
                <a:cs typeface="Arial" panose="020B0604020202020204" pitchFamily="34" charset="0"/>
              </a:rPr>
              <a:t> programmes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639542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Sexual and reproductive health and rights</a:t>
            </a:r>
            <a:endParaRPr kumimoji="0" lang="en-US" sz="400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691332"/>
            <a:ext cx="11043867"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Condoms and lubricants and other safer sex supplies should be offered free of charge</a:t>
            </a:r>
          </a:p>
          <a:p>
            <a:pPr lvl="0"/>
            <a:endParaRPr lang="en-US" sz="2400" b="0" dirty="0">
              <a:solidFill>
                <a:schemeClr val="tx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Education and means for sexual and reproductive health should be offered</a:t>
            </a:r>
          </a:p>
          <a:p>
            <a:pPr lvl="0"/>
            <a:endParaRPr lang="en-US" sz="2400" b="0" dirty="0">
              <a:solidFill>
                <a:schemeClr val="tx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Harm reduction services should address the needs and preferences of women, men who have sex with men, transgender people and sex workers</a:t>
            </a:r>
          </a:p>
          <a:p>
            <a:pPr lvl="0"/>
            <a:endParaRPr lang="en-US" sz="2400" b="0" dirty="0">
              <a:solidFill>
                <a:schemeClr val="tx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Clinics that provide SRHR services should be ‘friendly’ to people who use drugs and knowledgeable about their needs </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55864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STI Services</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0755978"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indent="-457200">
              <a:buFont typeface="Arial"/>
              <a:buChar char="•"/>
            </a:pPr>
            <a:r>
              <a:rPr lang="en-US" b="0" dirty="0">
                <a:solidFill>
                  <a:schemeClr val="tx1"/>
                </a:solidFill>
                <a:latin typeface="Arial" panose="020B0604020202020204" pitchFamily="34" charset="0"/>
                <a:cs typeface="Arial" panose="020B0604020202020204" pitchFamily="34" charset="0"/>
              </a:rPr>
              <a:t>STI services should meet basic standards of quality and quantity</a:t>
            </a:r>
          </a:p>
          <a:p>
            <a:pPr marL="457200" indent="-457200">
              <a:buFont typeface="Arial"/>
              <a:buChar char="•"/>
            </a:pPr>
            <a:r>
              <a:rPr lang="en-US" b="0" dirty="0">
                <a:solidFill>
                  <a:schemeClr val="tx1"/>
                </a:solidFill>
                <a:latin typeface="Arial" panose="020B0604020202020204" pitchFamily="34" charset="0"/>
                <a:cs typeface="Arial" panose="020B0604020202020204" pitchFamily="34" charset="0"/>
              </a:rPr>
              <a:t>Components of an STI service package are:</a:t>
            </a:r>
          </a:p>
          <a:p>
            <a:pPr marL="914400" lvl="1" indent="-457200">
              <a:buClr>
                <a:schemeClr val="tx1">
                  <a:lumMod val="50000"/>
                </a:schemeClr>
              </a:buClr>
              <a:buFont typeface="Arial"/>
              <a:buChar char="•"/>
            </a:pPr>
            <a:r>
              <a:rPr lang="en-US" sz="2600" dirty="0"/>
              <a:t>Screening and treatment for common STIs (e.g. syphilis, chlamydia, gonorrhea)</a:t>
            </a:r>
          </a:p>
          <a:p>
            <a:pPr marL="914400" lvl="1" indent="-457200">
              <a:buClr>
                <a:schemeClr val="tx1">
                  <a:lumMod val="50000"/>
                </a:schemeClr>
              </a:buClr>
              <a:buFont typeface="Arial"/>
              <a:buChar char="•"/>
            </a:pPr>
            <a:r>
              <a:rPr lang="en-US" sz="2600" dirty="0"/>
              <a:t>Provision of information</a:t>
            </a:r>
          </a:p>
          <a:p>
            <a:pPr marL="914400" lvl="1" indent="-457200">
              <a:buClr>
                <a:schemeClr val="tx1">
                  <a:lumMod val="50000"/>
                </a:schemeClr>
              </a:buClr>
              <a:buFont typeface="Arial"/>
              <a:buChar char="•"/>
            </a:pPr>
            <a:r>
              <a:rPr lang="en-US" sz="2600" dirty="0"/>
              <a:t>Enhancing or ensuring partner notification and management</a:t>
            </a:r>
          </a:p>
          <a:p>
            <a:pPr marL="914400" lvl="1" indent="-457200">
              <a:buClr>
                <a:schemeClr val="tx1">
                  <a:lumMod val="50000"/>
                </a:schemeClr>
              </a:buClr>
              <a:buFont typeface="Arial"/>
              <a:buChar char="•"/>
            </a:pPr>
            <a:r>
              <a:rPr lang="en-US" sz="2600" dirty="0"/>
              <a:t>Assessment of perception of risk and counselling on safer sex</a:t>
            </a:r>
          </a:p>
          <a:p>
            <a:pPr marL="914400" lvl="1" indent="-457200">
              <a:buClr>
                <a:schemeClr val="tx1">
                  <a:lumMod val="50000"/>
                </a:schemeClr>
              </a:buClr>
              <a:buFont typeface="Arial"/>
              <a:buChar char="•"/>
            </a:pPr>
            <a:r>
              <a:rPr lang="en-US" sz="2600" dirty="0"/>
              <a:t>Arrangement of follow-ups</a:t>
            </a:r>
          </a:p>
          <a:p>
            <a:pPr marL="914400" lvl="1" indent="-457200">
              <a:buClr>
                <a:schemeClr val="tx1">
                  <a:lumMod val="50000"/>
                </a:schemeClr>
              </a:buClr>
              <a:buFont typeface="Arial"/>
              <a:buChar char="•"/>
            </a:pPr>
            <a:r>
              <a:rPr lang="en-US" sz="2600" dirty="0"/>
              <a:t>Provision of confidential HTS</a:t>
            </a: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952683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3415080"/>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0086CE"/>
              </a:solidFill>
              <a:effectLst/>
              <a:uLnTx/>
              <a:uFillTx/>
              <a:latin typeface="Century Schoolbook" panose="02040604050505020304"/>
              <a:ea typeface="+mn-ea"/>
              <a:cs typeface="+mn-cs"/>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
        <p:nvSpPr>
          <p:cNvPr id="2" name="Rectangle 1">
            <a:extLst>
              <a:ext uri="{FF2B5EF4-FFF2-40B4-BE49-F238E27FC236}">
                <a16:creationId xmlns:a16="http://schemas.microsoft.com/office/drawing/2014/main" id="{147BD8A2-AD74-4D4A-B0DC-A8F4AF795304}"/>
              </a:ext>
            </a:extLst>
          </p:cNvPr>
          <p:cNvSpPr/>
          <p:nvPr/>
        </p:nvSpPr>
        <p:spPr>
          <a:xfrm>
            <a:off x="367174" y="1137037"/>
            <a:ext cx="11430000" cy="707886"/>
          </a:xfrm>
          <a:prstGeom prst="rect">
            <a:avLst/>
          </a:prstGeom>
        </p:spPr>
        <p:txBody>
          <a:bodyPr wrap="square">
            <a:spAutoFit/>
          </a:bodyPr>
          <a:lstStyle/>
          <a:p>
            <a:r>
              <a:rPr lang="en-US" sz="4000" b="1" dirty="0">
                <a:solidFill>
                  <a:schemeClr val="accent1"/>
                </a:solidFill>
                <a:latin typeface="Arial" panose="020B0604020202020204" pitchFamily="34" charset="0"/>
                <a:cs typeface="Arial" panose="020B0604020202020204" pitchFamily="34" charset="0"/>
              </a:rPr>
              <a:t>Services focused on women who inject drugs</a:t>
            </a:r>
            <a:endParaRPr lang="en-GB" sz="4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099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Women who inject drugs</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0755978"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GB" sz="2600" dirty="0">
                <a:solidFill>
                  <a:schemeClr val="tx1"/>
                </a:solidFill>
                <a:latin typeface="Arial" panose="020B0604020202020204" pitchFamily="34" charset="0"/>
                <a:cs typeface="Arial" panose="020B0604020202020204" pitchFamily="34" charset="0"/>
              </a:rPr>
              <a:t>Attention to the needs of women who inject drugs is necessary </a:t>
            </a:r>
          </a:p>
          <a:p>
            <a:pPr lvl="0"/>
            <a:r>
              <a:rPr lang="en-GB" sz="2600" dirty="0">
                <a:solidFill>
                  <a:schemeClr val="tx1"/>
                </a:solidFill>
                <a:latin typeface="Arial" panose="020B0604020202020204" pitchFamily="34" charset="0"/>
                <a:cs typeface="Arial" panose="020B0604020202020204" pitchFamily="34" charset="0"/>
              </a:rPr>
              <a:t>because of:</a:t>
            </a: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overall higher HIV and HCV prevalence</a:t>
            </a:r>
            <a:endParaRPr lang="en-US" sz="22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gender-based violence</a:t>
            </a:r>
            <a:endParaRPr lang="en-US" sz="22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gender norms (as a barrier)</a:t>
            </a:r>
            <a:endParaRPr lang="en-US" sz="22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‘second on the needle’</a:t>
            </a:r>
            <a:endParaRPr lang="en-US" sz="22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sex work overlaps</a:t>
            </a:r>
            <a:endParaRPr lang="en-US" sz="22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increased stigma and discrimination</a:t>
            </a:r>
            <a:endParaRPr lang="en-US" sz="22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criminalisation of drug use in pregnancy</a:t>
            </a:r>
            <a:endParaRPr lang="en-US" sz="22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child custody</a:t>
            </a:r>
            <a:endParaRPr lang="en-US" sz="22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SRHR violations </a:t>
            </a:r>
            <a:endParaRPr lang="en-US" sz="2200" b="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b="0" dirty="0">
                <a:solidFill>
                  <a:schemeClr val="tx1"/>
                </a:solidFill>
                <a:latin typeface="Arial" panose="020B0604020202020204" pitchFamily="34" charset="0"/>
                <a:cs typeface="Arial" panose="020B0604020202020204" pitchFamily="34" charset="0"/>
              </a:rPr>
              <a:t>lack of services</a:t>
            </a:r>
            <a:endParaRPr lang="en-US" sz="2200" b="0" dirty="0">
              <a:solidFill>
                <a:schemeClr val="tx1"/>
              </a:solidFill>
              <a:latin typeface="Arial" panose="020B0604020202020204" pitchFamily="34" charset="0"/>
              <a:cs typeface="Arial" panose="020B0604020202020204" pitchFamily="34" charset="0"/>
            </a:endParaRP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41864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solidFill>
                  <a:schemeClr val="accent1"/>
                </a:solidFill>
                <a:latin typeface="Arial" panose="020B0604020202020204" pitchFamily="34" charset="0"/>
                <a:cs typeface="Arial" panose="020B0604020202020204" pitchFamily="34" charset="0"/>
              </a:rPr>
              <a:t>Addressing the needs of women who inject drugs (1)</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888435"/>
            <a:ext cx="10944476" cy="397908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lvl="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Harm reduction services should make safe spaces available to women</a:t>
            </a:r>
          </a:p>
          <a:p>
            <a:pPr lvl="0"/>
            <a:endParaRPr lang="en-US" sz="2400" b="0" dirty="0">
              <a:solidFill>
                <a:schemeClr val="tx1">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Harm reduction services should employ women who use drugs and support community </a:t>
            </a:r>
            <a:r>
              <a:rPr lang="en-US" sz="2400" b="0" dirty="0" err="1">
                <a:solidFill>
                  <a:schemeClr val="tx1">
                    <a:lumMod val="50000"/>
                  </a:schemeClr>
                </a:solidFill>
                <a:latin typeface="Arial" panose="020B0604020202020204" pitchFamily="34" charset="0"/>
                <a:cs typeface="Arial" panose="020B0604020202020204" pitchFamily="34" charset="0"/>
              </a:rPr>
              <a:t>mobilisation</a:t>
            </a:r>
            <a:r>
              <a:rPr lang="en-US" sz="2400" b="0" dirty="0">
                <a:solidFill>
                  <a:schemeClr val="tx1">
                    <a:lumMod val="50000"/>
                  </a:schemeClr>
                </a:solidFill>
                <a:latin typeface="Arial" panose="020B0604020202020204" pitchFamily="34" charset="0"/>
                <a:cs typeface="Arial" panose="020B0604020202020204" pitchFamily="34" charset="0"/>
              </a:rPr>
              <a:t> of women who use drugs</a:t>
            </a:r>
          </a:p>
          <a:p>
            <a:pPr lvl="0"/>
            <a:endParaRPr lang="en-US" sz="2400" b="0" dirty="0">
              <a:solidFill>
                <a:schemeClr val="tx1">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Sexual and reproductive health services should provide </a:t>
            </a:r>
            <a:r>
              <a:rPr lang="en-US" sz="2400" b="0" dirty="0" err="1">
                <a:solidFill>
                  <a:schemeClr val="tx1">
                    <a:lumMod val="50000"/>
                  </a:schemeClr>
                </a:solidFill>
                <a:latin typeface="Arial" panose="020B0604020202020204" pitchFamily="34" charset="0"/>
                <a:cs typeface="Arial" panose="020B0604020202020204" pitchFamily="34" charset="0"/>
              </a:rPr>
              <a:t>non-judgemental</a:t>
            </a:r>
            <a:r>
              <a:rPr lang="en-US" sz="2400" b="0" dirty="0">
                <a:solidFill>
                  <a:schemeClr val="tx1">
                    <a:lumMod val="50000"/>
                  </a:schemeClr>
                </a:solidFill>
                <a:latin typeface="Arial" panose="020B0604020202020204" pitchFamily="34" charset="0"/>
                <a:cs typeface="Arial" panose="020B0604020202020204" pitchFamily="34" charset="0"/>
              </a:rPr>
              <a:t> education about the effects of drugs on menstruation, pregnancy and breastfeeding. They should address the dangers of opioid withdrawal during pregnancy</a:t>
            </a:r>
          </a:p>
          <a:p>
            <a:pPr lvl="0"/>
            <a:endParaRPr lang="en-US" sz="2400" b="0" dirty="0">
              <a:solidFill>
                <a:schemeClr val="tx1">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Prenatal and post-natal services should be provided in services friendly to PWID </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193539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solidFill>
                  <a:schemeClr val="accent1"/>
                </a:solidFill>
                <a:latin typeface="Arial" panose="020B0604020202020204" pitchFamily="34" charset="0"/>
                <a:cs typeface="Arial" panose="020B0604020202020204" pitchFamily="34" charset="0"/>
              </a:rPr>
              <a:t>Addressing the needs of women who inject drugs (2)</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928191"/>
            <a:ext cx="10755978" cy="4118237"/>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endParaRPr lang="en-US" sz="2800" b="0" dirty="0">
              <a:solidFill>
                <a:schemeClr val="tx1">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Women who use opioids should be supported to access opioid substitution therapy</a:t>
            </a:r>
          </a:p>
          <a:p>
            <a:pPr marL="457200" lvl="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The myth that drug use equals child abuse should be opposed</a:t>
            </a:r>
          </a:p>
          <a:p>
            <a:pPr marL="457200" lvl="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Possession of condoms should never be used by law enforcement as evidence of engagement in sex work</a:t>
            </a:r>
          </a:p>
          <a:p>
            <a:pPr marL="457200" lvl="0" indent="-457200">
              <a:buFont typeface="Arial" panose="020B0604020202020204" pitchFamily="34" charset="0"/>
              <a:buChar char="•"/>
            </a:pPr>
            <a:r>
              <a:rPr lang="en-US" sz="2400" b="0" dirty="0" err="1">
                <a:solidFill>
                  <a:schemeClr val="tx1">
                    <a:lumMod val="50000"/>
                  </a:schemeClr>
                </a:solidFill>
                <a:latin typeface="Arial" panose="020B0604020202020204" pitchFamily="34" charset="0"/>
                <a:cs typeface="Arial" panose="020B0604020202020204" pitchFamily="34" charset="0"/>
              </a:rPr>
              <a:t>Sterilisation</a:t>
            </a:r>
            <a:r>
              <a:rPr lang="en-US" sz="2400" b="0" dirty="0">
                <a:solidFill>
                  <a:schemeClr val="tx1">
                    <a:lumMod val="50000"/>
                  </a:schemeClr>
                </a:solidFill>
                <a:latin typeface="Arial" panose="020B0604020202020204" pitchFamily="34" charset="0"/>
                <a:cs typeface="Arial" panose="020B0604020202020204" pitchFamily="34" charset="0"/>
              </a:rPr>
              <a:t> or abortion should never be coerced or forced</a:t>
            </a:r>
          </a:p>
          <a:p>
            <a:pPr marL="457200" lvl="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Survivors of sexual assault should be linked to community-based responses to violence</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68733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512762"/>
            <a:ext cx="10755978" cy="620299"/>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x-none" sz="4000">
                <a:solidFill>
                  <a:schemeClr val="accent1"/>
                </a:solidFill>
                <a:latin typeface="Arial" panose="020B0604020202020204" pitchFamily="34" charset="0"/>
                <a:cs typeface="Arial" panose="020B0604020202020204" pitchFamily="34" charset="0"/>
              </a:rPr>
              <a:t>Mobilisation and empowerment</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133061"/>
            <a:ext cx="7493517" cy="572493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r>
              <a:rPr lang="en-GB" sz="2000" dirty="0">
                <a:solidFill>
                  <a:schemeClr val="tx1"/>
                </a:solidFill>
                <a:latin typeface="Arial" panose="020B0604020202020204" pitchFamily="34" charset="0"/>
                <a:cs typeface="Arial" panose="020B0604020202020204" pitchFamily="34" charset="0"/>
              </a:rPr>
              <a:t>Develop collectives of women who inject drugs</a:t>
            </a:r>
          </a:p>
          <a:p>
            <a:pPr marL="342900" lvl="1" indent="-342900">
              <a:buClr>
                <a:schemeClr val="tx1">
                  <a:lumMod val="50000"/>
                </a:schemeClr>
              </a:buClr>
              <a:buFont typeface="Arial" panose="020B0604020202020204" pitchFamily="34" charset="0"/>
              <a:buChar char="•"/>
            </a:pPr>
            <a:r>
              <a:rPr lang="en-GB" sz="2000" dirty="0">
                <a:latin typeface="Arial" panose="020B0604020202020204" pitchFamily="34" charset="0"/>
                <a:cs typeface="Arial" panose="020B0604020202020204" pitchFamily="34" charset="0"/>
              </a:rPr>
              <a:t>Spaces to meet </a:t>
            </a:r>
            <a:endParaRPr lang="en-MY" sz="2000" dirty="0">
              <a:latin typeface="Arial" panose="020B0604020202020204" pitchFamily="34" charset="0"/>
              <a:cs typeface="Arial" panose="020B0604020202020204" pitchFamily="34" charset="0"/>
            </a:endParaRPr>
          </a:p>
          <a:p>
            <a:pPr marL="342900" lvl="1" indent="-342900">
              <a:buClr>
                <a:schemeClr val="tx1">
                  <a:lumMod val="50000"/>
                </a:schemeClr>
              </a:buClr>
              <a:buFont typeface="Arial" panose="020B0604020202020204" pitchFamily="34" charset="0"/>
              <a:buChar char="•"/>
            </a:pPr>
            <a:r>
              <a:rPr lang="en-GB" sz="2000" dirty="0">
                <a:latin typeface="Arial" panose="020B0604020202020204" pitchFamily="34" charset="0"/>
                <a:cs typeface="Arial" panose="020B0604020202020204" pitchFamily="34" charset="0"/>
              </a:rPr>
              <a:t>Discreet advertising </a:t>
            </a:r>
            <a:endParaRPr lang="en-MY" sz="2000" dirty="0">
              <a:latin typeface="Arial" panose="020B0604020202020204" pitchFamily="34" charset="0"/>
              <a:cs typeface="Arial" panose="020B0604020202020204" pitchFamily="34" charset="0"/>
            </a:endParaRPr>
          </a:p>
          <a:p>
            <a:pPr marL="342900" lvl="1" indent="-342900">
              <a:buClr>
                <a:schemeClr val="tx1">
                  <a:lumMod val="50000"/>
                </a:schemeClr>
              </a:buClr>
              <a:buFont typeface="Arial" panose="020B0604020202020204" pitchFamily="34" charset="0"/>
              <a:buChar char="•"/>
            </a:pPr>
            <a:r>
              <a:rPr lang="en-GB" sz="2000" dirty="0">
                <a:latin typeface="Arial" panose="020B0604020202020204" pitchFamily="34" charset="0"/>
                <a:cs typeface="Arial" panose="020B0604020202020204" pitchFamily="34" charset="0"/>
              </a:rPr>
              <a:t>Organisational support</a:t>
            </a:r>
            <a:endParaRPr lang="en-MY" sz="2000" dirty="0">
              <a:latin typeface="Arial" panose="020B0604020202020204" pitchFamily="34" charset="0"/>
              <a:cs typeface="Arial" panose="020B0604020202020204" pitchFamily="34" charset="0"/>
            </a:endParaRPr>
          </a:p>
          <a:p>
            <a:pPr marL="342900" lvl="1" indent="-342900">
              <a:buClr>
                <a:schemeClr val="tx1">
                  <a:lumMod val="50000"/>
                </a:schemeClr>
              </a:buClr>
              <a:buFont typeface="Arial" panose="020B0604020202020204" pitchFamily="34" charset="0"/>
              <a:buChar char="•"/>
            </a:pPr>
            <a:r>
              <a:rPr lang="en-GB" sz="2000" dirty="0">
                <a:latin typeface="Arial" panose="020B0604020202020204" pitchFamily="34" charset="0"/>
                <a:cs typeface="Arial" panose="020B0604020202020204" pitchFamily="34" charset="0"/>
              </a:rPr>
              <a:t>Resources for peer education</a:t>
            </a:r>
            <a:endParaRPr lang="en-MY" sz="2000" dirty="0">
              <a:latin typeface="Arial" panose="020B0604020202020204" pitchFamily="34" charset="0"/>
              <a:cs typeface="Arial" panose="020B0604020202020204" pitchFamily="34" charset="0"/>
            </a:endParaRPr>
          </a:p>
          <a:p>
            <a:pPr marL="342900" lvl="1" indent="-342900">
              <a:buClr>
                <a:schemeClr val="tx1">
                  <a:lumMod val="50000"/>
                </a:schemeClr>
              </a:buClr>
              <a:buFont typeface="Arial" panose="020B0604020202020204" pitchFamily="34" charset="0"/>
              <a:buChar char="•"/>
            </a:pPr>
            <a:r>
              <a:rPr lang="en-GB" sz="2000" dirty="0">
                <a:latin typeface="Arial" panose="020B0604020202020204" pitchFamily="34" charset="0"/>
                <a:cs typeface="Arial" panose="020B0604020202020204" pitchFamily="34" charset="0"/>
              </a:rPr>
              <a:t>Up-to-date information on relevant research</a:t>
            </a:r>
          </a:p>
          <a:p>
            <a:pPr marL="342900" lvl="1" indent="-342900">
              <a:buClr>
                <a:schemeClr val="tx1">
                  <a:lumMod val="50000"/>
                </a:schemeClr>
              </a:buClr>
              <a:buFont typeface="Arial" panose="020B0604020202020204" pitchFamily="34" charset="0"/>
              <a:buChar char="•"/>
            </a:pPr>
            <a:r>
              <a:rPr lang="en-GB" sz="2000" dirty="0">
                <a:latin typeface="Arial" panose="020B0604020202020204" pitchFamily="34" charset="0"/>
                <a:cs typeface="Arial" panose="020B0604020202020204" pitchFamily="34" charset="0"/>
              </a:rPr>
              <a:t>Engage with the group </a:t>
            </a:r>
          </a:p>
          <a:p>
            <a:pPr marL="342900" lvl="1" indent="-342900">
              <a:buClr>
                <a:schemeClr val="tx1">
                  <a:lumMod val="50000"/>
                </a:schemeClr>
              </a:buClr>
              <a:buFont typeface="Arial" panose="020B0604020202020204" pitchFamily="34" charset="0"/>
              <a:buChar char="•"/>
            </a:pPr>
            <a:r>
              <a:rPr lang="en-GB" sz="2000" dirty="0">
                <a:latin typeface="Arial" panose="020B0604020202020204" pitchFamily="34" charset="0"/>
                <a:cs typeface="Arial" panose="020B0604020202020204" pitchFamily="34" charset="0"/>
              </a:rPr>
              <a:t>Support sustainability:</a:t>
            </a:r>
          </a:p>
          <a:p>
            <a:pPr lvl="2">
              <a:buFontTx/>
              <a:buChar char="-"/>
            </a:pPr>
            <a:r>
              <a:rPr lang="en-GB" sz="2000" dirty="0">
                <a:latin typeface="Arial" panose="020B0604020202020204" pitchFamily="34" charset="0"/>
                <a:cs typeface="Arial" panose="020B0604020202020204" pitchFamily="34" charset="0"/>
              </a:rPr>
              <a:t>Stakeholder linkages </a:t>
            </a:r>
            <a:endParaRPr lang="en-MY" sz="2000" dirty="0">
              <a:latin typeface="Arial" panose="020B0604020202020204" pitchFamily="34" charset="0"/>
              <a:cs typeface="Arial" panose="020B0604020202020204" pitchFamily="34" charset="0"/>
            </a:endParaRPr>
          </a:p>
          <a:p>
            <a:pPr lvl="2">
              <a:buFontTx/>
              <a:buChar char="-"/>
            </a:pPr>
            <a:r>
              <a:rPr lang="en-GB" sz="2000" dirty="0">
                <a:latin typeface="Arial" panose="020B0604020202020204" pitchFamily="34" charset="0"/>
                <a:cs typeface="Arial" panose="020B0604020202020204" pitchFamily="34" charset="0"/>
              </a:rPr>
              <a:t>Funding and training opportunities </a:t>
            </a:r>
            <a:endParaRPr lang="en-MY" sz="2000" dirty="0">
              <a:latin typeface="Arial" panose="020B0604020202020204" pitchFamily="34" charset="0"/>
              <a:cs typeface="Arial" panose="020B0604020202020204" pitchFamily="34" charset="0"/>
            </a:endParaRPr>
          </a:p>
          <a:p>
            <a:r>
              <a:rPr lang="en-GB" sz="2000" dirty="0">
                <a:solidFill>
                  <a:schemeClr val="tx1"/>
                </a:solidFill>
                <a:latin typeface="Arial" panose="020B0604020202020204" pitchFamily="34" charset="0"/>
                <a:cs typeface="Arial" panose="020B0604020202020204" pitchFamily="34" charset="0"/>
              </a:rPr>
              <a:t>At minimum, employ women who inject drugs as volunteers, staff, and/or as managers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pic>
        <p:nvPicPr>
          <p:cNvPr id="5" name="Picture 4" descr="feminist-2136191_1280.png">
            <a:extLst>
              <a:ext uri="{FF2B5EF4-FFF2-40B4-BE49-F238E27FC236}">
                <a16:creationId xmlns:a16="http://schemas.microsoft.com/office/drawing/2014/main" id="{764B69E6-B2B8-B547-B0D9-87A27E379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7896" y="980728"/>
            <a:ext cx="3538330" cy="4543098"/>
          </a:xfrm>
          <a:prstGeom prst="rect">
            <a:avLst/>
          </a:prstGeom>
        </p:spPr>
      </p:pic>
    </p:spTree>
    <p:extLst>
      <p:ext uri="{BB962C8B-B14F-4D97-AF65-F5344CB8AC3E}">
        <p14:creationId xmlns:p14="http://schemas.microsoft.com/office/powerpoint/2010/main" val="200330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0086CE"/>
              </a:solidFill>
              <a:effectLst/>
              <a:uLnTx/>
              <a:uFillTx/>
              <a:latin typeface="Century Schoolbook" panose="02040604050505020304"/>
              <a:ea typeface="+mn-ea"/>
              <a:cs typeface="+mn-cs"/>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8</a:t>
            </a:r>
          </a:p>
        </p:txBody>
      </p:sp>
      <p:pic>
        <p:nvPicPr>
          <p:cNvPr id="5" name="Picture 2">
            <a:extLst>
              <a:ext uri="{FF2B5EF4-FFF2-40B4-BE49-F238E27FC236}">
                <a16:creationId xmlns:a16="http://schemas.microsoft.com/office/drawing/2014/main" id="{B4EA9275-03AA-754C-91A5-BCEDE8327F52}"/>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t="2299" r="1677"/>
          <a:stretch/>
        </p:blipFill>
        <p:spPr bwMode="auto">
          <a:xfrm>
            <a:off x="5087414" y="512762"/>
            <a:ext cx="6539948" cy="5748890"/>
          </a:xfrm>
          <a:prstGeom prst="rect">
            <a:avLst/>
          </a:prstGeom>
          <a:noFill/>
          <a:ln w="9525">
            <a:solidFill>
              <a:schemeClr val="bg1"/>
            </a:solidFill>
            <a:miter lim="800000"/>
            <a:headEnd/>
            <a:tailEnd/>
          </a:ln>
        </p:spPr>
      </p:pic>
      <p:sp>
        <p:nvSpPr>
          <p:cNvPr id="3" name="Rectangle 2">
            <a:extLst>
              <a:ext uri="{FF2B5EF4-FFF2-40B4-BE49-F238E27FC236}">
                <a16:creationId xmlns:a16="http://schemas.microsoft.com/office/drawing/2014/main" id="{1D59FDFA-9BC3-9945-AF66-ED10037C5364}"/>
              </a:ext>
            </a:extLst>
          </p:cNvPr>
          <p:cNvSpPr/>
          <p:nvPr/>
        </p:nvSpPr>
        <p:spPr>
          <a:xfrm>
            <a:off x="1669775" y="1414132"/>
            <a:ext cx="4691268" cy="1089529"/>
          </a:xfrm>
          <a:prstGeom prst="rect">
            <a:avLst/>
          </a:prstGeom>
        </p:spPr>
        <p:txBody>
          <a:bodyPr wrap="square">
            <a:spAutoFit/>
          </a:bodyPr>
          <a:lstStyle/>
          <a:p>
            <a:pPr>
              <a:lnSpc>
                <a:spcPct val="90000"/>
              </a:lnSpc>
              <a:spcAft>
                <a:spcPts val="600"/>
              </a:spcAft>
              <a:defRPr/>
            </a:pPr>
            <a:r>
              <a:rPr lang="en-US" sz="3600" b="1" dirty="0">
                <a:solidFill>
                  <a:schemeClr val="accent1"/>
                </a:solidFill>
              </a:rPr>
              <a:t>Stigma &amp; discrimination</a:t>
            </a:r>
          </a:p>
        </p:txBody>
      </p:sp>
      <p:sp>
        <p:nvSpPr>
          <p:cNvPr id="9" name="Oval 8">
            <a:extLst>
              <a:ext uri="{FF2B5EF4-FFF2-40B4-BE49-F238E27FC236}">
                <a16:creationId xmlns:a16="http://schemas.microsoft.com/office/drawing/2014/main" id="{46C9275B-BB8B-F74C-B825-9E5A67E8C31D}"/>
              </a:ext>
            </a:extLst>
          </p:cNvPr>
          <p:cNvSpPr/>
          <p:nvPr/>
        </p:nvSpPr>
        <p:spPr>
          <a:xfrm>
            <a:off x="536986" y="980728"/>
            <a:ext cx="648072" cy="648072"/>
          </a:xfrm>
          <a:prstGeom prst="ellipse">
            <a:avLst/>
          </a:prstGeom>
          <a:solidFill>
            <a:schemeClr val="accent5">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t>2 </a:t>
            </a:r>
          </a:p>
        </p:txBody>
      </p:sp>
    </p:spTree>
    <p:extLst>
      <p:ext uri="{BB962C8B-B14F-4D97-AF65-F5344CB8AC3E}">
        <p14:creationId xmlns:p14="http://schemas.microsoft.com/office/powerpoint/2010/main" val="294063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solidFill>
                  <a:schemeClr val="accent1"/>
                </a:solidFill>
                <a:latin typeface="Arial" panose="020B0604020202020204" pitchFamily="34" charset="0"/>
                <a:cs typeface="Arial" panose="020B0604020202020204" pitchFamily="34" charset="0"/>
              </a:rPr>
              <a:t>Group Work (20 Minutes)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14133"/>
            <a:ext cx="10944476"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Discuss the list of good practices. Do national/local services adhere to recommended practice?</a:t>
            </a:r>
          </a:p>
          <a:p>
            <a:pPr marL="457200" indent="-457200">
              <a:buFont typeface="Arial" panose="020B0604020202020204" pitchFamily="34" charset="0"/>
              <a:buChar char="•"/>
            </a:pPr>
            <a:endParaRPr lang="en-US" sz="2400" b="0" dirty="0">
              <a:solidFill>
                <a:schemeClr val="tx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Identify 3 areas where services are provided in line with recommendations.</a:t>
            </a:r>
          </a:p>
          <a:p>
            <a:pPr marL="457200" indent="-457200">
              <a:buFont typeface="Arial" panose="020B0604020202020204" pitchFamily="34" charset="0"/>
              <a:buChar char="•"/>
            </a:pPr>
            <a:endParaRPr lang="en-US" sz="2400" b="0" dirty="0">
              <a:solidFill>
                <a:schemeClr val="tx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Identify 3 priority areas where change is needed.</a:t>
            </a:r>
          </a:p>
          <a:p>
            <a:pPr marL="457200" indent="-457200">
              <a:buFont typeface="Arial" panose="020B0604020202020204" pitchFamily="34" charset="0"/>
              <a:buChar char="•"/>
            </a:pPr>
            <a:endParaRPr lang="en-US" sz="2400" b="0" dirty="0">
              <a:solidFill>
                <a:schemeClr val="tx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Describe how you as people who inject drugs can get involved in making change happen.</a:t>
            </a:r>
          </a:p>
          <a:p>
            <a:pPr marL="457200" indent="-457200">
              <a:buFont typeface="Arial" panose="020B0604020202020204" pitchFamily="34" charset="0"/>
              <a:buChar char="•"/>
            </a:pPr>
            <a:endParaRPr lang="en-US" sz="2400" b="0" dirty="0">
              <a:solidFill>
                <a:schemeClr val="tx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0" dirty="0">
                <a:solidFill>
                  <a:schemeClr val="tx1">
                    <a:lumMod val="50000"/>
                  </a:schemeClr>
                </a:solidFill>
                <a:latin typeface="Arial" panose="020B0604020202020204" pitchFamily="34" charset="0"/>
                <a:cs typeface="Arial" panose="020B0604020202020204" pitchFamily="34" charset="0"/>
              </a:rPr>
              <a:t>Prepare to present your ideas back to the group. Please limit your presentation to 3 minutes.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2044173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9820" y="1746642"/>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sz="4000" dirty="0">
              <a:solidFill>
                <a:schemeClr val="accent1"/>
              </a:solidFill>
              <a:latin typeface="Arial" panose="020B0604020202020204" pitchFamily="34" charset="0"/>
              <a:cs typeface="Arial" panose="020B0604020202020204" pitchFamily="34" charset="0"/>
            </a:endParaRPr>
          </a:p>
          <a:p>
            <a:pPr lvl="0"/>
            <a:endParaRPr lang="en-US" sz="4000" dirty="0">
              <a:solidFill>
                <a:schemeClr val="accent1"/>
              </a:solidFill>
              <a:latin typeface="Arial" panose="020B0604020202020204" pitchFamily="34" charset="0"/>
              <a:cs typeface="Arial" panose="020B0604020202020204" pitchFamily="34" charset="0"/>
            </a:endParaRPr>
          </a:p>
          <a:p>
            <a:pPr lvl="0"/>
            <a:endParaRPr lang="en-US" sz="4000" dirty="0">
              <a:solidFill>
                <a:schemeClr val="accent1"/>
              </a:solidFill>
              <a:latin typeface="Arial" panose="020B0604020202020204" pitchFamily="34" charset="0"/>
              <a:cs typeface="Arial" panose="020B0604020202020204" pitchFamily="34" charset="0"/>
            </a:endParaRPr>
          </a:p>
          <a:p>
            <a:pPr lvl="0"/>
            <a:endParaRPr lang="en-US" sz="4000" dirty="0">
              <a:solidFill>
                <a:schemeClr val="accent1"/>
              </a:solidFill>
              <a:latin typeface="Arial" panose="020B0604020202020204" pitchFamily="34" charset="0"/>
              <a:cs typeface="Arial" panose="020B0604020202020204" pitchFamily="34" charset="0"/>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
        <p:nvSpPr>
          <p:cNvPr id="2" name="TextBox 1">
            <a:extLst>
              <a:ext uri="{FF2B5EF4-FFF2-40B4-BE49-F238E27FC236}">
                <a16:creationId xmlns:a16="http://schemas.microsoft.com/office/drawing/2014/main" id="{08A92303-434D-4130-9132-97716A3B0A9A}"/>
              </a:ext>
            </a:extLst>
          </p:cNvPr>
          <p:cNvSpPr txBox="1"/>
          <p:nvPr/>
        </p:nvSpPr>
        <p:spPr>
          <a:xfrm>
            <a:off x="2494722" y="2782669"/>
            <a:ext cx="7202556" cy="646331"/>
          </a:xfrm>
          <a:prstGeom prst="rect">
            <a:avLst/>
          </a:prstGeom>
          <a:noFill/>
        </p:spPr>
        <p:txBody>
          <a:bodyPr wrap="square" rtlCol="0">
            <a:spAutoFit/>
          </a:bodyPr>
          <a:lstStyle/>
          <a:p>
            <a:pPr algn="ctr"/>
            <a:r>
              <a:rPr lang="en-GB" sz="3600" b="1" dirty="0">
                <a:solidFill>
                  <a:schemeClr val="accent1"/>
                </a:solidFill>
                <a:latin typeface="Arial" panose="020B0604020202020204" pitchFamily="34" charset="0"/>
                <a:cs typeface="Arial" panose="020B0604020202020204" pitchFamily="34" charset="0"/>
              </a:rPr>
              <a:t>Overdose Programming </a:t>
            </a:r>
          </a:p>
        </p:txBody>
      </p:sp>
    </p:spTree>
    <p:extLst>
      <p:ext uri="{BB962C8B-B14F-4D97-AF65-F5344CB8AC3E}">
        <p14:creationId xmlns:p14="http://schemas.microsoft.com/office/powerpoint/2010/main" val="1367287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Overdose Programming (1)</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544165" y="2105999"/>
            <a:ext cx="10755978" cy="430618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indent="-457200">
              <a:buFont typeface="Arial" panose="020B0604020202020204" pitchFamily="34" charset="0"/>
              <a:buChar char="•"/>
            </a:pPr>
            <a:endParaRPr lang="en-US"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Overdose is the leading cause of death among people who use drugs</a:t>
            </a:r>
          </a:p>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Overdose deaths can be prevented  </a:t>
            </a:r>
          </a:p>
          <a:p>
            <a:pPr marL="45720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Overdose prevention and management </a:t>
            </a:r>
            <a:r>
              <a:rPr lang="en-US" sz="2400" b="0" dirty="0" err="1">
                <a:solidFill>
                  <a:schemeClr val="tx1"/>
                </a:solidFill>
                <a:latin typeface="Arial" panose="020B0604020202020204" pitchFamily="34" charset="0"/>
                <a:cs typeface="Arial" panose="020B0604020202020204" pitchFamily="34" charset="0"/>
              </a:rPr>
              <a:t>programmes</a:t>
            </a:r>
            <a:r>
              <a:rPr lang="en-US" sz="2400" b="0" dirty="0">
                <a:solidFill>
                  <a:schemeClr val="tx1"/>
                </a:solidFill>
                <a:latin typeface="Arial" panose="020B0604020202020204" pitchFamily="34" charset="0"/>
                <a:cs typeface="Arial" panose="020B0604020202020204" pitchFamily="34" charset="0"/>
              </a:rPr>
              <a:t> include the distribution of Naloxone to people who inject/use opioids, and to people who live and work with them, to save lives and empower communities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915569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Overdose Programming (2)</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1043867"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Harm reduction </a:t>
            </a:r>
            <a:r>
              <a:rPr lang="en-US" sz="2400" b="0" dirty="0" err="1">
                <a:solidFill>
                  <a:schemeClr val="tx1"/>
                </a:solidFill>
                <a:latin typeface="Arial" panose="020B0604020202020204" pitchFamily="34" charset="0"/>
                <a:cs typeface="Arial" panose="020B0604020202020204" pitchFamily="34" charset="0"/>
              </a:rPr>
              <a:t>programmes</a:t>
            </a:r>
            <a:r>
              <a:rPr lang="en-US" sz="2400" b="0" dirty="0">
                <a:solidFill>
                  <a:schemeClr val="tx1"/>
                </a:solidFill>
                <a:latin typeface="Arial" panose="020B0604020202020204" pitchFamily="34" charset="0"/>
                <a:cs typeface="Arial" panose="020B0604020202020204" pitchFamily="34" charset="0"/>
              </a:rPr>
              <a:t> should offer training on overdose, including resuscitation and administration of Naloxone, to people who use opioids and their friends and families </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Detoxification/rehabilitation </a:t>
            </a:r>
            <a:r>
              <a:rPr lang="en-US" sz="2400" b="0" dirty="0" err="1">
                <a:solidFill>
                  <a:schemeClr val="tx1"/>
                </a:solidFill>
                <a:latin typeface="Arial" panose="020B0604020202020204" pitchFamily="34" charset="0"/>
                <a:cs typeface="Arial" panose="020B0604020202020204" pitchFamily="34" charset="0"/>
              </a:rPr>
              <a:t>programmes</a:t>
            </a:r>
            <a:r>
              <a:rPr lang="en-US" sz="2400" b="0" dirty="0">
                <a:solidFill>
                  <a:schemeClr val="tx1"/>
                </a:solidFill>
                <a:latin typeface="Arial" panose="020B0604020202020204" pitchFamily="34" charset="0"/>
                <a:cs typeface="Arial" panose="020B0604020202020204" pitchFamily="34" charset="0"/>
              </a:rPr>
              <a:t>, and providers of services to people who use drugs, should offer training to their staff on overdose and have Naloxone available</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They should also distribute Naloxone to people who use drugs and their friends and families post-release (including prisoners and people exiting detoxification/rehabilitation </a:t>
            </a:r>
            <a:r>
              <a:rPr lang="en-US" sz="2400" b="0" dirty="0" err="1">
                <a:solidFill>
                  <a:schemeClr val="tx1"/>
                </a:solidFill>
                <a:latin typeface="Arial" panose="020B0604020202020204" pitchFamily="34" charset="0"/>
                <a:cs typeface="Arial" panose="020B0604020202020204" pitchFamily="34" charset="0"/>
              </a:rPr>
              <a:t>programmes</a:t>
            </a:r>
            <a:r>
              <a:rPr lang="en-US" sz="2400" b="0" dirty="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Legal or regulatory barriers to providing or administering Naloxone outside of medical facilities should be removed</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Trainings and educational materials should address how to </a:t>
            </a:r>
            <a:r>
              <a:rPr lang="en-US" sz="2400" b="0" dirty="0" err="1">
                <a:solidFill>
                  <a:schemeClr val="tx1"/>
                </a:solidFill>
                <a:latin typeface="Arial" panose="020B0604020202020204" pitchFamily="34" charset="0"/>
                <a:cs typeface="Arial" panose="020B0604020202020204" pitchFamily="34" charset="0"/>
              </a:rPr>
              <a:t>recognise</a:t>
            </a:r>
            <a:r>
              <a:rPr lang="en-US" sz="2400" b="0" dirty="0">
                <a:solidFill>
                  <a:schemeClr val="tx1"/>
                </a:solidFill>
                <a:latin typeface="Arial" panose="020B0604020202020204" pitchFamily="34" charset="0"/>
                <a:cs typeface="Arial" panose="020B0604020202020204" pitchFamily="34" charset="0"/>
              </a:rPr>
              <a:t> an opioid overdose and how to perform resuscitation on someone overdosing on drugs when Naloxone is not available or suitable to help</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865460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Overdose Programming (3)</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0944476"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lvl="0" indent="-457200">
              <a:buFont typeface="Arial" panose="020B0604020202020204" pitchFamily="34" charset="0"/>
              <a:buChar char="•"/>
            </a:pPr>
            <a:endParaRPr lang="en-US" sz="2400" b="0" dirty="0">
              <a:solidFill>
                <a:schemeClr val="tx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Local myths about overdose should be addressed in trainings and educational materials</a:t>
            </a: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Naloxone should be available in pharmacies</a:t>
            </a: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First responders (fire, ambulance, police) should be equipped with Naloxone</a:t>
            </a: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Law enforcement should be prevented from accompanying emergency services responding to overdose</a:t>
            </a:r>
          </a:p>
          <a:p>
            <a:pPr marL="457200" lvl="0" indent="-4572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Means to check the quality and purity of drugs should be available to people who use drugs. For example, strips designed to identify fentanyl in urine may help people identify fentanyl in drugs. Though evidence base for using fentanyl strips this way is limited, it should be explored urgently  </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60124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0086CE"/>
              </a:solidFill>
              <a:effectLst/>
              <a:uLnTx/>
              <a:uFillTx/>
              <a:latin typeface="Century Schoolbook" panose="02040604050505020304"/>
              <a:ea typeface="+mn-ea"/>
              <a:cs typeface="+mn-cs"/>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
        <p:nvSpPr>
          <p:cNvPr id="2" name="Rectangle 1">
            <a:extLst>
              <a:ext uri="{FF2B5EF4-FFF2-40B4-BE49-F238E27FC236}">
                <a16:creationId xmlns:a16="http://schemas.microsoft.com/office/drawing/2014/main" id="{DBDBEBD7-18DF-6B44-A18C-A634AFCDD186}"/>
              </a:ext>
            </a:extLst>
          </p:cNvPr>
          <p:cNvSpPr/>
          <p:nvPr/>
        </p:nvSpPr>
        <p:spPr>
          <a:xfrm>
            <a:off x="2419773" y="874455"/>
            <a:ext cx="8598841" cy="2554545"/>
          </a:xfrm>
          <a:prstGeom prst="rect">
            <a:avLst/>
          </a:prstGeom>
        </p:spPr>
        <p:txBody>
          <a:bodyPr wrap="square">
            <a:spAutoFit/>
          </a:bodyPr>
          <a:lstStyle/>
          <a:p>
            <a:endParaRPr lang="en-US" sz="4000" b="1" dirty="0">
              <a:solidFill>
                <a:schemeClr val="accent1"/>
              </a:solidFill>
              <a:latin typeface="Arial" panose="020B0604020202020204" pitchFamily="34" charset="0"/>
              <a:cs typeface="Arial" panose="020B0604020202020204" pitchFamily="34" charset="0"/>
            </a:endParaRPr>
          </a:p>
          <a:p>
            <a:endParaRPr lang="en-US" sz="4000" b="1" dirty="0">
              <a:solidFill>
                <a:schemeClr val="accent1"/>
              </a:solidFill>
              <a:latin typeface="Arial" panose="020B0604020202020204" pitchFamily="34" charset="0"/>
              <a:cs typeface="Arial" panose="020B0604020202020204" pitchFamily="34" charset="0"/>
            </a:endParaRPr>
          </a:p>
          <a:p>
            <a:endParaRPr lang="en-US" sz="4000" b="1" dirty="0">
              <a:solidFill>
                <a:schemeClr val="accent1"/>
              </a:solidFill>
              <a:latin typeface="Arial" panose="020B0604020202020204" pitchFamily="34" charset="0"/>
              <a:cs typeface="Arial" panose="020B0604020202020204" pitchFamily="34" charset="0"/>
            </a:endParaRPr>
          </a:p>
          <a:p>
            <a:r>
              <a:rPr lang="en-US" sz="4000" b="1" dirty="0">
                <a:solidFill>
                  <a:schemeClr val="accent1"/>
                </a:solidFill>
                <a:latin typeface="Arial" panose="020B0604020202020204" pitchFamily="34" charset="0"/>
                <a:cs typeface="Arial" panose="020B0604020202020204" pitchFamily="34" charset="0"/>
              </a:rPr>
              <a:t>Drug Checking Programming</a:t>
            </a:r>
            <a:endParaRPr lang="en-GB" sz="4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019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Drug-checking </a:t>
            </a:r>
            <a:r>
              <a:rPr lang="en-US" sz="4000" dirty="0" err="1">
                <a:solidFill>
                  <a:schemeClr val="accent1"/>
                </a:solidFill>
                <a:latin typeface="Arial" panose="020B0604020202020204" pitchFamily="34" charset="0"/>
                <a:cs typeface="Arial" panose="020B0604020202020204" pitchFamily="34" charset="0"/>
              </a:rPr>
              <a:t>Programmes</a:t>
            </a:r>
            <a:r>
              <a:rPr lang="en-US" sz="4000" dirty="0">
                <a:solidFill>
                  <a:schemeClr val="accent1"/>
                </a:solidFill>
                <a:latin typeface="Arial" panose="020B0604020202020204" pitchFamily="34" charset="0"/>
                <a:cs typeface="Arial" panose="020B0604020202020204" pitchFamily="34" charset="0"/>
              </a:rPr>
              <a:t> (1)</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0964354"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Prohibition leads to unregulated production of drugs, which can lead to inconsistent quality and purity  </a:t>
            </a:r>
          </a:p>
          <a:p>
            <a:pPr marL="457200" indent="-4572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This can lead to major health harms including death  </a:t>
            </a:r>
          </a:p>
          <a:p>
            <a:pPr marL="457200" indent="-457200">
              <a:buFont typeface="Arial" panose="020B0604020202020204" pitchFamily="34" charset="0"/>
              <a:buChar char="•"/>
            </a:pPr>
            <a:r>
              <a:rPr lang="en-US" sz="2800" b="0" dirty="0" err="1">
                <a:solidFill>
                  <a:schemeClr val="tx1"/>
                </a:solidFill>
                <a:latin typeface="Arial" panose="020B0604020202020204" pitchFamily="34" charset="0"/>
                <a:cs typeface="Arial" panose="020B0604020202020204" pitchFamily="34" charset="0"/>
              </a:rPr>
              <a:t>Programmes</a:t>
            </a:r>
            <a:r>
              <a:rPr lang="en-US" sz="2800" b="0" dirty="0">
                <a:solidFill>
                  <a:schemeClr val="tx1"/>
                </a:solidFill>
                <a:latin typeface="Arial" panose="020B0604020202020204" pitchFamily="34" charset="0"/>
                <a:cs typeface="Arial" panose="020B0604020202020204" pitchFamily="34" charset="0"/>
              </a:rPr>
              <a:t> enabling people who use drugs to test their drugs can help them to make safer informed choices about what they consume</a:t>
            </a:r>
          </a:p>
          <a:p>
            <a:pPr marL="457200" indent="-457200">
              <a:buFont typeface="Arial" panose="020B0604020202020204" pitchFamily="34" charset="0"/>
              <a:buChar char="•"/>
            </a:pPr>
            <a:endParaRPr lang="en-US" b="0" dirty="0">
              <a:solidFill>
                <a:schemeClr val="tx1"/>
              </a:solidFill>
              <a:latin typeface="Arial" panose="020B0604020202020204" pitchFamily="34" charset="0"/>
              <a:cs typeface="Arial" panose="020B0604020202020204" pitchFamily="34" charset="0"/>
            </a:endParaRPr>
          </a:p>
          <a:p>
            <a:pPr algn="ctr"/>
            <a:r>
              <a:rPr lang="en-US" b="0" i="1" dirty="0">
                <a:solidFill>
                  <a:schemeClr val="tx1"/>
                </a:solidFill>
                <a:latin typeface="Arial" panose="020B0604020202020204" pitchFamily="34" charset="0"/>
                <a:cs typeface="Arial" panose="020B0604020202020204" pitchFamily="34" charset="0"/>
              </a:rPr>
              <a:t> Though not addressed in the IDUIT, this is addressed in the Brief Guide</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565683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Drug-checking </a:t>
            </a:r>
            <a:r>
              <a:rPr lang="en-US" sz="4000" dirty="0" err="1">
                <a:solidFill>
                  <a:schemeClr val="accent1"/>
                </a:solidFill>
                <a:latin typeface="Arial" panose="020B0604020202020204" pitchFamily="34" charset="0"/>
                <a:cs typeface="Arial" panose="020B0604020202020204" pitchFamily="34" charset="0"/>
              </a:rPr>
              <a:t>Programmes</a:t>
            </a:r>
            <a:r>
              <a:rPr lang="en-US" sz="4000" dirty="0">
                <a:solidFill>
                  <a:schemeClr val="accent1"/>
                </a:solidFill>
                <a:latin typeface="Arial" panose="020B0604020202020204" pitchFamily="34" charset="0"/>
                <a:cs typeface="Arial" panose="020B0604020202020204" pitchFamily="34" charset="0"/>
              </a:rPr>
              <a:t> (2)</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1063745"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There should be ongoing action to advocate </a:t>
            </a:r>
            <a:r>
              <a:rPr lang="en-US" sz="2400" b="0" dirty="0" err="1">
                <a:solidFill>
                  <a:schemeClr val="tx1"/>
                </a:solidFill>
                <a:latin typeface="Arial" panose="020B0604020202020204" pitchFamily="34" charset="0"/>
                <a:cs typeface="Arial" panose="020B0604020202020204" pitchFamily="34" charset="0"/>
              </a:rPr>
              <a:t>legalisation</a:t>
            </a:r>
            <a:r>
              <a:rPr lang="en-US" sz="2400" b="0" dirty="0">
                <a:solidFill>
                  <a:schemeClr val="tx1"/>
                </a:solidFill>
                <a:latin typeface="Arial" panose="020B0604020202020204" pitchFamily="34" charset="0"/>
                <a:cs typeface="Arial" panose="020B0604020202020204" pitchFamily="34" charset="0"/>
              </a:rPr>
              <a:t> of drugs. (As one informant quoted in </a:t>
            </a:r>
            <a:r>
              <a:rPr lang="en-US" sz="2400" b="0" i="1" dirty="0">
                <a:solidFill>
                  <a:schemeClr val="tx1"/>
                </a:solidFill>
                <a:latin typeface="Arial" panose="020B0604020202020204" pitchFamily="34" charset="0"/>
                <a:cs typeface="Arial" panose="020B0604020202020204" pitchFamily="34" charset="0"/>
              </a:rPr>
              <a:t>User-Activists’ Views </a:t>
            </a:r>
            <a:r>
              <a:rPr lang="en-US" sz="2400" b="0" dirty="0">
                <a:solidFill>
                  <a:schemeClr val="tx1"/>
                </a:solidFill>
                <a:latin typeface="Arial" panose="020B0604020202020204" pitchFamily="34" charset="0"/>
                <a:cs typeface="Arial" panose="020B0604020202020204" pitchFamily="34" charset="0"/>
              </a:rPr>
              <a:t>highlighted: “If drugs were legal, we wouldn’t need to test them … all the information you’d need … it’d be right there on the label”)</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Drug-checking kits on a full spectrum of drugs, including opioids, should be available through harm reduction services or special sites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Festival operators and club owners should provide drug-checking services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There should be mechanisms in place to respond to outbreaks of tainted/adulterated drugs</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Harm reduction staff should be able to handle drugs for checking without fear of legal prosecution</a:t>
            </a:r>
          </a:p>
          <a:p>
            <a:pPr marL="342900" lvl="0" indent="-342900">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Further research on drug-checking </a:t>
            </a:r>
            <a:r>
              <a:rPr lang="en-US" sz="2400" b="0" dirty="0" err="1">
                <a:solidFill>
                  <a:schemeClr val="tx1"/>
                </a:solidFill>
                <a:latin typeface="Arial" panose="020B0604020202020204" pitchFamily="34" charset="0"/>
                <a:cs typeface="Arial" panose="020B0604020202020204" pitchFamily="34" charset="0"/>
              </a:rPr>
              <a:t>programmes</a:t>
            </a:r>
            <a:r>
              <a:rPr lang="en-US" sz="2400" b="0" dirty="0">
                <a:solidFill>
                  <a:schemeClr val="tx1"/>
                </a:solidFill>
                <a:latin typeface="Arial" panose="020B0604020202020204" pitchFamily="34" charset="0"/>
                <a:cs typeface="Arial" panose="020B0604020202020204" pitchFamily="34" charset="0"/>
              </a:rPr>
              <a:t> should be promoted</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865142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29733" y="838868"/>
            <a:ext cx="10630430"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4000" dirty="0">
                <a:solidFill>
                  <a:schemeClr val="accent1"/>
                </a:solidFill>
                <a:latin typeface="Arial" panose="020B0604020202020204" pitchFamily="34" charset="0"/>
                <a:cs typeface="Arial" panose="020B0604020202020204" pitchFamily="34" charset="0"/>
              </a:rPr>
              <a:t>Group Work (20 Minutes)</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04185" y="1463795"/>
            <a:ext cx="10755978"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indent="-457200">
              <a:buFont typeface="Arial" panose="020B0604020202020204" pitchFamily="34" charset="0"/>
              <a:buChar char="•"/>
            </a:pPr>
            <a:endParaRPr lang="en-US" b="0" dirty="0">
              <a:solidFill>
                <a:schemeClr val="tx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Discuss the list of good practices. Do national/local services adhere to recommended practice?</a:t>
            </a:r>
          </a:p>
          <a:p>
            <a:pPr marL="457200" indent="-457200">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Identify 3 areas where services are provided in line with recommendations</a:t>
            </a:r>
          </a:p>
          <a:p>
            <a:pPr marL="457200" indent="-457200">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Identify 3 priority areas where change is needed.</a:t>
            </a:r>
          </a:p>
          <a:p>
            <a:pPr marL="457200" indent="-457200">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Describe how you as people who inject drugs can get involved in making change happen</a:t>
            </a:r>
          </a:p>
          <a:p>
            <a:pPr marL="457200" indent="-457200">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Prepare to present your ideas back to the group. Please limit your presentation to 3 minutes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9</a:t>
            </a:r>
          </a:p>
        </p:txBody>
      </p:sp>
    </p:spTree>
    <p:extLst>
      <p:ext uri="{BB962C8B-B14F-4D97-AF65-F5344CB8AC3E}">
        <p14:creationId xmlns:p14="http://schemas.microsoft.com/office/powerpoint/2010/main" val="1206393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8533" y="1007165"/>
            <a:ext cx="4086476" cy="4843670"/>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dirty="0">
              <a:solidFill>
                <a:schemeClr val="accent1"/>
              </a:solidFill>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10</a:t>
            </a:r>
          </a:p>
        </p:txBody>
      </p:sp>
      <p:sp>
        <p:nvSpPr>
          <p:cNvPr id="3" name="Title 2">
            <a:extLst>
              <a:ext uri="{FF2B5EF4-FFF2-40B4-BE49-F238E27FC236}">
                <a16:creationId xmlns:a16="http://schemas.microsoft.com/office/drawing/2014/main" id="{191F12E5-DDEC-47CC-BD0D-C9302D49339B}"/>
              </a:ext>
            </a:extLst>
          </p:cNvPr>
          <p:cNvSpPr>
            <a:spLocks noGrp="1"/>
          </p:cNvSpPr>
          <p:nvPr>
            <p:ph type="title"/>
          </p:nvPr>
        </p:nvSpPr>
        <p:spPr>
          <a:xfrm>
            <a:off x="290456" y="726833"/>
            <a:ext cx="11901544" cy="560664"/>
          </a:xfrm>
        </p:spPr>
        <p:txBody>
          <a:bodyPr/>
          <a:lstStyle/>
          <a:p>
            <a:pPr algn="ctr">
              <a:lnSpc>
                <a:spcPct val="90000"/>
              </a:lnSpc>
              <a:spcBef>
                <a:spcPts val="0"/>
              </a:spcBef>
              <a:spcAft>
                <a:spcPts val="600"/>
              </a:spcAft>
            </a:pPr>
            <a:r>
              <a:rPr lang="en-GB" sz="3000" b="1" dirty="0">
                <a:solidFill>
                  <a:schemeClr val="accent1"/>
                </a:solidFill>
                <a:latin typeface="+mn-lt"/>
                <a:ea typeface="+mn-ea"/>
                <a:cs typeface="+mn-cs"/>
              </a:rPr>
              <a:t>People Who Inject Drugs Community Involvement and Leadership in Services </a:t>
            </a:r>
          </a:p>
        </p:txBody>
      </p:sp>
      <p:pic>
        <p:nvPicPr>
          <p:cNvPr id="5" name="Content Placeholder 4">
            <a:extLst>
              <a:ext uri="{FF2B5EF4-FFF2-40B4-BE49-F238E27FC236}">
                <a16:creationId xmlns:a16="http://schemas.microsoft.com/office/drawing/2014/main" id="{32CD91B5-A051-944B-B964-406A9CDCFD31}"/>
              </a:ext>
            </a:extLst>
          </p:cNvPr>
          <p:cNvPicPr>
            <a:picLocks noGrp="1" noChangeAspect="1"/>
          </p:cNvPicPr>
          <p:nvPr>
            <p:ph idx="1"/>
          </p:nvPr>
        </p:nvPicPr>
        <p:blipFill>
          <a:blip r:embed="rId2"/>
          <a:stretch>
            <a:fillRect/>
          </a:stretch>
        </p:blipFill>
        <p:spPr>
          <a:xfrm>
            <a:off x="4483462" y="1624254"/>
            <a:ext cx="3203562" cy="4506913"/>
          </a:xfrm>
        </p:spPr>
      </p:pic>
    </p:spTree>
    <p:extLst>
      <p:ext uri="{BB962C8B-B14F-4D97-AF65-F5344CB8AC3E}">
        <p14:creationId xmlns:p14="http://schemas.microsoft.com/office/powerpoint/2010/main" val="184188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99067" y="888530"/>
            <a:ext cx="10461096"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sz="3200" dirty="0">
                <a:solidFill>
                  <a:schemeClr val="accent1"/>
                </a:solidFill>
              </a:rPr>
              <a:t>Brainstorm: What is stigma and discrimination?</a:t>
            </a:r>
          </a:p>
        </p:txBody>
      </p:sp>
      <p:sp>
        <p:nvSpPr>
          <p:cNvPr id="7" name="Content Placeholder 2"/>
          <p:cNvSpPr>
            <a:spLocks noGrp="1"/>
          </p:cNvSpPr>
          <p:nvPr>
            <p:ph idx="1"/>
          </p:nvPr>
        </p:nvSpPr>
        <p:spPr>
          <a:xfrm>
            <a:off x="1600476" y="2438278"/>
            <a:ext cx="8991048" cy="439146"/>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457200" lvl="1" indent="-457200">
              <a:spcAft>
                <a:spcPts val="2000"/>
              </a:spcAft>
              <a:buClr>
                <a:schemeClr val="accent1"/>
              </a:buClr>
              <a:buSzPct val="100000"/>
            </a:pPr>
            <a:endParaRPr lang="en-GB" sz="2800" dirty="0">
              <a:solidFill>
                <a:schemeClr val="tx1">
                  <a:lumMod val="50000"/>
                </a:schemeClr>
              </a:solidFill>
            </a:endParaRPr>
          </a:p>
          <a:p>
            <a:pPr marL="360000" lvl="1">
              <a:spcAft>
                <a:spcPts val="2000"/>
              </a:spcAft>
              <a:buClr>
                <a:schemeClr val="accent1"/>
              </a:buClr>
              <a:buSzPct val="100000"/>
            </a:pPr>
            <a:r>
              <a:rPr lang="en-GB" sz="2800" dirty="0"/>
              <a:t>Develop a definition of stigma and discrimination</a:t>
            </a:r>
          </a:p>
          <a:p>
            <a:pPr marL="360000" lvl="1">
              <a:spcAft>
                <a:spcPts val="2000"/>
              </a:spcAft>
              <a:buClr>
                <a:schemeClr val="accent1"/>
              </a:buClr>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8</a:t>
            </a:r>
          </a:p>
        </p:txBody>
      </p:sp>
    </p:spTree>
    <p:extLst>
      <p:ext uri="{BB962C8B-B14F-4D97-AF65-F5344CB8AC3E}">
        <p14:creationId xmlns:p14="http://schemas.microsoft.com/office/powerpoint/2010/main" val="2797188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accent1"/>
                </a:solidFill>
              </a:rPr>
              <a:t>Fundamentals of community-led services</a:t>
            </a:r>
          </a:p>
        </p:txBody>
      </p:sp>
      <p:sp>
        <p:nvSpPr>
          <p:cNvPr id="7" name="Content Placeholder 2"/>
          <p:cNvSpPr>
            <a:spLocks noGrp="1"/>
          </p:cNvSpPr>
          <p:nvPr>
            <p:ph idx="1"/>
          </p:nvPr>
        </p:nvSpPr>
        <p:spPr>
          <a:xfrm>
            <a:off x="704185" y="1463795"/>
            <a:ext cx="10755978"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buClr>
                <a:schemeClr val="accent1"/>
              </a:buClr>
            </a:pPr>
            <a:r>
              <a:rPr lang="en-US" sz="2000" dirty="0"/>
              <a:t>Values statement supportive of people who inject drugs, developed with their full participation</a:t>
            </a:r>
          </a:p>
          <a:p>
            <a:pPr marL="360000" lvl="1">
              <a:buClr>
                <a:schemeClr val="accent1"/>
              </a:buClr>
            </a:pPr>
            <a:r>
              <a:rPr lang="en-US" sz="2000" dirty="0"/>
              <a:t>People who inject drugs hold decision-making positions</a:t>
            </a:r>
          </a:p>
          <a:p>
            <a:pPr marL="360000" lvl="1">
              <a:buClr>
                <a:schemeClr val="accent1"/>
              </a:buClr>
            </a:pPr>
            <a:r>
              <a:rPr lang="en-US" sz="2000" dirty="0"/>
              <a:t>Policies protect the safety and rights of staff who inject drugs</a:t>
            </a:r>
          </a:p>
          <a:p>
            <a:pPr marL="360000" lvl="1">
              <a:buClr>
                <a:schemeClr val="accent1"/>
              </a:buClr>
            </a:pPr>
            <a:r>
              <a:rPr lang="en-US" sz="2000" dirty="0" err="1"/>
              <a:t>Organisational</a:t>
            </a:r>
            <a:r>
              <a:rPr lang="en-US" sz="2000" dirty="0"/>
              <a:t> strategy is responsive to community needs</a:t>
            </a:r>
          </a:p>
          <a:p>
            <a:pPr marL="360000" lvl="1">
              <a:buClr>
                <a:schemeClr val="accent1"/>
              </a:buClr>
            </a:pPr>
            <a:r>
              <a:rPr lang="en-US" sz="2000" dirty="0"/>
              <a:t>Independent body to deal with the community’s concerns  </a:t>
            </a:r>
          </a:p>
          <a:p>
            <a:pPr marL="360000" lvl="1">
              <a:buClr>
                <a:schemeClr val="accent1"/>
              </a:buClr>
            </a:pPr>
            <a:r>
              <a:rPr lang="en-US" sz="2000" dirty="0"/>
              <a:t>Documentation of the lived experience of people who inject drugs and the services that have a positive impact on their lives </a:t>
            </a:r>
          </a:p>
          <a:p>
            <a:pPr marL="360000" lvl="1">
              <a:buClr>
                <a:schemeClr val="accent1"/>
              </a:buClr>
            </a:pPr>
            <a:r>
              <a:rPr lang="en-US" sz="2000" dirty="0"/>
              <a:t>The confidentiality of </a:t>
            </a:r>
            <a:r>
              <a:rPr lang="en-US" sz="2000" dirty="0" err="1"/>
              <a:t>programme</a:t>
            </a:r>
            <a:r>
              <a:rPr lang="en-US" sz="2000" dirty="0"/>
              <a:t> clients and staff must be protected</a:t>
            </a:r>
            <a:endParaRPr lang="en-US" sz="2200" b="0" dirty="0">
              <a:solidFill>
                <a:schemeClr val="tx1">
                  <a:lumMod val="50000"/>
                </a:schemeClr>
              </a:solidFill>
              <a:latin typeface="Arial" panose="020B0604020202020204" pitchFamily="34" charset="0"/>
              <a:cs typeface="Arial" panose="020B0604020202020204" pitchFamily="34" charset="0"/>
            </a:endParaRP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10</a:t>
            </a:r>
          </a:p>
        </p:txBody>
      </p:sp>
    </p:spTree>
    <p:extLst>
      <p:ext uri="{BB962C8B-B14F-4D97-AF65-F5344CB8AC3E}">
        <p14:creationId xmlns:p14="http://schemas.microsoft.com/office/powerpoint/2010/main" val="1901584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6401" y="832851"/>
            <a:ext cx="11785599" cy="636103"/>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accent1"/>
                </a:solidFill>
              </a:rPr>
              <a:t>PWID can help improve the quality of </a:t>
            </a:r>
            <a:r>
              <a:rPr lang="en-US" dirty="0" err="1">
                <a:solidFill>
                  <a:schemeClr val="accent1"/>
                </a:solidFill>
              </a:rPr>
              <a:t>programmes</a:t>
            </a:r>
            <a:endParaRPr lang="en-US" dirty="0">
              <a:solidFill>
                <a:schemeClr val="accent1"/>
              </a:solidFill>
            </a:endParaRPr>
          </a:p>
        </p:txBody>
      </p:sp>
      <p:sp>
        <p:nvSpPr>
          <p:cNvPr id="7" name="Content Placeholder 2"/>
          <p:cNvSpPr>
            <a:spLocks noGrp="1"/>
          </p:cNvSpPr>
          <p:nvPr>
            <p:ph idx="1"/>
          </p:nvPr>
        </p:nvSpPr>
        <p:spPr>
          <a:xfrm>
            <a:off x="218660" y="1789043"/>
            <a:ext cx="11430001" cy="4512366"/>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buClr>
                <a:schemeClr val="accent1"/>
              </a:buClr>
            </a:pPr>
            <a:r>
              <a:rPr lang="en-GB" sz="2000" dirty="0"/>
              <a:t>International standards recognise that programmes must engage with people who use drugs in order to maintain and improve the quality of services</a:t>
            </a:r>
            <a:endParaRPr lang="en-US" sz="2000" dirty="0"/>
          </a:p>
          <a:p>
            <a:pPr marL="360000" lvl="1">
              <a:buClr>
                <a:schemeClr val="accent1"/>
              </a:buClr>
            </a:pPr>
            <a:r>
              <a:rPr lang="en-GB" sz="2000" dirty="0"/>
              <a:t>Services for people who use drugs must be ‘real’ and responsive to the context, environment and needs of clients. PWID have unique knowledge that should be taken into account</a:t>
            </a:r>
            <a:endParaRPr lang="en-US" sz="2000" dirty="0"/>
          </a:p>
          <a:p>
            <a:pPr marL="360000" lvl="1">
              <a:buClr>
                <a:schemeClr val="accent1"/>
              </a:buClr>
            </a:pPr>
            <a:r>
              <a:rPr lang="en-GB" sz="2000" dirty="0"/>
              <a:t>Community-led feedback from service beneficiaries is the most accurate way of evaluating and improving the quality of services </a:t>
            </a:r>
            <a:endParaRPr lang="en-US" sz="2000" dirty="0"/>
          </a:p>
          <a:p>
            <a:pPr marL="360000" lvl="1">
              <a:buClr>
                <a:schemeClr val="accent1"/>
              </a:buClr>
            </a:pPr>
            <a:r>
              <a:rPr lang="en-GB" sz="2000" dirty="0"/>
              <a:t>Improving the quality, accessibility and acceptability of programme services requires routinely collecting feedback on the community’s experience of services</a:t>
            </a:r>
            <a:endParaRPr lang="en-US" sz="2000" dirty="0"/>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10</a:t>
            </a:r>
          </a:p>
        </p:txBody>
      </p:sp>
    </p:spTree>
    <p:extLst>
      <p:ext uri="{BB962C8B-B14F-4D97-AF65-F5344CB8AC3E}">
        <p14:creationId xmlns:p14="http://schemas.microsoft.com/office/powerpoint/2010/main" val="1675140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977224"/>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accent1"/>
                </a:solidFill>
              </a:rPr>
              <a:t>Ways for PWID to provide feedback and get involved</a:t>
            </a:r>
          </a:p>
        </p:txBody>
      </p:sp>
      <p:sp>
        <p:nvSpPr>
          <p:cNvPr id="7" name="Content Placeholder 2"/>
          <p:cNvSpPr>
            <a:spLocks noGrp="1"/>
          </p:cNvSpPr>
          <p:nvPr>
            <p:ph idx="1"/>
          </p:nvPr>
        </p:nvSpPr>
        <p:spPr>
          <a:xfrm>
            <a:off x="704185" y="1842052"/>
            <a:ext cx="10755978" cy="403872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0" lvl="3" indent="0">
              <a:spcAft>
                <a:spcPts val="1400"/>
              </a:spcAft>
              <a:buNone/>
            </a:pPr>
            <a:r>
              <a:rPr lang="en-US" sz="2400" b="1" dirty="0"/>
              <a:t>The community’s experiences of services can be collected through</a:t>
            </a:r>
            <a:r>
              <a:rPr lang="en-US" sz="2000" b="1" dirty="0"/>
              <a:t>:</a:t>
            </a:r>
          </a:p>
          <a:p>
            <a:pPr marL="0" lvl="3" indent="0">
              <a:spcAft>
                <a:spcPts val="1400"/>
              </a:spcAft>
              <a:buNone/>
            </a:pPr>
            <a:endParaRPr lang="en-US" sz="2000" b="1" dirty="0"/>
          </a:p>
          <a:p>
            <a:pPr marL="360000" lvl="1">
              <a:spcAft>
                <a:spcPts val="2000"/>
              </a:spcAft>
              <a:buClr>
                <a:schemeClr val="accent1"/>
              </a:buClr>
            </a:pPr>
            <a:r>
              <a:rPr lang="en-US" dirty="0"/>
              <a:t>Community committees</a:t>
            </a:r>
          </a:p>
          <a:p>
            <a:pPr marL="360000" lvl="1">
              <a:spcAft>
                <a:spcPts val="2000"/>
              </a:spcAft>
              <a:buClr>
                <a:schemeClr val="accent1"/>
              </a:buClr>
            </a:pPr>
            <a:r>
              <a:rPr lang="en-US" dirty="0"/>
              <a:t>Special meetings and engagement with community representatives</a:t>
            </a:r>
          </a:p>
          <a:p>
            <a:pPr marL="360000" lvl="1">
              <a:spcAft>
                <a:spcPts val="2000"/>
              </a:spcAft>
              <a:buClr>
                <a:schemeClr val="accent1"/>
              </a:buClr>
            </a:pPr>
            <a:r>
              <a:rPr lang="en-US" dirty="0"/>
              <a:t>Feedback sheets</a:t>
            </a:r>
          </a:p>
          <a:p>
            <a:pPr marL="360000" lvl="1">
              <a:spcAft>
                <a:spcPts val="2000"/>
              </a:spcAft>
              <a:buClr>
                <a:schemeClr val="accent1"/>
              </a:buClr>
            </a:pPr>
            <a:r>
              <a:rPr lang="en-US" dirty="0"/>
              <a:t>Surveys</a:t>
            </a:r>
          </a:p>
          <a:p>
            <a:pPr marL="360000" lvl="1">
              <a:spcAft>
                <a:spcPts val="2000"/>
              </a:spcAft>
              <a:buClr>
                <a:schemeClr val="accent1"/>
              </a:buClr>
            </a:pPr>
            <a:r>
              <a:rPr lang="en-US" dirty="0"/>
              <a:t>Informal discussions with community members who access services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10</a:t>
            </a:r>
          </a:p>
        </p:txBody>
      </p:sp>
    </p:spTree>
    <p:extLst>
      <p:ext uri="{BB962C8B-B14F-4D97-AF65-F5344CB8AC3E}">
        <p14:creationId xmlns:p14="http://schemas.microsoft.com/office/powerpoint/2010/main" val="693456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631227"/>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accent1"/>
                </a:solidFill>
              </a:rPr>
              <a:t>Arguments to promote hiring of PWID as staff in </a:t>
            </a:r>
            <a:r>
              <a:rPr lang="en-US" dirty="0" err="1">
                <a:solidFill>
                  <a:schemeClr val="accent1"/>
                </a:solidFill>
              </a:rPr>
              <a:t>programmes</a:t>
            </a:r>
            <a:r>
              <a:rPr lang="en-US" dirty="0">
                <a:solidFill>
                  <a:schemeClr val="accent1"/>
                </a:solidFill>
              </a:rPr>
              <a:t> (1)</a:t>
            </a:r>
            <a:br>
              <a:rPr lang="en-US" sz="4000" dirty="0">
                <a:solidFill>
                  <a:schemeClr val="accent1"/>
                </a:solidFill>
                <a:latin typeface="Arial" panose="020B0604020202020204" pitchFamily="34" charset="0"/>
                <a:cs typeface="Arial" panose="020B0604020202020204" pitchFamily="34" charset="0"/>
              </a:rPr>
            </a:b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589721" y="1447924"/>
            <a:ext cx="10375306" cy="356802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GB" sz="2400" b="0" dirty="0">
              <a:solidFill>
                <a:schemeClr val="tx1">
                  <a:lumMod val="50000"/>
                </a:schemeClr>
              </a:solidFill>
              <a:latin typeface="Arial" panose="020B0604020202020204" pitchFamily="34" charset="0"/>
              <a:cs typeface="Arial" panose="020B0604020202020204" pitchFamily="34" charset="0"/>
            </a:endParaRPr>
          </a:p>
          <a:p>
            <a:pPr marL="360000" lvl="1">
              <a:spcAft>
                <a:spcPts val="2000"/>
              </a:spcAft>
              <a:buClr>
                <a:schemeClr val="accent1"/>
              </a:buClr>
            </a:pPr>
            <a:r>
              <a:rPr lang="en-GB" sz="2000" dirty="0"/>
              <a:t>Employing people who use drugs is recommended as a good practice for harm reduction services and getting a job with a harm reduction services is a good way for people who use drugs to get involved in improving health and protecting rights of their community  </a:t>
            </a:r>
            <a:endParaRPr lang="en-US" sz="2000" dirty="0"/>
          </a:p>
          <a:p>
            <a:pPr marL="360000" lvl="1">
              <a:spcAft>
                <a:spcPts val="2000"/>
              </a:spcAft>
              <a:buClr>
                <a:schemeClr val="accent1"/>
              </a:buClr>
            </a:pPr>
            <a:r>
              <a:rPr lang="en-US" sz="2000" dirty="0"/>
              <a:t>Employing drug users demonstrates a program’s commitment to improving the health and human rights of people who use drugs</a:t>
            </a:r>
          </a:p>
          <a:p>
            <a:pPr marL="360000" lvl="1">
              <a:spcAft>
                <a:spcPts val="2000"/>
              </a:spcAft>
              <a:buClr>
                <a:schemeClr val="accent1"/>
              </a:buClr>
            </a:pPr>
            <a:r>
              <a:rPr lang="en-US" sz="2000" dirty="0"/>
              <a:t>Employees who use drugs can become excellent role models for other drug users</a:t>
            </a:r>
          </a:p>
          <a:p>
            <a:pPr marL="360000" lvl="1">
              <a:spcAft>
                <a:spcPts val="2000"/>
              </a:spcAft>
              <a:buClr>
                <a:schemeClr val="accent1"/>
              </a:buClr>
            </a:pPr>
            <a:r>
              <a:rPr lang="en-US" sz="2000" dirty="0"/>
              <a:t>People who use drugs are often the most effective public health messengers for reaching other people who use drugs</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10</a:t>
            </a:r>
          </a:p>
        </p:txBody>
      </p:sp>
    </p:spTree>
    <p:extLst>
      <p:ext uri="{BB962C8B-B14F-4D97-AF65-F5344CB8AC3E}">
        <p14:creationId xmlns:p14="http://schemas.microsoft.com/office/powerpoint/2010/main" val="1159442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accent1"/>
                </a:solidFill>
              </a:rPr>
              <a:t>Arguments to promote hiring of PWID as staff in </a:t>
            </a:r>
            <a:r>
              <a:rPr lang="en-US" dirty="0" err="1">
                <a:solidFill>
                  <a:schemeClr val="accent1"/>
                </a:solidFill>
              </a:rPr>
              <a:t>programmes</a:t>
            </a:r>
            <a:r>
              <a:rPr lang="en-US" dirty="0">
                <a:solidFill>
                  <a:schemeClr val="accent1"/>
                </a:solidFill>
              </a:rPr>
              <a:t> (2)</a:t>
            </a:r>
          </a:p>
        </p:txBody>
      </p:sp>
      <p:sp>
        <p:nvSpPr>
          <p:cNvPr id="7" name="Content Placeholder 2"/>
          <p:cNvSpPr>
            <a:spLocks noGrp="1"/>
          </p:cNvSpPr>
          <p:nvPr>
            <p:ph idx="1"/>
          </p:nvPr>
        </p:nvSpPr>
        <p:spPr>
          <a:xfrm>
            <a:off x="704185" y="1815548"/>
            <a:ext cx="10755978" cy="403872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lnSpc>
                <a:spcPct val="100000"/>
              </a:lnSpc>
              <a:spcAft>
                <a:spcPts val="2000"/>
              </a:spcAft>
              <a:buClr>
                <a:schemeClr val="accent1"/>
              </a:buClr>
            </a:pPr>
            <a:r>
              <a:rPr lang="en-US" sz="2000" dirty="0"/>
              <a:t>Hiring people who use drugs provides employers with direct access to valuable knowledge about the needs and practices of their target populations</a:t>
            </a:r>
          </a:p>
          <a:p>
            <a:pPr marL="360000" lvl="1">
              <a:lnSpc>
                <a:spcPct val="100000"/>
              </a:lnSpc>
              <a:spcAft>
                <a:spcPts val="2000"/>
              </a:spcAft>
              <a:buClr>
                <a:schemeClr val="accent1"/>
              </a:buClr>
            </a:pPr>
            <a:r>
              <a:rPr lang="en-US" sz="2000" dirty="0"/>
              <a:t>Being gainfully employed in jobs that are valued and </a:t>
            </a:r>
            <a:r>
              <a:rPr lang="en-US" sz="2000" dirty="0" err="1"/>
              <a:t>recognised</a:t>
            </a:r>
            <a:r>
              <a:rPr lang="en-US" sz="2000" dirty="0"/>
              <a:t> as socially important contributes directly to improved self-esteem</a:t>
            </a:r>
          </a:p>
          <a:p>
            <a:pPr marL="360000" lvl="1">
              <a:lnSpc>
                <a:spcPct val="100000"/>
              </a:lnSpc>
              <a:spcAft>
                <a:spcPts val="2000"/>
              </a:spcAft>
              <a:buClr>
                <a:schemeClr val="accent1"/>
              </a:buClr>
            </a:pPr>
            <a:r>
              <a:rPr lang="en-US" sz="2000" dirty="0"/>
              <a:t>Working in a structured environment allows people who use drugs to gain important skills that can facilitate future entrance into other jobs</a:t>
            </a:r>
          </a:p>
          <a:p>
            <a:pPr marL="360000" lvl="1">
              <a:lnSpc>
                <a:spcPct val="100000"/>
              </a:lnSpc>
              <a:spcAft>
                <a:spcPts val="2000"/>
              </a:spcAft>
              <a:buClr>
                <a:schemeClr val="accent1"/>
              </a:buClr>
            </a:pPr>
            <a:r>
              <a:rPr lang="en-US" sz="2000" dirty="0"/>
              <a:t>Working in community-based projects is integral to increased feelings of belonging and contributing to a community</a:t>
            </a:r>
          </a:p>
          <a:p>
            <a:pPr marL="360000" lvl="1">
              <a:lnSpc>
                <a:spcPct val="100000"/>
              </a:lnSpc>
              <a:spcAft>
                <a:spcPts val="2000"/>
              </a:spcAft>
              <a:buClr>
                <a:schemeClr val="accent1"/>
              </a:buClr>
            </a:pPr>
            <a:r>
              <a:rPr lang="en-GB" sz="2000" dirty="0"/>
              <a:t>Employing and organising people who use drugs contributes to civic engagement and political responsibility for people who use drugs and the organisation itself</a:t>
            </a:r>
            <a:endParaRPr lang="en-US" sz="2000" dirty="0"/>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10</a:t>
            </a:r>
          </a:p>
        </p:txBody>
      </p:sp>
    </p:spTree>
    <p:extLst>
      <p:ext uri="{BB962C8B-B14F-4D97-AF65-F5344CB8AC3E}">
        <p14:creationId xmlns:p14="http://schemas.microsoft.com/office/powerpoint/2010/main" val="1460487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4" y="838868"/>
            <a:ext cx="11023989"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accent1"/>
                </a:solidFill>
              </a:rPr>
              <a:t>PWID can manage harm reduction services themselves</a:t>
            </a:r>
          </a:p>
        </p:txBody>
      </p:sp>
      <p:sp>
        <p:nvSpPr>
          <p:cNvPr id="7" name="Content Placeholder 2"/>
          <p:cNvSpPr>
            <a:spLocks noGrp="1"/>
          </p:cNvSpPr>
          <p:nvPr>
            <p:ph idx="1"/>
          </p:nvPr>
        </p:nvSpPr>
        <p:spPr>
          <a:xfrm>
            <a:off x="584006" y="1727660"/>
            <a:ext cx="11023988" cy="4082161"/>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2000"/>
              </a:spcAft>
              <a:buClr>
                <a:schemeClr val="accent1"/>
              </a:buClr>
              <a:buNone/>
            </a:pPr>
            <a:r>
              <a:rPr lang="en-US" b="1" dirty="0"/>
              <a:t>Example: The San Francisco Drug Users’ Union</a:t>
            </a:r>
          </a:p>
          <a:p>
            <a:pPr marL="360000" lvl="1">
              <a:lnSpc>
                <a:spcPct val="100000"/>
              </a:lnSpc>
              <a:spcAft>
                <a:spcPts val="2000"/>
              </a:spcAft>
              <a:buClr>
                <a:schemeClr val="accent1"/>
              </a:buClr>
            </a:pPr>
            <a:r>
              <a:rPr lang="en-US" sz="2000" dirty="0"/>
              <a:t>The union runs a drop-in </a:t>
            </a:r>
            <a:r>
              <a:rPr lang="en-US" sz="2000" dirty="0" err="1"/>
              <a:t>centre</a:t>
            </a:r>
            <a:r>
              <a:rPr lang="en-US" sz="2000" dirty="0"/>
              <a:t> in an area where many PWID live</a:t>
            </a:r>
          </a:p>
          <a:p>
            <a:pPr marL="360000" lvl="1">
              <a:lnSpc>
                <a:spcPct val="100000"/>
              </a:lnSpc>
              <a:spcAft>
                <a:spcPts val="2000"/>
              </a:spcAft>
              <a:buClr>
                <a:schemeClr val="accent1"/>
              </a:buClr>
            </a:pPr>
            <a:r>
              <a:rPr lang="en-US" sz="2000" dirty="0"/>
              <a:t>It offers NSP, Naloxone, testing for HIV and HCV, wound care and education</a:t>
            </a:r>
          </a:p>
          <a:p>
            <a:pPr marL="360000" lvl="1">
              <a:lnSpc>
                <a:spcPct val="100000"/>
              </a:lnSpc>
              <a:spcAft>
                <a:spcPts val="2000"/>
              </a:spcAft>
              <a:buClr>
                <a:schemeClr val="accent1"/>
              </a:buClr>
            </a:pPr>
            <a:r>
              <a:rPr lang="en-US" sz="2000" dirty="0"/>
              <a:t>It also has a bathroom and offers internet access</a:t>
            </a:r>
          </a:p>
          <a:p>
            <a:pPr marL="360000" lvl="1">
              <a:lnSpc>
                <a:spcPct val="100000"/>
              </a:lnSpc>
              <a:spcAft>
                <a:spcPts val="2000"/>
              </a:spcAft>
              <a:buClr>
                <a:schemeClr val="accent1"/>
              </a:buClr>
            </a:pPr>
            <a:r>
              <a:rPr lang="en-US" sz="2000" dirty="0"/>
              <a:t>It </a:t>
            </a:r>
            <a:r>
              <a:rPr lang="en-US" sz="2000" dirty="0" err="1"/>
              <a:t>organises</a:t>
            </a:r>
            <a:r>
              <a:rPr lang="en-US" sz="2000" dirty="0"/>
              <a:t> advocacy work and marches for the rights of people who use drugs</a:t>
            </a:r>
          </a:p>
          <a:p>
            <a:pPr marL="360000" lvl="1">
              <a:lnSpc>
                <a:spcPct val="100000"/>
              </a:lnSpc>
              <a:spcAft>
                <a:spcPts val="2000"/>
              </a:spcAft>
              <a:buClr>
                <a:schemeClr val="accent1"/>
              </a:buClr>
            </a:pPr>
            <a:r>
              <a:rPr lang="en-US" sz="2000" dirty="0"/>
              <a:t>All of its staff and volunteers are people who use drugs</a:t>
            </a:r>
          </a:p>
          <a:p>
            <a:pPr marL="360000" lvl="1">
              <a:lnSpc>
                <a:spcPct val="100000"/>
              </a:lnSpc>
              <a:spcAft>
                <a:spcPts val="2000"/>
              </a:spcAft>
              <a:buClr>
                <a:schemeClr val="accent1"/>
              </a:buClr>
            </a:pPr>
            <a:r>
              <a:rPr lang="en-US" sz="2000" dirty="0"/>
              <a:t>It works in conjunction with the San Francisco Department of Public Health</a:t>
            </a: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10</a:t>
            </a:r>
          </a:p>
        </p:txBody>
      </p:sp>
    </p:spTree>
    <p:extLst>
      <p:ext uri="{BB962C8B-B14F-4D97-AF65-F5344CB8AC3E}">
        <p14:creationId xmlns:p14="http://schemas.microsoft.com/office/powerpoint/2010/main" val="915612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accent1"/>
                </a:solidFill>
              </a:rPr>
              <a:t>Group work</a:t>
            </a:r>
          </a:p>
        </p:txBody>
      </p:sp>
      <p:sp>
        <p:nvSpPr>
          <p:cNvPr id="7" name="Content Placeholder 2"/>
          <p:cNvSpPr>
            <a:spLocks noGrp="1"/>
          </p:cNvSpPr>
          <p:nvPr>
            <p:ph idx="1"/>
          </p:nvPr>
        </p:nvSpPr>
        <p:spPr>
          <a:xfrm>
            <a:off x="704185" y="1463795"/>
            <a:ext cx="10924598" cy="4853878"/>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r>
              <a:rPr lang="en-GB" sz="2400" dirty="0">
                <a:solidFill>
                  <a:schemeClr val="tx1"/>
                </a:solidFill>
                <a:latin typeface="Arial" charset="0"/>
              </a:rPr>
              <a:t>Group 1. Community-led quality improvement</a:t>
            </a:r>
            <a:endParaRPr lang="en-US" sz="2400" dirty="0">
              <a:solidFill>
                <a:schemeClr val="tx1"/>
              </a:solidFill>
              <a:latin typeface="Arial" charset="0"/>
            </a:endParaRPr>
          </a:p>
          <a:p>
            <a:pPr lvl="4">
              <a:spcAft>
                <a:spcPts val="700"/>
              </a:spcAft>
            </a:pPr>
            <a:r>
              <a:rPr lang="en-GB" sz="1800" dirty="0"/>
              <a:t>How do national/local programmes measure up to the recommendations?</a:t>
            </a:r>
            <a:endParaRPr lang="en-US" sz="1800" dirty="0"/>
          </a:p>
          <a:p>
            <a:pPr lvl="4">
              <a:spcAft>
                <a:spcPts val="700"/>
              </a:spcAft>
            </a:pPr>
            <a:r>
              <a:rPr lang="en-GB" sz="1800" dirty="0"/>
              <a:t>What 3 things need to change?</a:t>
            </a:r>
            <a:endParaRPr lang="en-US" sz="1800" dirty="0"/>
          </a:p>
          <a:p>
            <a:pPr lvl="4">
              <a:spcAft>
                <a:spcPts val="700"/>
              </a:spcAft>
            </a:pPr>
            <a:r>
              <a:rPr lang="en-GB" sz="1800" dirty="0"/>
              <a:t>How can PWID promote better involvement in improving programme quality?</a:t>
            </a:r>
            <a:endParaRPr lang="en-US" sz="1800" dirty="0"/>
          </a:p>
          <a:p>
            <a:endParaRPr lang="en-US" sz="2400" dirty="0">
              <a:solidFill>
                <a:schemeClr val="tx1"/>
              </a:solidFill>
              <a:latin typeface="Arial" charset="0"/>
            </a:endParaRPr>
          </a:p>
          <a:p>
            <a:r>
              <a:rPr lang="en-GB" sz="2400" dirty="0">
                <a:solidFill>
                  <a:schemeClr val="tx1"/>
                </a:solidFill>
                <a:latin typeface="Arial" charset="0"/>
              </a:rPr>
              <a:t>Group 2. PWID as staff of programmes</a:t>
            </a:r>
            <a:endParaRPr lang="en-US" sz="2400" dirty="0">
              <a:solidFill>
                <a:schemeClr val="tx1"/>
              </a:solidFill>
              <a:latin typeface="Arial" charset="0"/>
            </a:endParaRPr>
          </a:p>
          <a:p>
            <a:pPr lvl="4">
              <a:spcAft>
                <a:spcPts val="700"/>
              </a:spcAft>
            </a:pPr>
            <a:r>
              <a:rPr lang="en-GB" sz="1800" dirty="0"/>
              <a:t>How do national/local programmes measure up to the recommendations?</a:t>
            </a:r>
            <a:endParaRPr lang="en-US" sz="1800" dirty="0"/>
          </a:p>
          <a:p>
            <a:pPr lvl="4">
              <a:spcAft>
                <a:spcPts val="700"/>
              </a:spcAft>
            </a:pPr>
            <a:r>
              <a:rPr lang="en-GB" sz="1800" dirty="0"/>
              <a:t>How can PWID promote better involvement in improving programme quality?</a:t>
            </a:r>
            <a:endParaRPr lang="en-US" sz="1800" dirty="0"/>
          </a:p>
          <a:p>
            <a:r>
              <a:rPr lang="en-GB" sz="2400" b="0" dirty="0">
                <a:solidFill>
                  <a:schemeClr val="tx1">
                    <a:lumMod val="50000"/>
                  </a:schemeClr>
                </a:solidFill>
                <a:latin typeface="Arial" panose="020B0604020202020204" pitchFamily="34" charset="0"/>
                <a:cs typeface="Arial" panose="020B0604020202020204" pitchFamily="34" charset="0"/>
              </a:rPr>
              <a:t> </a:t>
            </a:r>
            <a:endParaRPr lang="en-US" sz="2400" b="0" dirty="0">
              <a:solidFill>
                <a:schemeClr val="tx1">
                  <a:lumMod val="50000"/>
                </a:schemeClr>
              </a:solidFill>
              <a:latin typeface="Arial" panose="020B0604020202020204" pitchFamily="34" charset="0"/>
              <a:cs typeface="Arial" panose="020B0604020202020204" pitchFamily="34" charset="0"/>
            </a:endParaRPr>
          </a:p>
          <a:p>
            <a:r>
              <a:rPr lang="en-GB" sz="2400" dirty="0">
                <a:solidFill>
                  <a:schemeClr val="tx1"/>
                </a:solidFill>
                <a:latin typeface="Arial" charset="0"/>
              </a:rPr>
              <a:t>Group 3. PWID-run services</a:t>
            </a:r>
            <a:endParaRPr lang="en-US" sz="2400" dirty="0">
              <a:solidFill>
                <a:schemeClr val="tx1"/>
              </a:solidFill>
              <a:latin typeface="Arial" charset="0"/>
            </a:endParaRPr>
          </a:p>
          <a:p>
            <a:pPr lvl="4">
              <a:spcAft>
                <a:spcPts val="700"/>
              </a:spcAft>
            </a:pPr>
            <a:r>
              <a:rPr lang="en-GB" sz="1800" dirty="0"/>
              <a:t>Are there any programmes like the San Francisco Drug Users’ Union?</a:t>
            </a:r>
            <a:endParaRPr lang="en-US" sz="1800" dirty="0"/>
          </a:p>
          <a:p>
            <a:pPr lvl="4">
              <a:spcAft>
                <a:spcPts val="700"/>
              </a:spcAft>
            </a:pPr>
            <a:r>
              <a:rPr lang="en-GB" sz="1800" dirty="0"/>
              <a:t>How could the community advocate for support of a similar programme?</a:t>
            </a:r>
            <a:endParaRPr lang="en-US" sz="1800" dirty="0"/>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10</a:t>
            </a:r>
          </a:p>
        </p:txBody>
      </p:sp>
    </p:spTree>
    <p:extLst>
      <p:ext uri="{BB962C8B-B14F-4D97-AF65-F5344CB8AC3E}">
        <p14:creationId xmlns:p14="http://schemas.microsoft.com/office/powerpoint/2010/main" val="167970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96957" y="1017004"/>
            <a:ext cx="10755978" cy="600421"/>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sz="3600" dirty="0">
                <a:solidFill>
                  <a:schemeClr val="accent1"/>
                </a:solidFill>
              </a:rPr>
              <a:t>Definitions</a:t>
            </a:r>
          </a:p>
        </p:txBody>
      </p:sp>
      <p:sp>
        <p:nvSpPr>
          <p:cNvPr id="7" name="Content Placeholder 2"/>
          <p:cNvSpPr>
            <a:spLocks noGrp="1"/>
          </p:cNvSpPr>
          <p:nvPr>
            <p:ph idx="1"/>
          </p:nvPr>
        </p:nvSpPr>
        <p:spPr>
          <a:xfrm>
            <a:off x="496957" y="1221323"/>
            <a:ext cx="11469756" cy="5208104"/>
          </a:xfrm>
          <a:prstGeom prst="rect">
            <a:avLst/>
          </a:prstGeom>
        </p:spPr>
        <p:txBody>
          <a:bodyPr lIns="0" tIns="0" rIns="0" bIns="0" numCol="2"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fontAlgn="t"/>
            <a:endParaRPr lang="fr-FR" sz="2400" b="0" dirty="0">
              <a:solidFill>
                <a:schemeClr val="tx1">
                  <a:lumMod val="50000"/>
                </a:schemeClr>
              </a:solidFill>
              <a:latin typeface="Arial" panose="020B0604020202020204" pitchFamily="34" charset="0"/>
              <a:cs typeface="Arial" panose="020B0604020202020204" pitchFamily="34" charset="0"/>
            </a:endParaRPr>
          </a:p>
          <a:p>
            <a:pPr fontAlgn="t"/>
            <a:endParaRPr lang="fr-FR" sz="2400" b="0" dirty="0">
              <a:solidFill>
                <a:schemeClr val="tx1">
                  <a:lumMod val="50000"/>
                </a:schemeClr>
              </a:solidFill>
              <a:latin typeface="Arial" panose="020B0604020202020204" pitchFamily="34" charset="0"/>
              <a:cs typeface="Arial" panose="020B0604020202020204" pitchFamily="34" charset="0"/>
            </a:endParaRPr>
          </a:p>
          <a:p>
            <a:pPr fontAlgn="t"/>
            <a:r>
              <a:rPr lang="fr-FR" sz="2400" b="0" dirty="0">
                <a:solidFill>
                  <a:schemeClr val="tx1">
                    <a:lumMod val="50000"/>
                  </a:schemeClr>
                </a:solidFill>
                <a:latin typeface="Arial" panose="020B0604020202020204" pitchFamily="34" charset="0"/>
                <a:cs typeface="Arial" panose="020B0604020202020204" pitchFamily="34" charset="0"/>
              </a:rPr>
              <a:t>Stigma:</a:t>
            </a:r>
          </a:p>
          <a:p>
            <a:pPr fontAlgn="t"/>
            <a:endParaRPr lang="fr-FR" sz="2400" b="0" dirty="0">
              <a:solidFill>
                <a:schemeClr val="tx1">
                  <a:lumMod val="50000"/>
                </a:schemeClr>
              </a:solidFill>
              <a:latin typeface="Arial" panose="020B0604020202020204" pitchFamily="34" charset="0"/>
              <a:cs typeface="Arial" panose="020B0604020202020204" pitchFamily="34" charset="0"/>
            </a:endParaRPr>
          </a:p>
          <a:p>
            <a:pPr fontAlgn="t"/>
            <a:r>
              <a:rPr lang="en-GB" sz="2000" b="0" dirty="0">
                <a:solidFill>
                  <a:schemeClr val="tx1"/>
                </a:solidFill>
                <a:latin typeface="Arial" panose="020B0604020202020204" pitchFamily="34" charset="0"/>
                <a:cs typeface="Arial" panose="020B0604020202020204" pitchFamily="34" charset="0"/>
              </a:rPr>
              <a:t>From the Greek word meaning a mark or stain; refers to beliefs and/or attitudes. It is a dynamic process of devaluation that discredits an individual in the eyes of others. When stigma is acted upon, the result is discrimination. </a:t>
            </a:r>
          </a:p>
          <a:p>
            <a:pPr fontAlgn="t"/>
            <a:endParaRPr lang="en-GB" sz="2400" b="0" dirty="0">
              <a:solidFill>
                <a:schemeClr val="tx1">
                  <a:lumMod val="50000"/>
                </a:schemeClr>
              </a:solidFill>
              <a:latin typeface="Arial" panose="020B0604020202020204" pitchFamily="34" charset="0"/>
              <a:cs typeface="Arial" panose="020B0604020202020204" pitchFamily="34" charset="0"/>
            </a:endParaRPr>
          </a:p>
          <a:p>
            <a:pPr fontAlgn="t"/>
            <a:endParaRPr lang="en-GB" sz="2400" b="0" dirty="0">
              <a:solidFill>
                <a:schemeClr val="tx1">
                  <a:lumMod val="50000"/>
                </a:schemeClr>
              </a:solidFill>
              <a:latin typeface="Arial" panose="020B0604020202020204" pitchFamily="34" charset="0"/>
              <a:cs typeface="Arial" panose="020B0604020202020204" pitchFamily="34" charset="0"/>
            </a:endParaRPr>
          </a:p>
          <a:p>
            <a:pPr fontAlgn="t"/>
            <a:endParaRPr lang="en-GB" sz="2400" b="0" dirty="0">
              <a:solidFill>
                <a:schemeClr val="tx1">
                  <a:lumMod val="50000"/>
                </a:schemeClr>
              </a:solidFill>
              <a:latin typeface="Arial" panose="020B0604020202020204" pitchFamily="34" charset="0"/>
              <a:cs typeface="Arial" panose="020B0604020202020204" pitchFamily="34" charset="0"/>
            </a:endParaRPr>
          </a:p>
          <a:p>
            <a:pPr fontAlgn="t"/>
            <a:endParaRPr lang="en-GB" sz="2400" b="0" dirty="0">
              <a:solidFill>
                <a:schemeClr val="tx1">
                  <a:lumMod val="50000"/>
                </a:schemeClr>
              </a:solidFill>
              <a:latin typeface="Arial" panose="020B0604020202020204" pitchFamily="34" charset="0"/>
              <a:cs typeface="Arial" panose="020B0604020202020204" pitchFamily="34" charset="0"/>
            </a:endParaRPr>
          </a:p>
          <a:p>
            <a:pPr fontAlgn="t"/>
            <a:endParaRPr lang="en-GB" sz="2400" b="0" dirty="0">
              <a:solidFill>
                <a:schemeClr val="tx1">
                  <a:lumMod val="50000"/>
                </a:schemeClr>
              </a:solidFill>
              <a:latin typeface="Arial" panose="020B0604020202020204" pitchFamily="34" charset="0"/>
              <a:cs typeface="Arial" panose="020B0604020202020204" pitchFamily="34" charset="0"/>
            </a:endParaRPr>
          </a:p>
          <a:p>
            <a:pPr fontAlgn="t"/>
            <a:endParaRPr lang="fr-FR" sz="2400" b="0" dirty="0">
              <a:solidFill>
                <a:schemeClr val="tx1">
                  <a:lumMod val="50000"/>
                </a:schemeClr>
              </a:solidFill>
              <a:latin typeface="Arial" panose="020B0604020202020204" pitchFamily="34" charset="0"/>
              <a:cs typeface="Arial" panose="020B0604020202020204" pitchFamily="34" charset="0"/>
            </a:endParaRPr>
          </a:p>
          <a:p>
            <a:pPr fontAlgn="t"/>
            <a:endParaRPr lang="fr-FR" sz="2400" b="0" dirty="0">
              <a:solidFill>
                <a:schemeClr val="tx1">
                  <a:lumMod val="50000"/>
                </a:schemeClr>
              </a:solidFill>
              <a:latin typeface="Arial" panose="020B0604020202020204" pitchFamily="34" charset="0"/>
              <a:cs typeface="Arial" panose="020B0604020202020204" pitchFamily="34" charset="0"/>
            </a:endParaRPr>
          </a:p>
          <a:p>
            <a:pPr fontAlgn="t"/>
            <a:r>
              <a:rPr lang="fr-FR" sz="2400" b="0" dirty="0">
                <a:solidFill>
                  <a:schemeClr val="tx1">
                    <a:lumMod val="50000"/>
                  </a:schemeClr>
                </a:solidFill>
                <a:latin typeface="Arial" panose="020B0604020202020204" pitchFamily="34" charset="0"/>
                <a:cs typeface="Arial" panose="020B0604020202020204" pitchFamily="34" charset="0"/>
              </a:rPr>
              <a:t>Discrimination:</a:t>
            </a:r>
          </a:p>
          <a:p>
            <a:pPr fontAlgn="t"/>
            <a:endParaRPr lang="en-GB" sz="2000" b="0" dirty="0">
              <a:solidFill>
                <a:schemeClr val="tx1"/>
              </a:solidFill>
              <a:latin typeface="Arial" panose="020B0604020202020204" pitchFamily="34" charset="0"/>
              <a:cs typeface="Arial" panose="020B0604020202020204" pitchFamily="34" charset="0"/>
            </a:endParaRPr>
          </a:p>
          <a:p>
            <a:pPr fontAlgn="t"/>
            <a:r>
              <a:rPr lang="en-GB" sz="2000" b="0" dirty="0">
                <a:solidFill>
                  <a:schemeClr val="tx1"/>
                </a:solidFill>
                <a:latin typeface="Arial" panose="020B0604020202020204" pitchFamily="34" charset="0"/>
                <a:cs typeface="Arial" panose="020B0604020202020204" pitchFamily="34" charset="0"/>
              </a:rPr>
              <a:t>Discrimination refers to any form of arbitrary distinction, exclusion or restriction affecting a person, usually (but not only) because of an inherent personal characteristic or perceived membership of a particular group. It is a human rights violation. </a:t>
            </a:r>
            <a:endParaRPr lang="fr-FR" sz="2000" b="0"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8</a:t>
            </a:r>
          </a:p>
        </p:txBody>
      </p:sp>
    </p:spTree>
    <p:extLst>
      <p:ext uri="{BB962C8B-B14F-4D97-AF65-F5344CB8AC3E}">
        <p14:creationId xmlns:p14="http://schemas.microsoft.com/office/powerpoint/2010/main" val="290514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accent1"/>
                </a:solidFill>
              </a:rPr>
              <a:t>What does stigma look like?</a:t>
            </a:r>
          </a:p>
        </p:txBody>
      </p:sp>
      <p:sp>
        <p:nvSpPr>
          <p:cNvPr id="7" name="Content Placeholder 2"/>
          <p:cNvSpPr>
            <a:spLocks noGrp="1"/>
          </p:cNvSpPr>
          <p:nvPr>
            <p:ph idx="1"/>
          </p:nvPr>
        </p:nvSpPr>
        <p:spPr>
          <a:xfrm>
            <a:off x="704185" y="1463795"/>
            <a:ext cx="7493517" cy="458263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a:endParaRPr lang="en-US" dirty="0"/>
          </a:p>
          <a:p>
            <a:pPr lvl="1" indent="0">
              <a:buNone/>
            </a:pPr>
            <a:r>
              <a:rPr lang="en-US" sz="2800" dirty="0"/>
              <a:t>Types of stigma:</a:t>
            </a:r>
          </a:p>
          <a:p>
            <a:pPr lvl="1" indent="0">
              <a:buNone/>
            </a:pPr>
            <a:endParaRPr lang="en-US" sz="2800" dirty="0">
              <a:solidFill>
                <a:schemeClr val="tx1">
                  <a:lumMod val="50000"/>
                </a:schemeClr>
              </a:solidFill>
            </a:endParaRPr>
          </a:p>
          <a:p>
            <a:pPr marL="360000" lvl="1">
              <a:buClr>
                <a:schemeClr val="accent1"/>
              </a:buClr>
            </a:pPr>
            <a:r>
              <a:rPr lang="en-US" dirty="0"/>
              <a:t>Stigma from individual</a:t>
            </a:r>
          </a:p>
          <a:p>
            <a:pPr marL="360000" lvl="1">
              <a:buClr>
                <a:schemeClr val="accent1"/>
              </a:buClr>
            </a:pPr>
            <a:r>
              <a:rPr lang="en-US" dirty="0"/>
              <a:t>Institutional stigma</a:t>
            </a:r>
          </a:p>
          <a:p>
            <a:pPr marL="360000" lvl="1">
              <a:buClr>
                <a:schemeClr val="accent1"/>
              </a:buClr>
            </a:pPr>
            <a:r>
              <a:rPr lang="en-US" dirty="0"/>
              <a:t>Self-stigma (</a:t>
            </a:r>
            <a:r>
              <a:rPr lang="en-US" dirty="0" err="1"/>
              <a:t>internalised</a:t>
            </a:r>
            <a:r>
              <a:rPr lang="en-US" dirty="0"/>
              <a:t>)</a:t>
            </a:r>
          </a:p>
          <a:p>
            <a:pPr marL="360000" lvl="1">
              <a:buClr>
                <a:schemeClr val="accent1"/>
              </a:buClr>
            </a:pPr>
            <a:r>
              <a:rPr lang="en-US" dirty="0"/>
              <a:t>Stigma by association</a:t>
            </a: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8</a:t>
            </a:r>
          </a:p>
        </p:txBody>
      </p:sp>
    </p:spTree>
    <p:extLst>
      <p:ext uri="{BB962C8B-B14F-4D97-AF65-F5344CB8AC3E}">
        <p14:creationId xmlns:p14="http://schemas.microsoft.com/office/powerpoint/2010/main" val="303391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38540" y="775252"/>
            <a:ext cx="11628782" cy="638881"/>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1"/>
                </a:solidFill>
              </a:rPr>
              <a:t>Brainstorm: How to address stigma and discrimination</a:t>
            </a:r>
          </a:p>
        </p:txBody>
      </p:sp>
      <p:sp>
        <p:nvSpPr>
          <p:cNvPr id="7" name="Content Placeholder 2"/>
          <p:cNvSpPr>
            <a:spLocks noGrp="1"/>
          </p:cNvSpPr>
          <p:nvPr>
            <p:ph idx="1"/>
          </p:nvPr>
        </p:nvSpPr>
        <p:spPr>
          <a:xfrm>
            <a:off x="704185" y="2305878"/>
            <a:ext cx="11302285" cy="322027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spcAft>
                <a:spcPts val="2000"/>
              </a:spcAft>
              <a:buClr>
                <a:schemeClr val="accent1"/>
              </a:buClr>
            </a:pPr>
            <a:r>
              <a:rPr lang="en-US" dirty="0"/>
              <a:t>To learn about ways to engage with local programming to reduce stigma and discrimination</a:t>
            </a:r>
          </a:p>
          <a:p>
            <a:pPr marL="360000" lvl="1">
              <a:spcAft>
                <a:spcPts val="2000"/>
              </a:spcAft>
              <a:buClr>
                <a:schemeClr val="accent1"/>
              </a:buClr>
            </a:pPr>
            <a:endParaRPr lang="en-US" dirty="0"/>
          </a:p>
          <a:p>
            <a:pPr marL="360000" lvl="1">
              <a:spcAft>
                <a:spcPts val="2000"/>
              </a:spcAft>
              <a:buClr>
                <a:schemeClr val="accent1"/>
              </a:buClr>
            </a:pPr>
            <a:r>
              <a:rPr lang="en-US" dirty="0"/>
              <a:t>Give examples of how stigma and discrimination can be addressed</a:t>
            </a:r>
            <a:endParaRPr lang="en-US" b="0" dirty="0">
              <a:solidFill>
                <a:schemeClr val="tx1">
                  <a:lumMod val="50000"/>
                </a:schemeClr>
              </a:solidFill>
              <a:latin typeface="Arial" panose="020B0604020202020204" pitchFamily="34" charset="0"/>
              <a:cs typeface="Arial" panose="020B0604020202020204" pitchFamily="34" charset="0"/>
            </a:endParaRPr>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8</a:t>
            </a:r>
          </a:p>
        </p:txBody>
      </p:sp>
    </p:spTree>
    <p:extLst>
      <p:ext uri="{BB962C8B-B14F-4D97-AF65-F5344CB8AC3E}">
        <p14:creationId xmlns:p14="http://schemas.microsoft.com/office/powerpoint/2010/main" val="11159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4185" y="888530"/>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accent1"/>
                </a:solidFill>
              </a:rPr>
              <a:t>Addressing stigma and discrimination</a:t>
            </a:r>
          </a:p>
        </p:txBody>
      </p:sp>
      <p:sp>
        <p:nvSpPr>
          <p:cNvPr id="7" name="Content Placeholder 2"/>
          <p:cNvSpPr>
            <a:spLocks noGrp="1"/>
          </p:cNvSpPr>
          <p:nvPr>
            <p:ph idx="1"/>
          </p:nvPr>
        </p:nvSpPr>
        <p:spPr>
          <a:prstGeom prst="rect">
            <a:avLst/>
          </a:prstGeom>
        </p:spPr>
        <p:txBody>
          <a:bodyPr lIns="0" tIns="0" rIns="0" bIns="0" numCol="2"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r>
              <a:rPr lang="en-US" sz="1800" dirty="0">
                <a:solidFill>
                  <a:schemeClr val="tx1">
                    <a:lumMod val="75000"/>
                  </a:schemeClr>
                </a:solidFill>
                <a:latin typeface="Arial" panose="020B0604020202020204" pitchFamily="34" charset="0"/>
                <a:cs typeface="Arial" panose="020B0604020202020204" pitchFamily="34" charset="0"/>
              </a:rPr>
              <a:t>Programming:</a:t>
            </a:r>
          </a:p>
          <a:p>
            <a:pPr marL="360000" lvl="1">
              <a:lnSpc>
                <a:spcPct val="100000"/>
              </a:lnSpc>
              <a:spcAft>
                <a:spcPts val="2000"/>
              </a:spcAft>
              <a:buClr>
                <a:schemeClr val="accent1"/>
              </a:buClr>
            </a:pPr>
            <a:r>
              <a:rPr lang="en-US" sz="1600" dirty="0"/>
              <a:t>Use participatory methods</a:t>
            </a:r>
          </a:p>
          <a:p>
            <a:pPr marL="360000" lvl="1">
              <a:lnSpc>
                <a:spcPct val="100000"/>
              </a:lnSpc>
              <a:spcAft>
                <a:spcPts val="2000"/>
              </a:spcAft>
              <a:buClr>
                <a:schemeClr val="accent1"/>
              </a:buClr>
            </a:pPr>
            <a:r>
              <a:rPr lang="en-GB" sz="1600" dirty="0"/>
              <a:t>Understand local patterns of stigma and discrimination </a:t>
            </a:r>
            <a:endParaRPr lang="en-ZA" sz="1600" dirty="0"/>
          </a:p>
          <a:p>
            <a:pPr marL="360000" lvl="1">
              <a:lnSpc>
                <a:spcPct val="100000"/>
              </a:lnSpc>
              <a:spcAft>
                <a:spcPts val="2000"/>
              </a:spcAft>
              <a:buClr>
                <a:schemeClr val="accent1"/>
              </a:buClr>
            </a:pPr>
            <a:r>
              <a:rPr lang="en-GB" sz="1600" dirty="0"/>
              <a:t>Use an integrated approach in designing interventions </a:t>
            </a:r>
            <a:endParaRPr lang="en-ZA" sz="1600" dirty="0"/>
          </a:p>
          <a:p>
            <a:pPr marL="360000" lvl="1">
              <a:lnSpc>
                <a:spcPct val="100000"/>
              </a:lnSpc>
              <a:spcAft>
                <a:spcPts val="2000"/>
              </a:spcAft>
              <a:buClr>
                <a:schemeClr val="accent1"/>
              </a:buClr>
            </a:pPr>
            <a:r>
              <a:rPr lang="en-GB" sz="1600" dirty="0"/>
              <a:t>Increase staff understanding of stigma and discrimination </a:t>
            </a:r>
          </a:p>
          <a:p>
            <a:pPr marL="360000" lvl="1">
              <a:lnSpc>
                <a:spcPct val="100000"/>
              </a:lnSpc>
              <a:spcAft>
                <a:spcPts val="2000"/>
              </a:spcAft>
              <a:buClr>
                <a:schemeClr val="accent1"/>
              </a:buClr>
            </a:pPr>
            <a:r>
              <a:rPr lang="en-GB" sz="1600" dirty="0"/>
              <a:t>Recognise and prepare for unintended harmful impacts of programmes</a:t>
            </a:r>
          </a:p>
          <a:p>
            <a:pPr marL="360000" lvl="1">
              <a:lnSpc>
                <a:spcPct val="100000"/>
              </a:lnSpc>
              <a:spcAft>
                <a:spcPts val="2000"/>
              </a:spcAft>
              <a:buClr>
                <a:schemeClr val="accent1"/>
              </a:buClr>
            </a:pPr>
            <a:r>
              <a:rPr lang="en-GB" sz="1600" dirty="0"/>
              <a:t>Evaluate programmes to identify strategies to reduce discrimination</a:t>
            </a:r>
            <a:endParaRPr lang="en-ZA" sz="1600" dirty="0"/>
          </a:p>
          <a:p>
            <a:pPr marL="96837">
              <a:lnSpc>
                <a:spcPct val="100000"/>
              </a:lnSpc>
            </a:pPr>
            <a:r>
              <a:rPr lang="en-US" sz="1800" dirty="0">
                <a:solidFill>
                  <a:schemeClr val="tx1">
                    <a:lumMod val="75000"/>
                  </a:schemeClr>
                </a:solidFill>
                <a:latin typeface="Arial" panose="020B0604020202020204" pitchFamily="34" charset="0"/>
                <a:cs typeface="Arial" panose="020B0604020202020204" pitchFamily="34" charset="0"/>
              </a:rPr>
              <a:t>Changing attitudes:</a:t>
            </a:r>
          </a:p>
          <a:p>
            <a:pPr marL="360000" lvl="1">
              <a:lnSpc>
                <a:spcPct val="100000"/>
              </a:lnSpc>
              <a:spcAft>
                <a:spcPts val="2000"/>
              </a:spcAft>
              <a:buClr>
                <a:schemeClr val="accent1"/>
              </a:buClr>
            </a:pPr>
            <a:r>
              <a:rPr lang="en-GB" sz="1600" dirty="0"/>
              <a:t>Influence the media	</a:t>
            </a:r>
            <a:endParaRPr lang="en-ZA" sz="1600" dirty="0"/>
          </a:p>
          <a:p>
            <a:pPr marL="360000" lvl="1">
              <a:lnSpc>
                <a:spcPct val="100000"/>
              </a:lnSpc>
              <a:spcAft>
                <a:spcPts val="2000"/>
              </a:spcAft>
              <a:buClr>
                <a:schemeClr val="accent1"/>
              </a:buClr>
            </a:pPr>
            <a:r>
              <a:rPr lang="en-GB" sz="1600" dirty="0"/>
              <a:t>Create a voice for people who use drugs</a:t>
            </a:r>
            <a:endParaRPr lang="en-ZA" sz="1600" dirty="0"/>
          </a:p>
          <a:p>
            <a:pPr marL="360000" lvl="1">
              <a:lnSpc>
                <a:spcPct val="100000"/>
              </a:lnSpc>
              <a:spcAft>
                <a:spcPts val="2000"/>
              </a:spcAft>
              <a:buClr>
                <a:schemeClr val="accent1"/>
              </a:buClr>
            </a:pPr>
            <a:r>
              <a:rPr lang="en-GB" sz="1600" dirty="0"/>
              <a:t>Advocate with stakeholders</a:t>
            </a:r>
            <a:endParaRPr lang="en-ZA" sz="1600" dirty="0"/>
          </a:p>
          <a:p>
            <a:pPr lvl="1" indent="0">
              <a:spcAft>
                <a:spcPts val="2000"/>
              </a:spcAft>
              <a:buClr>
                <a:schemeClr val="accent1"/>
              </a:buClr>
              <a:buNone/>
            </a:pPr>
            <a:endParaRPr lang="en-US" dirty="0"/>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Two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8</a:t>
            </a:r>
          </a:p>
        </p:txBody>
      </p:sp>
      <p:sp>
        <p:nvSpPr>
          <p:cNvPr id="3" name="TextBox 2">
            <a:extLst>
              <a:ext uri="{FF2B5EF4-FFF2-40B4-BE49-F238E27FC236}">
                <a16:creationId xmlns:a16="http://schemas.microsoft.com/office/drawing/2014/main" id="{3DA2D836-5624-4604-B2BB-29CF6CD42DED}"/>
              </a:ext>
            </a:extLst>
          </p:cNvPr>
          <p:cNvSpPr txBox="1"/>
          <p:nvPr/>
        </p:nvSpPr>
        <p:spPr>
          <a:xfrm>
            <a:off x="11671259" y="71715"/>
            <a:ext cx="467299" cy="369332"/>
          </a:xfrm>
          <a:prstGeom prst="rect">
            <a:avLst/>
          </a:prstGeom>
          <a:noFill/>
        </p:spPr>
        <p:txBody>
          <a:bodyPr wrap="square" rtlCol="0">
            <a:spAutoFit/>
          </a:bodyPr>
          <a:lstStyle/>
          <a:p>
            <a:r>
              <a:rPr lang="en-GB" dirty="0">
                <a:solidFill>
                  <a:schemeClr val="bg1"/>
                </a:solidFill>
              </a:rPr>
              <a:t>54</a:t>
            </a:r>
          </a:p>
        </p:txBody>
      </p:sp>
    </p:spTree>
    <p:extLst>
      <p:ext uri="{BB962C8B-B14F-4D97-AF65-F5344CB8AC3E}">
        <p14:creationId xmlns:p14="http://schemas.microsoft.com/office/powerpoint/2010/main" val="3285691414"/>
      </p:ext>
    </p:extLst>
  </p:cSld>
  <p:clrMapOvr>
    <a:masterClrMapping/>
  </p:clrMapOvr>
</p:sld>
</file>

<file path=ppt/theme/theme1.xml><?xml version="1.0" encoding="utf-8"?>
<a:theme xmlns:a="http://schemas.openxmlformats.org/drawingml/2006/main" name="Custom Design">
  <a:themeElements>
    <a:clrScheme name="Inpud colours 1">
      <a:dk1>
        <a:srgbClr val="565655"/>
      </a:dk1>
      <a:lt1>
        <a:srgbClr val="FFFFFF"/>
      </a:lt1>
      <a:dk2>
        <a:srgbClr val="279B38"/>
      </a:dk2>
      <a:lt2>
        <a:srgbClr val="974389"/>
      </a:lt2>
      <a:accent1>
        <a:srgbClr val="0086CE"/>
      </a:accent1>
      <a:accent2>
        <a:srgbClr val="279B38"/>
      </a:accent2>
      <a:accent3>
        <a:srgbClr val="974389"/>
      </a:accent3>
      <a:accent4>
        <a:srgbClr val="FFC000"/>
      </a:accent4>
      <a:accent5>
        <a:srgbClr val="4472C4"/>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3314</TotalTime>
  <Words>3905</Words>
  <Application>Microsoft Office PowerPoint</Application>
  <PresentationFormat>Widescreen</PresentationFormat>
  <Paragraphs>470</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Century Schoolbook</vt:lpstr>
      <vt:lpstr>LucidaGrande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People Who Inject Drugs Community Involvement and Leadership in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 MATTHEWS</dc:creator>
  <cp:lastModifiedBy>Hannah Lewis</cp:lastModifiedBy>
  <cp:revision>34</cp:revision>
  <dcterms:created xsi:type="dcterms:W3CDTF">2019-01-24T12:31:10Z</dcterms:created>
  <dcterms:modified xsi:type="dcterms:W3CDTF">2019-10-23T16:03:09Z</dcterms:modified>
</cp:coreProperties>
</file>