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8AA0DE2-3DA0-4731-8EC8-6A365F3C86D2}">
  <a:tblStyle styleId="{88AA0DE2-3DA0-4731-8EC8-6A365F3C86D2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E7E7"/>
          </a:solidFill>
        </a:fill>
      </a:tcStyle>
    </a:wholeTbl>
    <a:band1H>
      <a:tcTxStyle/>
      <a:tcStyle>
        <a:fill>
          <a:solidFill>
            <a:srgbClr val="EACCCB"/>
          </a:solidFill>
        </a:fill>
      </a:tcStyle>
    </a:band1H>
    <a:band2H>
      <a:tcTxStyle/>
    </a:band2H>
    <a:band1V>
      <a:tcTxStyle/>
      <a:tcStyle>
        <a:fill>
          <a:solidFill>
            <a:srgbClr val="EACC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52D1BD05-D3BF-4ABB-9702-797A05B890A4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одпись">
  <p:cSld name="Заголовок и подпись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 с подписью">
  <p:cSld name="Цитата с подписью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очка имени">
  <p:cSld name="Карточка имени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 карточки имени">
  <p:cSld name="Цитата карточки имени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Истина или ложь">
  <p:cSld name="Истина или ложь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ctrTitle"/>
          </p:nvPr>
        </p:nvSpPr>
        <p:spPr>
          <a:xfrm>
            <a:off x="1215390" y="230823"/>
            <a:ext cx="8365067" cy="17311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486112"/>
              </a:buClr>
              <a:buSzPts val="3600"/>
              <a:buFont typeface="Trebuchet MS"/>
              <a:buNone/>
            </a:pPr>
            <a:r>
              <a:rPr b="1" lang="uk-UA" sz="3600">
                <a:solidFill>
                  <a:srgbClr val="486112"/>
                </a:solidFill>
              </a:rPr>
              <a:t>Качественные услуги без ярлыков</a:t>
            </a:r>
            <a:endParaRPr b="1" sz="3600">
              <a:solidFill>
                <a:srgbClr val="486112"/>
              </a:solidFill>
            </a:endParaRPr>
          </a:p>
        </p:txBody>
      </p:sp>
      <p:sp>
        <p:nvSpPr>
          <p:cNvPr id="148" name="Google Shape;148;p18"/>
          <p:cNvSpPr txBox="1"/>
          <p:nvPr>
            <p:ph idx="1" type="subTitle"/>
          </p:nvPr>
        </p:nvSpPr>
        <p:spPr>
          <a:xfrm>
            <a:off x="2062396" y="2311259"/>
            <a:ext cx="8322733" cy="2916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uk-UA" sz="2000">
                <a:solidFill>
                  <a:schemeClr val="dk1"/>
                </a:solidFill>
              </a:rPr>
              <a:t>Доступ к тестированию в учреждениях здравоохранения.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uk-UA" sz="2000">
                <a:solidFill>
                  <a:schemeClr val="dk1"/>
                </a:solidFill>
              </a:rPr>
              <a:t>Дискриминация и нарушения прав представителей группы МСМ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uk-UA" sz="2000">
                <a:solidFill>
                  <a:schemeClr val="dk1"/>
                </a:solidFill>
              </a:rPr>
              <a:t>в сфере здравоохранения, в том числе при получении ВИЧ-услуг</a:t>
            </a:r>
            <a:endParaRPr b="1" sz="2000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uk-UA"/>
              <a:t>Запорожский областной благотворительный фонд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uk-UA"/>
              <a:t>«Гендер Зед»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uk-UA"/>
              <a:t>Евразийская коалиция по мужскому здоровью</a:t>
            </a:r>
            <a:endParaRPr b="1"/>
          </a:p>
        </p:txBody>
      </p:sp>
      <p:pic>
        <p:nvPicPr>
          <p:cNvPr descr="https://kor.ill.in.ua/m/610x0/2030500.jpg"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165" y="3622916"/>
            <a:ext cx="4284583" cy="3209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com.ngo/wp-content/uploads/2017/09/logo-3.png" id="150" name="Google Shape;15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0363" y="182469"/>
            <a:ext cx="2036655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7307" y="25158"/>
            <a:ext cx="1664236" cy="89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idx="1" type="body"/>
          </p:nvPr>
        </p:nvSpPr>
        <p:spPr>
          <a:xfrm>
            <a:off x="677334" y="1073313"/>
            <a:ext cx="9131684" cy="5206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32"/>
              <a:buChar char="►"/>
            </a:pPr>
            <a:r>
              <a:rPr lang="uk-UA" sz="1665"/>
              <a:t>«Тестироваться только после оформления карточки, которая стоит 100 грн. Только после опротестования требования оплаты предложили бесплатный прием. Пришлось оформлять заявление на имя заместителя главврача по медицинской части о желании обследования на ВИЧ. </a:t>
            </a:r>
            <a:endParaRPr sz="1665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uk-UA" sz="1665"/>
              <a:t>В случае, если позитивный результат, отвечали: “Мы с вами вместе подумаем, что делать”. Не знали длительность “периода окна” (4 года). Во время обследования присутствовали еще два медработника.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uk-UA" sz="1665"/>
              <a:t>Для семейного врача это была “тема, неприятная для обсуждения”. Консультирование началось в присутствии други пациентов. На тестирование направили в КВД, о Центре СПИД не знает. Проинформировал, что риски такие же, как и у общего населения. Также врач сказал, что тестирование </a:t>
            </a:r>
            <a:r>
              <a:rPr b="1" lang="uk-UA" sz="1665">
                <a:solidFill>
                  <a:srgbClr val="62170C"/>
                </a:solidFill>
              </a:rPr>
              <a:t>может быть фальшивым или псевдо-позитивным</a:t>
            </a:r>
            <a:r>
              <a:rPr lang="uk-UA" sz="1665"/>
              <a:t>. Во время консультирования в кабинете присутствовала медсестра, которая посоветовала </a:t>
            </a:r>
            <a:r>
              <a:rPr b="1" lang="uk-UA" sz="1665">
                <a:solidFill>
                  <a:srgbClr val="62180D"/>
                </a:solidFill>
              </a:rPr>
              <a:t>“Побыстрее заканчивать консультацию”.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uk-UA" sz="1665"/>
              <a:t>«Тестирование на ВИЧ в больнице нежелательно потому, что невозможно соблюсти анонимность. Тестирование на ВИЧ проводится не каждый день. Презервативы от ВИЧ не защищают. Основной путь передачи – кровь. </a:t>
            </a:r>
            <a:r>
              <a:rPr b="1" lang="uk-UA" sz="1665">
                <a:solidFill>
                  <a:srgbClr val="62180D"/>
                </a:solidFill>
              </a:rPr>
              <a:t>Инфицироваться можно через трение кожи (трение ягодиц партнера). </a:t>
            </a:r>
            <a:r>
              <a:rPr lang="uk-UA" sz="1665"/>
              <a:t>При условии получения позитивного результата про это узнает СПИД Центр и там смогут ответить на ваши вопросы.»</a:t>
            </a:r>
            <a:endParaRPr/>
          </a:p>
        </p:txBody>
      </p:sp>
      <p:pic>
        <p:nvPicPr>
          <p:cNvPr descr="http://ecom.ngo/wp-content/uploads/2017/09/logo-3.png" id="225" name="Google Shape;2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399" y="80059"/>
            <a:ext cx="2036655" cy="73406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>
            <p:ph type="title"/>
          </p:nvPr>
        </p:nvSpPr>
        <p:spPr>
          <a:xfrm>
            <a:off x="425874" y="140970"/>
            <a:ext cx="8596668" cy="567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800"/>
              <a:buFont typeface="Trebuchet MS"/>
              <a:buNone/>
            </a:pPr>
            <a:r>
              <a:rPr b="1" lang="uk-UA" sz="2800">
                <a:solidFill>
                  <a:srgbClr val="3F7818"/>
                </a:solidFill>
              </a:rPr>
              <a:t>Тайные пациенты обратили внимание на следующее</a:t>
            </a:r>
            <a:r>
              <a:rPr lang="uk-UA" sz="3200">
                <a:solidFill>
                  <a:srgbClr val="3F7818"/>
                </a:solidFill>
              </a:rPr>
              <a:t>:</a:t>
            </a:r>
            <a:endParaRPr sz="3200">
              <a:solidFill>
                <a:srgbClr val="3F7818"/>
              </a:solidFill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1884" y="201972"/>
            <a:ext cx="832118" cy="44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517314" y="1131889"/>
            <a:ext cx="8596668" cy="4903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80"/>
              <a:buChar char="►"/>
            </a:pPr>
            <a:r>
              <a:rPr lang="uk-UA" sz="1850"/>
              <a:t>«Взято мало крови, нарушена последовательность тестирования: кровь вносили после буфера. Результат объявили через 3 минуты. Сам тест крутили в руках, а не положили на ровную поверхность».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sz="1850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uk-UA" sz="1850"/>
              <a:t>«В регистратуре сообщили, что в учреждении нет специалиста, который мог бы проконсультировать по вопросам ВИЧ, поэтому пройти тест невозможно».</a:t>
            </a:r>
            <a:endParaRPr/>
          </a:p>
          <a:p>
            <a:pPr indent="-24892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sz="1850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uk-UA" sz="1850"/>
              <a:t>«Отказ в тестировании – потому что тестирование это не их профиль деятельности»</a:t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t/>
            </a:r>
            <a:endParaRPr sz="1665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b="1" lang="uk-UA" sz="1850">
                <a:solidFill>
                  <a:srgbClr val="62180D"/>
                </a:solidFill>
              </a:rPr>
              <a:t>В 10 учреждениях здравоохранения уровень консультирования оценен как “качественное и профессинальное” (Клиники дружественные к молодежи; Пологовская и Приазовская ЦРБ, кабинеты “Доверия”, противотуберкулезные диспансеры г.Запорожья)</a:t>
            </a:r>
            <a:endParaRPr b="1" sz="1850">
              <a:solidFill>
                <a:srgbClr val="62180D"/>
              </a:solidFill>
            </a:endParaRPr>
          </a:p>
        </p:txBody>
      </p:sp>
      <p:pic>
        <p:nvPicPr>
          <p:cNvPr descr="http://ecom.ngo/wp-content/uploads/2017/09/logo-3.png" id="233" name="Google Shape;2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399" y="80059"/>
            <a:ext cx="2036655" cy="73406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425874" y="140970"/>
            <a:ext cx="8596668" cy="567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800"/>
              <a:buFont typeface="Trebuchet MS"/>
              <a:buNone/>
            </a:pPr>
            <a:r>
              <a:rPr b="1" i="0" lang="uk-UA" sz="2800" u="none" cap="none" strike="noStrik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rPr>
              <a:t>Тайные пациенты обратили внимание:</a:t>
            </a:r>
            <a:endParaRPr b="0" i="0" sz="3200" u="none" cap="none" strike="noStrike">
              <a:solidFill>
                <a:srgbClr val="3F78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1884" y="262974"/>
            <a:ext cx="832118" cy="44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uk-UA"/>
              <a:t>Активности по адвокации</a:t>
            </a:r>
            <a:endParaRPr/>
          </a:p>
        </p:txBody>
      </p:sp>
      <p:sp>
        <p:nvSpPr>
          <p:cNvPr id="241" name="Google Shape;241;p29"/>
          <p:cNvSpPr txBox="1"/>
          <p:nvPr>
            <p:ph idx="1" type="body"/>
          </p:nvPr>
        </p:nvSpPr>
        <p:spPr>
          <a:xfrm>
            <a:off x="624418" y="1512328"/>
            <a:ext cx="8596668" cy="485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Аналитический отчет, был представлен в Департамент здравоохранения Запорожской области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Проведен круглый стол: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Char char="-"/>
            </a:pPr>
            <a:r>
              <a:rPr lang="uk-UA"/>
              <a:t>Приказ по анализу результатов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Char char="-"/>
            </a:pPr>
            <a:r>
              <a:rPr lang="uk-UA"/>
              <a:t>Письма во все УЗ области о повышении качества услуг</a:t>
            </a:r>
            <a:r>
              <a:rPr lang="uk-UA" sz="1600"/>
              <a:t> (</a:t>
            </a:r>
            <a:r>
              <a:rPr i="1" lang="uk-UA" sz="1600"/>
              <a:t>руководителям областных медицинских учреждений, руководителям департаментов/отделов здравоохранения городских советов городов, главным врачам центральных районных больниц, центров первичной медико-санитарной̆ помощи и территориальных медицинских объединений в Запорожской̆ области </a:t>
            </a:r>
            <a:r>
              <a:rPr lang="uk-UA" sz="1600"/>
              <a:t>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Char char="-"/>
            </a:pPr>
            <a:r>
              <a:rPr lang="uk-UA"/>
              <a:t>Награждены лучшие учреждения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Char char="-"/>
            </a:pPr>
            <a:r>
              <a:rPr lang="uk-UA"/>
              <a:t>Широко освещалось в СМИ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uk-UA"/>
              <a:t>Результаты повторного исследования</a:t>
            </a:r>
            <a:endParaRPr/>
          </a:p>
        </p:txBody>
      </p:sp>
      <p:sp>
        <p:nvSpPr>
          <p:cNvPr id="247" name="Google Shape;247;p3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Во всех УЗ в наличии информация о ВИЧ (информационные плакаты с информацией̆ о важности информирования и документирования случаев стигмы и дискриминации в медицинских учреждениях)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5 однодневных тренингов «Особенности консультирования МСМ», обучено 107 медицинских специалистов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uk-UA"/>
              <a:t>Цель исследования</a:t>
            </a:r>
            <a:endParaRPr/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оценка доступа к услугам консультирования и тестирования на ВИЧ и уровня стигмы и дискриминации в сфере здравоохранения по отношению к МСМ/ЛГБТ;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изучение вопросов ограничения или нарушения прав МСМ/ЛГБТ в учреждениях здравоохранения Запорожской области, в частности в доступе к услугам консультирования и тестирования на ВИЧ.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uk-UA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Метод исследования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Тайный клиент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793573" y="1482089"/>
            <a:ext cx="10903621" cy="472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23" lvl="0" marL="342900" rtl="0" algn="l">
              <a:spcBef>
                <a:spcPts val="0"/>
              </a:spcBef>
              <a:spcAft>
                <a:spcPts val="0"/>
              </a:spcAft>
              <a:buSzPts val="1776"/>
              <a:buNone/>
            </a:pPr>
            <a:r>
              <a:t/>
            </a:r>
            <a:endParaRPr sz="222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uk-UA" sz="2220"/>
              <a:t>В 2017 и 2018 годах сотрудниками ЗОБФ “Гендер Зед” проведен мониторинг отношения медицинских сотрудников учреждений здравоохранения (УЗ) города Запорожье, городов областного подчинения, 20 районов Запорожской области, к пациентам, с учетом их суксуальной ориентации и принадлежности к группе МСМ.</a:t>
            </a:r>
            <a:endParaRPr/>
          </a:p>
          <a:p>
            <a:pPr indent="-230123" lvl="0" marL="342900" rtl="0" algn="l"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t/>
            </a:r>
            <a:endParaRPr sz="222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uk-UA" sz="2220"/>
              <a:t>После каждого визита консультанты заполняли стандартизированную анкету. В анкете указывался общий уровень вежливости обслуживания до и после каминаута (добровольного разглашения своей гомосексуальной ориентации), реакция медработника на заявление о гомосексуальности и практиках однополого секса, профессионализм и качество предоставленных услуг.</a:t>
            </a:r>
            <a:endParaRPr sz="2220"/>
          </a:p>
        </p:txBody>
      </p:sp>
      <p:pic>
        <p:nvPicPr>
          <p:cNvPr descr="http://ecom.ngo/wp-content/uploads/2017/09/logo-3.png"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7148" y="281940"/>
            <a:ext cx="2036655" cy="73406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uk-UA"/>
              <a:t>Ход исследования</a:t>
            </a:r>
            <a:endParaRPr/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1642" y="286659"/>
            <a:ext cx="1664236" cy="89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585894" y="8669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240"/>
              <a:buFont typeface="Trebuchet MS"/>
              <a:buNone/>
            </a:pPr>
            <a:r>
              <a:rPr b="1" lang="uk-UA" sz="3240">
                <a:solidFill>
                  <a:srgbClr val="6C911C"/>
                </a:solidFill>
              </a:rPr>
              <a:t>Полевой этап исследования </a:t>
            </a:r>
            <a:br>
              <a:rPr b="1" lang="uk-UA" sz="3240">
                <a:solidFill>
                  <a:srgbClr val="6C911C"/>
                </a:solidFill>
              </a:rPr>
            </a:br>
            <a:r>
              <a:rPr b="1" lang="uk-UA" sz="3240">
                <a:solidFill>
                  <a:srgbClr val="6C911C"/>
                </a:solidFill>
              </a:rPr>
              <a:t>проводился в течение 4 месяцев в 2017 году. Повторный этап март - июнь 2018</a:t>
            </a:r>
            <a:endParaRPr b="1" sz="3240">
              <a:solidFill>
                <a:srgbClr val="6C911C"/>
              </a:solidFill>
            </a:endParaRPr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uk-UA" sz="2000">
                <a:solidFill>
                  <a:srgbClr val="6C911C"/>
                </a:solidFill>
              </a:rPr>
              <a:t>Среди задействованных УЗ</a:t>
            </a:r>
            <a:endParaRPr b="1" sz="2000">
              <a:solidFill>
                <a:srgbClr val="6C911C"/>
              </a:solidFill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aphicFrame>
        <p:nvGraphicFramePr>
          <p:cNvPr id="172" name="Google Shape;172;p21"/>
          <p:cNvGraphicFramePr/>
          <p:nvPr/>
        </p:nvGraphicFramePr>
        <p:xfrm>
          <a:off x="1252600" y="17713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{88AA0DE2-3DA0-4731-8EC8-6A365F3C86D2}</a:tableStyleId>
              </a:tblPr>
              <a:tblGrid>
                <a:gridCol w="2400725"/>
                <a:gridCol w="2198575"/>
                <a:gridCol w="118772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2017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2018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728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Обращения в учреждения общественного здравоохранения (УЗ)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u="none" cap="none" strike="noStrike">
                          <a:solidFill>
                            <a:srgbClr val="7030A0"/>
                          </a:solidFill>
                        </a:rPr>
                        <a:t>95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u="none" cap="none" strike="noStrike">
                          <a:solidFill>
                            <a:srgbClr val="7030A0"/>
                          </a:solidFill>
                        </a:rPr>
                        <a:t>92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37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ЦСССДМ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u="none" cap="none" strike="noStrike">
                          <a:solidFill>
                            <a:srgbClr val="7030A0"/>
                          </a:solidFill>
                        </a:rPr>
                        <a:t>1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u="none" cap="none" strike="noStrike">
                          <a:solidFill>
                            <a:srgbClr val="7030A0"/>
                          </a:solidFill>
                        </a:rPr>
                        <a:t>2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37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НПО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u="none" cap="none" strike="noStrike">
                          <a:solidFill>
                            <a:srgbClr val="7030A0"/>
                          </a:solidFill>
                        </a:rPr>
                        <a:t>3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u="none" cap="none" strike="noStrike">
                          <a:solidFill>
                            <a:srgbClr val="7030A0"/>
                          </a:solidFill>
                        </a:rPr>
                        <a:t>3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graphicFrame>
        <p:nvGraphicFramePr>
          <p:cNvPr id="173" name="Google Shape;173;p21"/>
          <p:cNvGraphicFramePr/>
          <p:nvPr/>
        </p:nvGraphicFramePr>
        <p:xfrm>
          <a:off x="1390388" y="48350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{88AA0DE2-3DA0-4731-8EC8-6A365F3C86D2}</a:tableStyleId>
              </a:tblPr>
              <a:tblGrid>
                <a:gridCol w="2385150"/>
                <a:gridCol w="2184275"/>
                <a:gridCol w="1180025"/>
              </a:tblGrid>
              <a:tr h="21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uk-UA" sz="1800" u="none" cap="none" strike="noStrike">
                          <a:solidFill>
                            <a:srgbClr val="7030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УЗ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>
                          <a:solidFill>
                            <a:srgbClr val="7030A0"/>
                          </a:solidFill>
                        </a:rPr>
                        <a:t>2017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>
                          <a:solidFill>
                            <a:srgbClr val="7030A0"/>
                          </a:solidFill>
                        </a:rPr>
                        <a:t>2018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1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>
                          <a:solidFill>
                            <a:srgbClr val="7030A0"/>
                          </a:solidFill>
                        </a:rPr>
                        <a:t>г. Запорожье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29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24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1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>
                          <a:solidFill>
                            <a:srgbClr val="7030A0"/>
                          </a:solidFill>
                        </a:rPr>
                        <a:t>Областные УЗ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12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13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38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>
                          <a:solidFill>
                            <a:srgbClr val="7030A0"/>
                          </a:solidFill>
                        </a:rPr>
                        <a:t>г. Мелитополь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9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8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1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>
                          <a:solidFill>
                            <a:srgbClr val="7030A0"/>
                          </a:solidFill>
                        </a:rPr>
                        <a:t>г. Энергодар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5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5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1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>
                          <a:solidFill>
                            <a:srgbClr val="7030A0"/>
                          </a:solidFill>
                        </a:rPr>
                        <a:t>г. Бердянск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1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>
                          <a:solidFill>
                            <a:srgbClr val="7030A0"/>
                          </a:solidFill>
                        </a:rPr>
                        <a:t>1</a:t>
                      </a:r>
                      <a:endParaRPr b="1" i="0" sz="18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pic>
        <p:nvPicPr>
          <p:cNvPr descr="http://ecom.ngo/wp-content/uploads/2017/09/logo-3.png"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399" y="80059"/>
            <a:ext cx="2036655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1884" y="80059"/>
            <a:ext cx="832118" cy="44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677334" y="204952"/>
            <a:ext cx="8596668" cy="788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Результаты анкетирования</a:t>
            </a:r>
            <a:endParaRPr b="1">
              <a:solidFill>
                <a:srgbClr val="6C911C"/>
              </a:solidFill>
            </a:endParaRPr>
          </a:p>
        </p:txBody>
      </p:sp>
      <p:graphicFrame>
        <p:nvGraphicFramePr>
          <p:cNvPr id="182" name="Google Shape;182;p22"/>
          <p:cNvGraphicFramePr/>
          <p:nvPr/>
        </p:nvGraphicFramePr>
        <p:xfrm>
          <a:off x="926924" y="1173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{52D1BD05-D3BF-4ABB-9702-797A05B890A4}</a:tableStyleId>
              </a:tblPr>
              <a:tblGrid>
                <a:gridCol w="4992900"/>
                <a:gridCol w="2197050"/>
                <a:gridCol w="2229625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rgbClr val="FAD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2017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rgbClr val="FAD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2018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rgbClr val="FADFC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Предоставлены услуги тестирования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rgbClr val="FAD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32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37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</a:tr>
              <a:tr h="10001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Отказ в тестировании на ВИЧ по разным причинам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rgbClr val="FAD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63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55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</a:tr>
              <a:tr h="12001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Предлагали различные формы оплаты, в том числе – расходных материалов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rgbClr val="FAD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35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5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</a:tr>
              <a:tr h="12001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Перенаправли в другие УЗ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rgbClr val="FAD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33, </a:t>
                      </a:r>
                      <a:r>
                        <a:rPr b="0" i="1" lang="uk-UA" sz="2000" u="none" cap="none" strike="noStrike"/>
                        <a:t>в т.ч. в частные – 9</a:t>
                      </a:r>
                      <a:endParaRPr b="0" i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27, </a:t>
                      </a:r>
                      <a:r>
                        <a:rPr b="0" i="1" lang="uk-UA" sz="2000" u="none" cap="none" strike="noStrike"/>
                        <a:t>в т.ч. в частные - 1</a:t>
                      </a:r>
                      <a:endParaRPr b="0" i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</a:tr>
              <a:tr h="8001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Тестирование без консультирования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>
                    <a:solidFill>
                      <a:srgbClr val="FAD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47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19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descr="http://ecom.ngo/wp-content/uploads/2017/09/logo-3.png"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399" y="80059"/>
            <a:ext cx="2036655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1884" y="204952"/>
            <a:ext cx="832118" cy="44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677334" y="70619"/>
            <a:ext cx="8596668" cy="630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240"/>
              <a:buFont typeface="Trebuchet MS"/>
              <a:buNone/>
            </a:pPr>
            <a:r>
              <a:rPr b="1" lang="uk-UA" sz="3240">
                <a:solidFill>
                  <a:srgbClr val="6C911C"/>
                </a:solidFill>
              </a:rPr>
              <a:t>Результаты анкетирования</a:t>
            </a:r>
            <a:endParaRPr b="1" sz="3240">
              <a:solidFill>
                <a:srgbClr val="6C911C"/>
              </a:solidFill>
            </a:endParaRPr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677334" y="701240"/>
            <a:ext cx="9618572" cy="5186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uk-UA"/>
              <a:t>В 54 учреждениях работники регистратуры владели информацией о месте предоставления услуг по ДКТ (60%).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uk-UA"/>
              <a:t>«Отказ в тестировании потому что тестирование на ВИЧ не их профиль деятельности» ( «Областной медицинский центр репродукции человека")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uk-UA"/>
              <a:t>«В заведении нет специалиста, который бы предоставил консультацию» (5 случаев).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uk-UA"/>
              <a:t>В УЗ, где работает кабинет «Доверия» в течение 10 лет, в регистратуре об этом не знают (9 УЗ)</a:t>
            </a:r>
            <a:endParaRPr b="1"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uk-UA"/>
              <a:t>в 61 учреждении отсутствует информация о ВИЧ-инфекции (66%).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uk-UA"/>
              <a:t>Время приема пациентов - от 3 до 45 минут</a:t>
            </a:r>
            <a:endParaRPr b="1"/>
          </a:p>
        </p:txBody>
      </p:sp>
      <p:graphicFrame>
        <p:nvGraphicFramePr>
          <p:cNvPr id="191" name="Google Shape;191;p23"/>
          <p:cNvGraphicFramePr/>
          <p:nvPr/>
        </p:nvGraphicFramePr>
        <p:xfrm>
          <a:off x="1077237" y="55629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{52D1BD05-D3BF-4ABB-9702-797A05B890A4}</a:tableStyleId>
              </a:tblPr>
              <a:tblGrid>
                <a:gridCol w="1937350"/>
                <a:gridCol w="1937350"/>
                <a:gridCol w="1937350"/>
              </a:tblGrid>
              <a:tr h="23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2017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2018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B6E995"/>
                    </a:solidFill>
                  </a:tcPr>
                </a:tc>
              </a:tr>
              <a:tr h="44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uk-UA" sz="2000" u="none" cap="none" strike="noStrike">
                          <a:solidFill>
                            <a:srgbClr val="7030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Быстрый тест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23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23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44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ИФА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11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rgbClr val="7030A0"/>
                          </a:solidFill>
                        </a:rPr>
                        <a:t>14</a:t>
                      </a:r>
                      <a:endParaRPr b="1" i="0" sz="20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pic>
        <p:nvPicPr>
          <p:cNvPr descr="http://ecom.ngo/wp-content/uploads/2017/09/logo-3.png" id="192" name="Google Shape;1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399" y="80059"/>
            <a:ext cx="2036655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1884" y="224246"/>
            <a:ext cx="832118" cy="44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0" y="209550"/>
            <a:ext cx="9177056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200"/>
              <a:buFont typeface="Trebuchet MS"/>
              <a:buNone/>
            </a:pPr>
            <a:r>
              <a:rPr b="1" lang="uk-UA" sz="3200">
                <a:solidFill>
                  <a:srgbClr val="6C911C"/>
                </a:solidFill>
              </a:rPr>
              <a:t>Результаты анкетирования (продолжение)</a:t>
            </a:r>
            <a:endParaRPr sz="3200"/>
          </a:p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677334" y="1277007"/>
            <a:ext cx="9365300" cy="4764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uk-UA"/>
              <a:t>В 2</a:t>
            </a:r>
            <a:endParaRPr/>
          </a:p>
        </p:txBody>
      </p:sp>
      <p:pic>
        <p:nvPicPr>
          <p:cNvPr descr="http://ecom.ngo/wp-content/uploads/2017/09/logo-3.png" id="200" name="Google Shape;2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399" y="80059"/>
            <a:ext cx="2036655" cy="7340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1" name="Google Shape;201;p24"/>
          <p:cNvGraphicFramePr/>
          <p:nvPr/>
        </p:nvGraphicFramePr>
        <p:xfrm>
          <a:off x="211658" y="8801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{52D1BD05-D3BF-4ABB-9702-797A05B890A4}</a:tableStyleId>
              </a:tblPr>
              <a:tblGrid>
                <a:gridCol w="3207150"/>
                <a:gridCol w="3207150"/>
                <a:gridCol w="3720275"/>
              </a:tblGrid>
              <a:tr h="308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 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2017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2018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>
                    <a:solidFill>
                      <a:srgbClr val="B6E995"/>
                    </a:solidFill>
                  </a:tcPr>
                </a:tc>
              </a:tr>
              <a:tr h="37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</a:tr>
              <a:tr h="75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Нарушение требований конфиденциальности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5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12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</a:tr>
              <a:tr h="5348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Реакция медицинский работников во время камин-аута</a:t>
                      </a:r>
                      <a:endParaRPr b="1" i="0" sz="2000" u="none" cap="none" strike="noStrike">
                        <a:solidFill>
                          <a:srgbClr val="2A501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 hMerge="1"/>
                <a:tc hMerge="1"/>
              </a:tr>
              <a:tr h="75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нейтральная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14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24, </a:t>
                      </a:r>
                      <a:r>
                        <a:rPr b="0" i="1" lang="uk-UA" sz="2000" u="none" cap="none" strike="noStrike"/>
                        <a:t>в 1 случае врач очень переживал</a:t>
                      </a:r>
                      <a:endParaRPr b="0" i="1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</a:tr>
              <a:tr h="605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Негативная/предубежденная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1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7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</a:tr>
              <a:tr h="605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Задавали уточняющие вопросы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9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11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</a:tr>
              <a:tr h="37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Ответы полные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 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7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</a:tr>
              <a:tr h="37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Не знали ответов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 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5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</a:tr>
              <a:tr h="37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Доброжелательное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20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22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</a:tr>
              <a:tr h="75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Недоброжелательное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ctr">
                    <a:solidFill>
                      <a:srgbClr val="B6E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8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/>
                        <a:t>3, «</a:t>
                      </a:r>
                      <a:r>
                        <a:rPr b="0" i="1" lang="uk-UA" sz="2000" u="none" cap="none" strike="noStrike"/>
                        <a:t>тема, не принятая для обсуждения»</a:t>
                      </a:r>
                      <a:endParaRPr b="0" i="1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25" marB="0" marR="6725" marL="6725" anchor="b"/>
                </a:tc>
              </a:tr>
            </a:tbl>
          </a:graphicData>
        </a:graphic>
      </p:graphicFrame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8829" y="209550"/>
            <a:ext cx="832118" cy="44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96946" y="209550"/>
            <a:ext cx="9131336" cy="112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800"/>
              <a:buFont typeface="Trebuchet MS"/>
              <a:buNone/>
            </a:pPr>
            <a:r>
              <a:rPr b="1" lang="uk-UA" sz="2800">
                <a:solidFill>
                  <a:srgbClr val="3F7818"/>
                </a:solidFill>
              </a:rPr>
              <a:t>      Уровень удовлетворенности качеством медицинской процедуры по 5-балльной шкале</a:t>
            </a:r>
            <a:endParaRPr b="1" sz="2800">
              <a:solidFill>
                <a:srgbClr val="3F7818"/>
              </a:solidFill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4020" y="1734207"/>
            <a:ext cx="7025640" cy="411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com.ngo/wp-content/uploads/2017/09/logo-3.png" id="209" name="Google Shape;20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8399" y="80059"/>
            <a:ext cx="2036655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512" y="291498"/>
            <a:ext cx="832118" cy="44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425874" y="140970"/>
            <a:ext cx="8596668" cy="567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800"/>
              <a:buFont typeface="Trebuchet MS"/>
              <a:buNone/>
            </a:pPr>
            <a:r>
              <a:rPr b="1" lang="uk-UA" sz="2800">
                <a:solidFill>
                  <a:srgbClr val="3F7818"/>
                </a:solidFill>
              </a:rPr>
              <a:t>Тайные пациенты обратили внимание на следующие ошибки</a:t>
            </a:r>
            <a:endParaRPr sz="3200">
              <a:solidFill>
                <a:srgbClr val="3F7818"/>
              </a:solidFill>
            </a:endParaRPr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677334" y="1028719"/>
            <a:ext cx="9506796" cy="5739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Ошибки кодирования, использование кдов 101, 105, 116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Лексика и терминология: «гомосексуалисты»; «гомосексуалисты виноваты в распространении ВИЧ»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«Есть возможность пройти тест на ВИЧ, только без консультирования»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Консултирование и тестирование проводилось в присутствии посторонних медработников и даже других пациентов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«Экспресс-тест можно сделать без направления, но результат ЭТ можно забрать только на следующий день, т.к. много документов надо заполнить и кровь на ШТ берут из вены и направляют в лабораторию для диагностики»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«Недостаточное количество взято крови, пришлось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uk-UA"/>
              <a:t>      использовать 2 теста»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«Для экспресс-теста надо сдать кровь из вены и ждать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uk-UA"/>
              <a:t>      результат 2,5 часа»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uk-UA"/>
              <a:t>«Это может быть морально или не морально, но я не могу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uk-UA"/>
              <a:t>     давать оценку этому»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002" y="3882654"/>
            <a:ext cx="4359998" cy="2975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com.ngo/wp-content/uploads/2017/09/logo-3.png" id="218" name="Google Shape;21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8399" y="80059"/>
            <a:ext cx="2036655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1884" y="215899"/>
            <a:ext cx="832118" cy="44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