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70" r:id="rId5"/>
    <p:sldMasterId id="2147483671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B5A977F1-128D-4E51-9711-6DDC9363E144}">
  <a:tblStyle styleId="{B5A977F1-128D-4E51-9711-6DDC9363E144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fill>
          <a:solidFill>
            <a:srgbClr val="D0DEEF"/>
          </a:solidFill>
        </a:fill>
      </a:tcStyle>
    </a:band1H>
    <a:band2H>
      <a:tcTxStyle/>
    </a:band2H>
    <a:band1V>
      <a:tcTxStyle/>
      <a:tcStyle>
        <a:fill>
          <a:solidFill>
            <a:srgbClr val="D0DEEF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11" Type="http://schemas.openxmlformats.org/officeDocument/2006/relationships/slide" Target="slides/slide4.xml"/><Relationship Id="rId22" Type="http://schemas.openxmlformats.org/officeDocument/2006/relationships/slide" Target="slides/slide15.xml"/><Relationship Id="rId10" Type="http://schemas.openxmlformats.org/officeDocument/2006/relationships/slide" Target="slides/slide3.xml"/><Relationship Id="rId21" Type="http://schemas.openxmlformats.org/officeDocument/2006/relationships/slide" Target="slides/slide14.xml"/><Relationship Id="rId13" Type="http://schemas.openxmlformats.org/officeDocument/2006/relationships/slide" Target="slides/slide6.xml"/><Relationship Id="rId24" Type="http://schemas.openxmlformats.org/officeDocument/2006/relationships/slide" Target="slides/slide17.xml"/><Relationship Id="rId12" Type="http://schemas.openxmlformats.org/officeDocument/2006/relationships/slide" Target="slides/slide5.xml"/><Relationship Id="rId23" Type="http://schemas.openxmlformats.org/officeDocument/2006/relationships/slide" Target="slides/slide1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2.xml"/><Relationship Id="rId6" Type="http://schemas.openxmlformats.org/officeDocument/2006/relationships/slideMaster" Target="slideMasters/slideMaster2.xml"/><Relationship Id="rId18" Type="http://schemas.openxmlformats.org/officeDocument/2006/relationships/slide" Target="slides/slide1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cac467006_2_7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g5cac467006_2_7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5cac467006_2_12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g5cac467006_2_12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5cac467006_2_13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3" name="Google Shape;193;g5cac467006_2_13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Переважна більшість респонденток (54,7%) народжували дітей після того, як дізналися про свій ВІЛ-статус (рис. 1.7). Серед тих жінок, які народжували після постановки діагнозу ВІЛ, більшість народили одну дитину (73,5%; рис. 1.8). Двох дітей народили 21,1% жінок, а 15,9% серед тих, хто народжував після постановки діагнозу ВІЛ, мають ВІЛ-позитивних дітей. З них, 80 жінок – одну ВІЛ+ дитину, а 5 жінок – двох ВІЛ+ дітей.</a:t>
            </a:r>
            <a:r>
              <a:rPr lang="en-GB"/>
              <a:t> </a:t>
            </a:r>
            <a:endParaRPr/>
          </a:p>
        </p:txBody>
      </p:sp>
      <p:sp>
        <p:nvSpPr>
          <p:cNvPr id="194" name="Google Shape;194;g5cac467006_2_13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5cac467006_2_13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g5cac467006_2_13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5cac467006_2_14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g5cac467006_2_14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5cac467006_2_15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g5cac467006_2_15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5cac467006_2_15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g5cac467006_2_15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5cac467006_2_16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g5cac467006_2_16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5cac467006_2_16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g5cac467006_2_16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5cac467006_2_8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g5cac467006_2_8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5cac467006_2_8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g5cac467006_2_8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5cac467006_2_9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g5cac467006_2_9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5cac467006_2_9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g5cac467006_2_9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5cac467006_2_10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g5cac467006_2_10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5cac467006_2_10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g5cac467006_2_10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5cac467006_2_1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2" name="Google Shape;172;g5cac467006_2_1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Больше половины участниц опроса (56,6%) замужем или находятся в стабильных отношениях. Более трети опрошенных (35,3%) имеют гепатит С. Треть женщин имеет опыт употребления наркотиков (32,3%), а 28,9% - имеют партнеров, которые употребляли или употребляют наркотики. Каждая пятая (22,1%) имеет инвалидность. Также, каждая пятая была в заключении или содержалась под стражей (9,2% и 12,5%). 7,7% женщин имеют опыт секс-работы. 5% являются внутренними переселенками из Крыма или Донбасса. 8,6% опрошенных ВИЧ-позитивных женщин имеют активный туберкулез в анамнезе.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g5cac467006_2_11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5cac467006_2_1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g5cac467006_2_1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итульный слайд" type="title">
  <p:cSld name="TITL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subTitle"/>
          </p:nvPr>
        </p:nvSpPr>
        <p:spPr>
          <a:xfrm>
            <a:off x="1143000" y="2701528"/>
            <a:ext cx="6858000" cy="124182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59" name="Google Shape;59;p14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объект" type="obj">
  <p:cSld name="OBJEC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раздела" type="secHead">
  <p:cSld name="SECTION_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623888" y="3442097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Два объекта" type="twoObj">
  <p:cSld name="TWO_OBJECT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2" type="body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0" name="Google Shape;80;p17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Сравнение" type="twoTxTwoObj">
  <p:cSld name="TWO_OBJECTS_WITH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" type="body"/>
          </p:nvPr>
        </p:nvSpPr>
        <p:spPr>
          <a:xfrm>
            <a:off x="629841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84" name="Google Shape;84;p18"/>
          <p:cNvSpPr txBox="1"/>
          <p:nvPr>
            <p:ph idx="2" type="body"/>
          </p:nvPr>
        </p:nvSpPr>
        <p:spPr>
          <a:xfrm>
            <a:off x="629841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5" name="Google Shape;85;p18"/>
          <p:cNvSpPr txBox="1"/>
          <p:nvPr>
            <p:ph idx="3" type="body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86" name="Google Shape;86;p18"/>
          <p:cNvSpPr txBox="1"/>
          <p:nvPr>
            <p:ph idx="4" type="body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7" name="Google Shape;87;p18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8" name="Google Shape;88;p18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9" name="Google Shape;89;p18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олько заголовок" type="titleOnly">
  <p:cSld name="TITLE_ONL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2" name="Google Shape;92;p19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3" name="Google Shape;93;p19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4" name="Google Shape;94;p19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Пустой" type="blank">
  <p:cSld name="BLANK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7" name="Google Shape;97;p20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8" name="Google Shape;98;p20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Объект с подписью" type="objTx">
  <p:cSld name="OBJECT_WITH_CAPTION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1" type="body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810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102" name="Google Shape;102;p21"/>
          <p:cNvSpPr txBox="1"/>
          <p:nvPr>
            <p:ph idx="2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03" name="Google Shape;103;p21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Рисунок с подписью" type="picTx">
  <p:cSld name="PICTURE_WITH_CAPTIO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8" name="Google Shape;108;p22"/>
          <p:cNvSpPr/>
          <p:nvPr>
            <p:ph idx="2" type="pic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10" name="Google Shape;110;p22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вертик. текст" type="vertTx">
  <p:cSld name="VERTICAL_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16" name="Google Shape;116;p23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7" name="Google Shape;117;p23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8" name="Google Shape;118;p23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Вертик. загол. и текст" type="vertTitleAndTx">
  <p:cSld name="VERTICAL_TITLE_AND_VERTICAL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 rot="5400000">
            <a:off x="5350073" y="1467446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 rot="5400000">
            <a:off x="1349573" y="-447079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22" name="Google Shape;122;p24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3" name="Google Shape;123;p24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4" name="Google Shape;124;p24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/>
          <p:nvPr>
            <p:ph type="ctrTitle"/>
          </p:nvPr>
        </p:nvSpPr>
        <p:spPr>
          <a:xfrm>
            <a:off x="720090" y="841772"/>
            <a:ext cx="794385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Calibri"/>
              <a:buNone/>
            </a:pPr>
            <a:r>
              <a:rPr b="1" lang="en-GB" sz="2400">
                <a:solidFill>
                  <a:srgbClr val="7030A0"/>
                </a:solidFill>
              </a:rPr>
              <a:t>Сексуальное и репродуктивное здоровье, </a:t>
            </a:r>
            <a:br>
              <a:rPr b="1" lang="en-GB" sz="2400">
                <a:solidFill>
                  <a:srgbClr val="7030A0"/>
                </a:solidFill>
              </a:rPr>
            </a:br>
            <a:r>
              <a:rPr b="1" lang="en-GB" sz="2400">
                <a:solidFill>
                  <a:srgbClr val="7030A0"/>
                </a:solidFill>
              </a:rPr>
              <a:t>гендерное равенство и права человека, гендерное насилие, </a:t>
            </a:r>
            <a:br>
              <a:rPr b="1" lang="en-GB" sz="2400">
                <a:solidFill>
                  <a:srgbClr val="7030A0"/>
                </a:solidFill>
              </a:rPr>
            </a:br>
            <a:r>
              <a:rPr b="1" lang="en-GB" sz="2400">
                <a:solidFill>
                  <a:srgbClr val="7030A0"/>
                </a:solidFill>
              </a:rPr>
              <a:t>экономические и политические возможности </a:t>
            </a:r>
            <a:br>
              <a:rPr b="1" lang="en-GB" sz="2400">
                <a:solidFill>
                  <a:srgbClr val="7030A0"/>
                </a:solidFill>
              </a:rPr>
            </a:br>
            <a:r>
              <a:rPr b="1" lang="en-GB" sz="2400">
                <a:solidFill>
                  <a:srgbClr val="7030A0"/>
                </a:solidFill>
              </a:rPr>
              <a:t>женщин, живущих с ВИЧ в Украине</a:t>
            </a:r>
            <a:r>
              <a:rPr b="1" lang="en-GB" sz="2400"/>
              <a:t> </a:t>
            </a:r>
            <a:endParaRPr sz="2400"/>
          </a:p>
        </p:txBody>
      </p:sp>
      <p:sp>
        <p:nvSpPr>
          <p:cNvPr id="130" name="Google Shape;130;p25"/>
          <p:cNvSpPr txBox="1"/>
          <p:nvPr>
            <p:ph idx="1" type="subTitle"/>
          </p:nvPr>
        </p:nvSpPr>
        <p:spPr>
          <a:xfrm>
            <a:off x="1143000" y="2701528"/>
            <a:ext cx="6858000" cy="169902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sz="1100"/>
              <a:t>Светлана Мороз</a:t>
            </a:r>
            <a:endParaRPr sz="1100"/>
          </a:p>
        </p:txBody>
      </p:sp>
      <p:pic>
        <p:nvPicPr>
          <p:cNvPr id="131" name="Google Shape;131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48237" y="3309223"/>
            <a:ext cx="1267064" cy="1091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43000" y="3551039"/>
            <a:ext cx="1595557" cy="702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4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GB" sz="1100"/>
              <a:t>Наличие детей</a:t>
            </a:r>
            <a:br>
              <a:rPr b="1" lang="en-GB" sz="1100"/>
            </a:br>
            <a:r>
              <a:rPr lang="en-GB" sz="2700"/>
              <a:t>42,7% узнали про ВИЧ во время беременности</a:t>
            </a:r>
            <a:endParaRPr sz="2700"/>
          </a:p>
        </p:txBody>
      </p:sp>
      <p:sp>
        <p:nvSpPr>
          <p:cNvPr id="188" name="Google Shape;188;p34"/>
          <p:cNvSpPr/>
          <p:nvPr/>
        </p:nvSpPr>
        <p:spPr>
          <a:xfrm>
            <a:off x="1590472" y="1605064"/>
            <a:ext cx="14046740" cy="537453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9" name="Google Shape;189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8651" y="1138136"/>
            <a:ext cx="7148613" cy="3691647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34"/>
          <p:cNvSpPr/>
          <p:nvPr/>
        </p:nvSpPr>
        <p:spPr>
          <a:xfrm>
            <a:off x="1590472" y="4005363"/>
            <a:ext cx="14046740" cy="34289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5"/>
          <p:cNvSpPr txBox="1"/>
          <p:nvPr>
            <p:ph type="title"/>
          </p:nvPr>
        </p:nvSpPr>
        <p:spPr>
          <a:xfrm>
            <a:off x="628650" y="273844"/>
            <a:ext cx="7886700" cy="696628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GB" sz="1100"/>
              <a:t>Рождение детей</a:t>
            </a:r>
            <a:endParaRPr sz="1100"/>
          </a:p>
        </p:txBody>
      </p:sp>
      <p:pic>
        <p:nvPicPr>
          <p:cNvPr id="197" name="Google Shape;197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8650" y="970472"/>
            <a:ext cx="7886700" cy="40381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6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GB" sz="1100"/>
              <a:t>Рождение детей </a:t>
            </a:r>
            <a:br>
              <a:rPr lang="en-GB" sz="1100"/>
            </a:br>
            <a:r>
              <a:rPr lang="en-GB" sz="1100"/>
              <a:t>после получения статуса ВИЧ+</a:t>
            </a:r>
            <a:endParaRPr sz="1100"/>
          </a:p>
        </p:txBody>
      </p:sp>
      <p:grpSp>
        <p:nvGrpSpPr>
          <p:cNvPr id="203" name="Google Shape;203;p36"/>
          <p:cNvGrpSpPr/>
          <p:nvPr/>
        </p:nvGrpSpPr>
        <p:grpSpPr>
          <a:xfrm>
            <a:off x="628650" y="1534240"/>
            <a:ext cx="7886700" cy="2819793"/>
            <a:chOff x="0" y="0"/>
            <a:chExt cx="5972175" cy="2767009"/>
          </a:xfrm>
        </p:grpSpPr>
        <p:pic>
          <p:nvPicPr>
            <p:cNvPr id="204" name="Google Shape;204;p3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2686050" cy="239077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5" name="Google Shape;205;p36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2724150" y="23809"/>
              <a:ext cx="3248025" cy="27432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7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GB" sz="1100"/>
              <a:t>Права человека.</a:t>
            </a:r>
            <a:br>
              <a:rPr lang="en-GB" sz="1100"/>
            </a:br>
            <a:r>
              <a:rPr lang="en-GB" sz="1100"/>
              <a:t>Самая высокая степень несогласия:</a:t>
            </a:r>
            <a:endParaRPr sz="1100"/>
          </a:p>
        </p:txBody>
      </p:sp>
      <p:sp>
        <p:nvSpPr>
          <p:cNvPr id="211" name="Google Shape;211;p37"/>
          <p:cNvSpPr txBox="1"/>
          <p:nvPr>
            <p:ph idx="1" type="body"/>
          </p:nvPr>
        </p:nvSpPr>
        <p:spPr>
          <a:xfrm>
            <a:off x="628650" y="1669211"/>
            <a:ext cx="7886700" cy="296351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177800" lvl="0" marL="1778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en-GB" sz="2400"/>
              <a:t>Я могу получить бесплатное  и качественное лечение, информацию, услуги в области сексуального и репродуктивного здоровья, когда я в них нуждаюсь</a:t>
            </a:r>
            <a:endParaRPr sz="1100"/>
          </a:p>
          <a:p>
            <a:pPr indent="-25400" lvl="0" marL="17780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77800" lvl="0" marL="17780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en-GB" sz="2400"/>
              <a:t>Я считаю, что медработники, оказывающие услуги, имеют хорошую подготовку, доброжелательны, и готовы поддерживать</a:t>
            </a:r>
            <a:endParaRPr sz="24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8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GB" sz="1100"/>
              <a:t>Фокус-группы. Политики и стратегии:</a:t>
            </a:r>
            <a:endParaRPr sz="1100"/>
          </a:p>
        </p:txBody>
      </p:sp>
      <p:sp>
        <p:nvSpPr>
          <p:cNvPr id="217" name="Google Shape;217;p38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171450" lvl="0" marL="177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GB" sz="1100"/>
              <a:t>Обеспечить </a:t>
            </a:r>
            <a:r>
              <a:rPr b="1" lang="en-GB" sz="1100">
                <a:solidFill>
                  <a:srgbClr val="FF0000"/>
                </a:solidFill>
              </a:rPr>
              <a:t>интегрированные услуги и переадресацию</a:t>
            </a:r>
            <a:r>
              <a:rPr lang="en-GB" sz="1100"/>
              <a:t> в отношении ВИЧ и сексуального и репродуктивного здоровья – 98,2%;</a:t>
            </a:r>
            <a:endParaRPr sz="1100"/>
          </a:p>
          <a:p>
            <a:pPr indent="-17145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GB" sz="1100"/>
              <a:t>Расширить </a:t>
            </a:r>
            <a:r>
              <a:rPr b="1" lang="en-GB" sz="1100">
                <a:solidFill>
                  <a:srgbClr val="FF0000"/>
                </a:solidFill>
              </a:rPr>
              <a:t>доказательную базу о взаимосвязи ВИЧ, гендерного равенства, сексуального и репродуктивного здоровья и прав человека </a:t>
            </a:r>
            <a:r>
              <a:rPr lang="en-GB" sz="1100"/>
              <a:t>для девочек и женщин, живущих с ВИЧ, на всех этапах жизни – 98,2%,</a:t>
            </a:r>
            <a:endParaRPr sz="11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t/>
            </a:r>
            <a:endParaRPr sz="11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9"/>
          <p:cNvSpPr txBox="1"/>
          <p:nvPr>
            <p:ph type="title"/>
          </p:nvPr>
        </p:nvSpPr>
        <p:spPr>
          <a:xfrm>
            <a:off x="574158" y="273844"/>
            <a:ext cx="7941192" cy="587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GB" sz="1100"/>
              <a:t>Фокус-группы: Гендерное насилие</a:t>
            </a:r>
            <a:endParaRPr sz="1100"/>
          </a:p>
        </p:txBody>
      </p:sp>
      <p:sp>
        <p:nvSpPr>
          <p:cNvPr id="223" name="Google Shape;223;p39"/>
          <p:cNvSpPr txBox="1"/>
          <p:nvPr>
            <p:ph idx="1" type="body"/>
          </p:nvPr>
        </p:nvSpPr>
        <p:spPr>
          <a:xfrm>
            <a:off x="462516" y="1116419"/>
            <a:ext cx="8052834" cy="35163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171450" lvl="0" marL="1778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GB" sz="1900"/>
              <a:t>Признать и решать вопросы всех нарушений прав женщин с ВИЧ </a:t>
            </a:r>
            <a:r>
              <a:rPr b="1" lang="en-GB" sz="1900">
                <a:solidFill>
                  <a:srgbClr val="FF0000"/>
                </a:solidFill>
              </a:rPr>
              <a:t>на базе медицинских учреждений</a:t>
            </a:r>
            <a:r>
              <a:rPr lang="en-GB" sz="1900"/>
              <a:t> (например, стигма и дискриминация; предубеждённость работников; принудительный аборт или стерилизация; отсутствие выбора, приватности или информации, и др.) – 98,2%,</a:t>
            </a:r>
            <a:endParaRPr sz="1100"/>
          </a:p>
          <a:p>
            <a:pPr indent="-171450" lvl="0" marL="177800" rtl="0" algn="l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GB" sz="1900"/>
              <a:t>Признать и решать проблемы гендерного насилия, в том числе со стороны </a:t>
            </a:r>
            <a:r>
              <a:rPr b="1" lang="en-GB" sz="1900">
                <a:solidFill>
                  <a:srgbClr val="FF0000"/>
                </a:solidFill>
              </a:rPr>
              <a:t>полового партнёра, насилия со стороны других членов семьи и насилия по отношению к женщинам, живущим с ВИЧ, из ключевых групп </a:t>
            </a:r>
            <a:r>
              <a:rPr lang="en-GB" sz="1900"/>
              <a:t>(секс-работницы, потребительницы наркотиков, трансгендерные женщины) – 98,2%,</a:t>
            </a:r>
            <a:endParaRPr sz="1100"/>
          </a:p>
          <a:p>
            <a:pPr indent="-171450" lvl="0" marL="177800" rtl="0" algn="l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GB" sz="1900"/>
              <a:t>Признать и решать проблемы </a:t>
            </a:r>
            <a:r>
              <a:rPr b="1" lang="en-GB" sz="1900">
                <a:solidFill>
                  <a:srgbClr val="FF0000"/>
                </a:solidFill>
              </a:rPr>
              <a:t>гендерного неравенства в обществе на всех уровнях</a:t>
            </a:r>
            <a:r>
              <a:rPr lang="en-GB" sz="1900"/>
              <a:t> (например, обеспечить равные возможности трудоустройства и равной оплаты труда для мужчин и женщин; обеспечить равные имущественные права и др.) – 98,2%. </a:t>
            </a:r>
            <a:endParaRPr sz="1100"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</a:pPr>
            <a:r>
              <a:t/>
            </a:r>
            <a:endParaRPr sz="19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40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GB" sz="1100"/>
              <a:t>Фокус-группы. Клинических уход, лечение и поддержка</a:t>
            </a:r>
            <a:endParaRPr sz="1100"/>
          </a:p>
        </p:txBody>
      </p:sp>
      <p:sp>
        <p:nvSpPr>
          <p:cNvPr id="229" name="Google Shape;229;p40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171450" lvl="0" marL="177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b="1" i="1" lang="en-GB" sz="1100"/>
              <a:t>В планировании и предоставлении услуг понимать влияние сопутствующих заболеваний, в том числе туберкулёза, гепатита С, рака и инфекций, передающихся половым путём, в контексте сексуального и репродуктивного здоровья и прав женщин, живущих с ВИЧ</a:t>
            </a:r>
            <a:r>
              <a:rPr i="1" lang="en-GB" sz="1100"/>
              <a:t>.</a:t>
            </a:r>
            <a:endParaRPr sz="1100"/>
          </a:p>
          <a:p>
            <a:pPr indent="-17145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b="1" i="1" lang="en-GB" sz="1100"/>
              <a:t>Внедрять достоверные и современные рекомендации в отношении зачатия ребёнка в парах с одинаковым или разным ВИЧ-статусом.</a:t>
            </a:r>
            <a:endParaRPr sz="11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t/>
            </a:r>
            <a:endParaRPr sz="11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1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GB" sz="1100"/>
              <a:t>Команда</a:t>
            </a:r>
            <a:endParaRPr sz="1100"/>
          </a:p>
        </p:txBody>
      </p:sp>
      <p:grpSp>
        <p:nvGrpSpPr>
          <p:cNvPr id="235" name="Google Shape;235;p41"/>
          <p:cNvGrpSpPr/>
          <p:nvPr/>
        </p:nvGrpSpPr>
        <p:grpSpPr>
          <a:xfrm>
            <a:off x="768500" y="1186977"/>
            <a:ext cx="7571957" cy="3449532"/>
            <a:chOff x="186466" y="296278"/>
            <a:chExt cx="10095943" cy="4599376"/>
          </a:xfrm>
        </p:grpSpPr>
        <p:sp>
          <p:nvSpPr>
            <p:cNvPr id="236" name="Google Shape;236;p41"/>
            <p:cNvSpPr/>
            <p:nvPr/>
          </p:nvSpPr>
          <p:spPr>
            <a:xfrm>
              <a:off x="6298941" y="3967963"/>
              <a:ext cx="2564437" cy="787529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9525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41"/>
            <p:cNvSpPr txBox="1"/>
            <p:nvPr/>
          </p:nvSpPr>
          <p:spPr>
            <a:xfrm>
              <a:off x="7085571" y="4182144"/>
              <a:ext cx="1760508" cy="5560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62850" lIns="62850" spcFirstLastPara="1" rIns="62850" wrap="square" tIns="62850">
              <a:noAutofit/>
            </a:bodyPr>
            <a:lstStyle/>
            <a:p>
              <a:pPr indent="-133350" lvl="1" marL="1270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Calibri"/>
                <a:buChar char="•"/>
              </a:pPr>
              <a:r>
                <a:rPr b="0" i="0" lang="en-GB" sz="1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 эксперток</a:t>
              </a:r>
              <a:endPara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8" name="Google Shape;238;p41"/>
            <p:cNvSpPr/>
            <p:nvPr/>
          </p:nvSpPr>
          <p:spPr>
            <a:xfrm>
              <a:off x="1356836" y="3923568"/>
              <a:ext cx="2656346" cy="810403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9525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41"/>
            <p:cNvSpPr txBox="1"/>
            <p:nvPr/>
          </p:nvSpPr>
          <p:spPr>
            <a:xfrm>
              <a:off x="1374638" y="4143971"/>
              <a:ext cx="1823838" cy="57219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62850" lIns="62850" spcFirstLastPara="1" rIns="62850" wrap="square" tIns="62850">
              <a:noAutofit/>
            </a:bodyPr>
            <a:lstStyle/>
            <a:p>
              <a:pPr indent="-133350" lvl="1" marL="1270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Calibri"/>
                <a:buChar char="•"/>
              </a:pPr>
              <a:r>
                <a:rPr b="0" i="0" lang="en-GB" sz="1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 эксперток</a:t>
              </a:r>
              <a:endPara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41"/>
            <p:cNvSpPr/>
            <p:nvPr/>
          </p:nvSpPr>
          <p:spPr>
            <a:xfrm>
              <a:off x="6578080" y="886078"/>
              <a:ext cx="3704329" cy="989212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9525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41"/>
            <p:cNvSpPr txBox="1"/>
            <p:nvPr/>
          </p:nvSpPr>
          <p:spPr>
            <a:xfrm>
              <a:off x="7711108" y="907808"/>
              <a:ext cx="2549570" cy="6984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2850" lIns="62850" spcFirstLastPara="1" rIns="62850" wrap="square" tIns="62850">
              <a:noAutofit/>
            </a:bodyPr>
            <a:lstStyle/>
            <a:p>
              <a:pPr indent="-133350" lvl="1" marL="1270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Calibri"/>
                <a:buChar char="•"/>
              </a:pPr>
              <a:r>
                <a:rPr b="0" i="0" lang="en-GB" sz="1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 суб-координатора</a:t>
              </a:r>
              <a:endPara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133350" lvl="1" marL="127000" marR="0" rtl="0" algn="l">
                <a:lnSpc>
                  <a:spcPct val="90000"/>
                </a:lnSpc>
                <a:spcBef>
                  <a:spcPts val="20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Calibri"/>
                <a:buChar char="•"/>
              </a:pPr>
              <a:r>
                <a:rPr b="0" i="0" lang="en-GB" sz="1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20 интервьюеров</a:t>
              </a:r>
              <a:endPara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2" name="Google Shape;242;p41"/>
            <p:cNvSpPr/>
            <p:nvPr/>
          </p:nvSpPr>
          <p:spPr>
            <a:xfrm>
              <a:off x="186466" y="605381"/>
              <a:ext cx="3956593" cy="1664230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9525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41"/>
            <p:cNvSpPr txBox="1"/>
            <p:nvPr/>
          </p:nvSpPr>
          <p:spPr>
            <a:xfrm>
              <a:off x="223024" y="641939"/>
              <a:ext cx="2696499" cy="11750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25" lIns="45725" spcFirstLastPara="1" rIns="45725" wrap="square" tIns="45725">
              <a:noAutofit/>
            </a:bodyPr>
            <a:lstStyle/>
            <a:p>
              <a:pPr indent="-127000" lvl="1" marL="1270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Char char="•"/>
              </a:pPr>
              <a:r>
                <a:rPr b="0" i="0" lang="en-GB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Ассистентка</a:t>
              </a:r>
              <a:endPara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127000" lvl="1" marL="127000" marR="0" rtl="0" algn="l">
                <a:lnSpc>
                  <a:spcPct val="90000"/>
                </a:lnSpc>
                <a:spcBef>
                  <a:spcPts val="20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Char char="•"/>
              </a:pPr>
              <a:r>
                <a:rPr b="0" i="0" lang="en-GB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Социолог</a:t>
              </a:r>
              <a:endPara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127000" lvl="1" marL="127000" marR="0" rtl="0" algn="l">
                <a:lnSpc>
                  <a:spcPct val="90000"/>
                </a:lnSpc>
                <a:spcBef>
                  <a:spcPts val="20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Char char="•"/>
              </a:pPr>
              <a:r>
                <a:rPr b="0" i="0" lang="en-GB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Координатор сбора данных</a:t>
              </a:r>
              <a:endPara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127000" lvl="1" marL="127000" marR="0" rtl="0" algn="l">
                <a:lnSpc>
                  <a:spcPct val="90000"/>
                </a:lnSpc>
                <a:spcBef>
                  <a:spcPts val="20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Char char="•"/>
              </a:pPr>
              <a:r>
                <a:rPr b="0" i="0" lang="en-GB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 национальных консультанта</a:t>
              </a:r>
              <a:endPara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4" name="Google Shape;244;p41"/>
            <p:cNvSpPr/>
            <p:nvPr/>
          </p:nvSpPr>
          <p:spPr>
            <a:xfrm>
              <a:off x="2958112" y="296278"/>
              <a:ext cx="2247776" cy="2247776"/>
            </a:xfrm>
            <a:custGeom>
              <a:rect b="b" l="l" r="r" t="t"/>
              <a:pathLst>
                <a:path extrusionOk="0" h="120000" w="12000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rgbClr val="6EA5DA"/>
                </a:gs>
                <a:gs pos="50000">
                  <a:srgbClr val="529BDA"/>
                </a:gs>
                <a:gs pos="100000">
                  <a:srgbClr val="4188C8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41"/>
            <p:cNvSpPr txBox="1"/>
            <p:nvPr/>
          </p:nvSpPr>
          <p:spPr>
            <a:xfrm>
              <a:off x="3616470" y="954636"/>
              <a:ext cx="1589418" cy="15894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0675" lIns="90675" spcFirstLastPara="1" rIns="90675" wrap="square" tIns="906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3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Координатор проекта</a:t>
              </a:r>
              <a:endParaRPr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6" name="Google Shape;246;p41"/>
            <p:cNvSpPr/>
            <p:nvPr/>
          </p:nvSpPr>
          <p:spPr>
            <a:xfrm rot="5400000">
              <a:off x="5309711" y="296278"/>
              <a:ext cx="2247776" cy="2247776"/>
            </a:xfrm>
            <a:custGeom>
              <a:rect b="b" l="l" r="r" t="t"/>
              <a:pathLst>
                <a:path extrusionOk="0" h="120000" w="12000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rgbClr val="6EA5DA"/>
                </a:gs>
                <a:gs pos="50000">
                  <a:srgbClr val="529BDA"/>
                </a:gs>
                <a:gs pos="100000">
                  <a:srgbClr val="4188C8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41"/>
            <p:cNvSpPr txBox="1"/>
            <p:nvPr/>
          </p:nvSpPr>
          <p:spPr>
            <a:xfrm>
              <a:off x="5309711" y="954636"/>
              <a:ext cx="1589418" cy="15894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0675" lIns="90675" spcFirstLastPara="1" rIns="90675" wrap="square" tIns="906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3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Координатор исследования</a:t>
              </a:r>
              <a:endParaRPr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8" name="Google Shape;248;p41"/>
            <p:cNvSpPr/>
            <p:nvPr/>
          </p:nvSpPr>
          <p:spPr>
            <a:xfrm rot="10800000">
              <a:off x="5309711" y="2647878"/>
              <a:ext cx="2247776" cy="2247776"/>
            </a:xfrm>
            <a:custGeom>
              <a:rect b="b" l="l" r="r" t="t"/>
              <a:pathLst>
                <a:path extrusionOk="0" h="120000" w="12000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rgbClr val="6EA5DA"/>
                </a:gs>
                <a:gs pos="50000">
                  <a:srgbClr val="529BDA"/>
                </a:gs>
                <a:gs pos="100000">
                  <a:srgbClr val="4188C8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Google Shape;249;p41"/>
            <p:cNvSpPr txBox="1"/>
            <p:nvPr/>
          </p:nvSpPr>
          <p:spPr>
            <a:xfrm>
              <a:off x="5309711" y="2647878"/>
              <a:ext cx="1589418" cy="15894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0675" lIns="90675" spcFirstLastPara="1" rIns="90675" wrap="square" tIns="906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3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Национальная Референтная группа</a:t>
              </a:r>
              <a:endParaRPr sz="1100"/>
            </a:p>
            <a:p>
              <a:pPr indent="0" lvl="0" marL="0" marR="0" rtl="0" algn="ctr">
                <a:lnSpc>
                  <a:spcPct val="90000"/>
                </a:lnSpc>
                <a:spcBef>
                  <a:spcPts val="400"/>
                </a:spcBef>
                <a:spcAft>
                  <a:spcPts val="0"/>
                </a:spcAft>
                <a:buNone/>
              </a:pPr>
              <a:r>
                <a:rPr lang="en-GB" sz="13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ВИЧ+ женщин</a:t>
              </a:r>
              <a:endParaRPr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0" name="Google Shape;250;p41"/>
            <p:cNvSpPr/>
            <p:nvPr/>
          </p:nvSpPr>
          <p:spPr>
            <a:xfrm rot="-5400000">
              <a:off x="2958112" y="2647878"/>
              <a:ext cx="2247776" cy="2247776"/>
            </a:xfrm>
            <a:custGeom>
              <a:rect b="b" l="l" r="r" t="t"/>
              <a:pathLst>
                <a:path extrusionOk="0" h="120000" w="12000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rgbClr val="6EA5DA"/>
                </a:gs>
                <a:gs pos="50000">
                  <a:srgbClr val="529BDA"/>
                </a:gs>
                <a:gs pos="100000">
                  <a:srgbClr val="4188C8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41"/>
            <p:cNvSpPr txBox="1"/>
            <p:nvPr/>
          </p:nvSpPr>
          <p:spPr>
            <a:xfrm>
              <a:off x="3616470" y="2647878"/>
              <a:ext cx="1589418" cy="15894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0675" lIns="90675" spcFirstLastPara="1" rIns="90675" wrap="square" tIns="906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3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Этический комитет</a:t>
              </a:r>
              <a:endParaRPr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Google Shape;252;p41"/>
            <p:cNvSpPr/>
            <p:nvPr/>
          </p:nvSpPr>
          <p:spPr>
            <a:xfrm>
              <a:off x="4869760" y="2128761"/>
              <a:ext cx="776079" cy="674851"/>
            </a:xfrm>
            <a:custGeom>
              <a:rect b="b" l="l" r="r" t="t"/>
              <a:pathLst>
                <a:path extrusionOk="0" h="120000" w="120000">
                  <a:moveTo>
                    <a:pt x="6522" y="60000"/>
                  </a:moveTo>
                  <a:lnTo>
                    <a:pt x="6522" y="60000"/>
                  </a:lnTo>
                  <a:cubicBezTo>
                    <a:pt x="6522" y="34374"/>
                    <a:pt x="25367" y="12492"/>
                    <a:pt x="51107" y="8231"/>
                  </a:cubicBezTo>
                  <a:cubicBezTo>
                    <a:pt x="76848" y="3970"/>
                    <a:pt x="101961" y="18574"/>
                    <a:pt x="110521" y="42783"/>
                  </a:cubicBezTo>
                  <a:lnTo>
                    <a:pt x="116427" y="42783"/>
                  </a:lnTo>
                  <a:lnTo>
                    <a:pt x="106957" y="60000"/>
                  </a:lnTo>
                  <a:lnTo>
                    <a:pt x="90340" y="42783"/>
                  </a:lnTo>
                  <a:lnTo>
                    <a:pt x="95921" y="42783"/>
                  </a:lnTo>
                  <a:cubicBezTo>
                    <a:pt x="87358" y="27416"/>
                    <a:pt x="68572" y="19475"/>
                    <a:pt x="50448" y="23561"/>
                  </a:cubicBezTo>
                  <a:cubicBezTo>
                    <a:pt x="32324" y="27648"/>
                    <a:pt x="19565" y="42702"/>
                    <a:pt x="19565" y="60000"/>
                  </a:cubicBezTo>
                  <a:close/>
                </a:path>
              </a:pathLst>
            </a:custGeom>
            <a:gradFill>
              <a:gsLst>
                <a:gs pos="0">
                  <a:srgbClr val="BDD0E9"/>
                </a:gs>
                <a:gs pos="50000">
                  <a:srgbClr val="B0C9E9"/>
                </a:gs>
                <a:gs pos="100000">
                  <a:srgbClr val="96B0D1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41"/>
            <p:cNvSpPr/>
            <p:nvPr/>
          </p:nvSpPr>
          <p:spPr>
            <a:xfrm rot="10800000">
              <a:off x="4869760" y="2388319"/>
              <a:ext cx="776079" cy="674851"/>
            </a:xfrm>
            <a:custGeom>
              <a:rect b="b" l="l" r="r" t="t"/>
              <a:pathLst>
                <a:path extrusionOk="0" h="120000" w="120000">
                  <a:moveTo>
                    <a:pt x="6522" y="60000"/>
                  </a:moveTo>
                  <a:lnTo>
                    <a:pt x="6522" y="60000"/>
                  </a:lnTo>
                  <a:cubicBezTo>
                    <a:pt x="6522" y="34374"/>
                    <a:pt x="25367" y="12492"/>
                    <a:pt x="51107" y="8231"/>
                  </a:cubicBezTo>
                  <a:cubicBezTo>
                    <a:pt x="76848" y="3970"/>
                    <a:pt x="101961" y="18574"/>
                    <a:pt x="110521" y="42783"/>
                  </a:cubicBezTo>
                  <a:lnTo>
                    <a:pt x="116427" y="42783"/>
                  </a:lnTo>
                  <a:lnTo>
                    <a:pt x="106957" y="60000"/>
                  </a:lnTo>
                  <a:lnTo>
                    <a:pt x="90340" y="42783"/>
                  </a:lnTo>
                  <a:lnTo>
                    <a:pt x="95921" y="42783"/>
                  </a:lnTo>
                  <a:cubicBezTo>
                    <a:pt x="87358" y="27416"/>
                    <a:pt x="68572" y="19475"/>
                    <a:pt x="50448" y="23561"/>
                  </a:cubicBezTo>
                  <a:cubicBezTo>
                    <a:pt x="32324" y="27648"/>
                    <a:pt x="19565" y="42702"/>
                    <a:pt x="19565" y="60000"/>
                  </a:cubicBezTo>
                  <a:close/>
                </a:path>
              </a:pathLst>
            </a:custGeom>
            <a:gradFill>
              <a:gsLst>
                <a:gs pos="0">
                  <a:srgbClr val="BDD0E9"/>
                </a:gs>
                <a:gs pos="50000">
                  <a:srgbClr val="B0C9E9"/>
                </a:gs>
                <a:gs pos="100000">
                  <a:srgbClr val="96B0D1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6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GB" sz="1100"/>
              <a:t>Цели исследования</a:t>
            </a:r>
            <a:endParaRPr sz="1100"/>
          </a:p>
        </p:txBody>
      </p:sp>
      <p:sp>
        <p:nvSpPr>
          <p:cNvPr id="138" name="Google Shape;138;p26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177800" rtl="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GB" sz="1600">
                <a:latin typeface="Calibri"/>
                <a:ea typeface="Calibri"/>
                <a:cs typeface="Calibri"/>
                <a:sym typeface="Calibri"/>
              </a:rPr>
              <a:t>1. Собрать, проанализировать проблемы и потребности женщин, живущих с ВИЧ, в Украине в сфере сексуального и репродуктивного здоровья, гендерного равенство и прав человека, гендерного насилия, экономических и политических возможностей.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177800" rtl="0" algn="just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GB" sz="1600">
                <a:latin typeface="Calibri"/>
                <a:ea typeface="Calibri"/>
                <a:cs typeface="Calibri"/>
                <a:sym typeface="Calibri"/>
              </a:rPr>
              <a:t>2. Обозначить приоритеты для включения в национальную повестку дня, для формирования политики и стратегии в отношении ответных мер на эпидемию ВИЧ и СПИДа.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177800" rtl="0" algn="just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GB" sz="1600">
                <a:latin typeface="Calibri"/>
                <a:ea typeface="Calibri"/>
                <a:cs typeface="Calibri"/>
                <a:sym typeface="Calibri"/>
              </a:rPr>
              <a:t>3. Создать платформу для максимального вовлечения женщин в обсуждение и выработку решения обозначенных проблем, с учетом нашего разнообразия.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177800" rtl="0" algn="just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GB" sz="1600">
                <a:latin typeface="Calibri"/>
                <a:ea typeface="Calibri"/>
                <a:cs typeface="Calibri"/>
                <a:sym typeface="Calibri"/>
              </a:rPr>
              <a:t>4. Определить области для новых исследований для женщин, живущих  с ВИЧ. 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177800" rtl="0" algn="just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GB" sz="1600">
                <a:latin typeface="Calibri"/>
                <a:ea typeface="Calibri"/>
                <a:cs typeface="Calibri"/>
                <a:sym typeface="Calibri"/>
              </a:rPr>
              <a:t>5. Создать основу для нашей правозащитной деятельности на национальном и региональном уровне.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-76200" lvl="0" marL="177800" rtl="0" algn="l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GB" sz="1100"/>
              <a:t>Составляющие исследования</a:t>
            </a:r>
            <a:endParaRPr sz="1100"/>
          </a:p>
        </p:txBody>
      </p:sp>
      <p:sp>
        <p:nvSpPr>
          <p:cNvPr id="144" name="Google Shape;144;p27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171450" lvl="0" marL="177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GB" sz="1100"/>
              <a:t>Опрос женщин, живущих с ВИЧ: анкетирование 1000 женщин со всех регионов страны (989 принято в обработку)</a:t>
            </a:r>
            <a:endParaRPr sz="1100"/>
          </a:p>
          <a:p>
            <a:pPr indent="-17145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GB" sz="1100"/>
              <a:t>Консультации с ВИЧ-позитивными женщинами активистками и теми, кто оказывает услуги в формате четырех фокус групп (количество участниц – 57 женщин)</a:t>
            </a:r>
            <a:endParaRPr sz="1100"/>
          </a:p>
          <a:p>
            <a:pPr indent="-17145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GB" sz="1100"/>
              <a:t>Сбор личных историй женщин, живущих с ВИЧ (40 историй)</a:t>
            </a:r>
            <a:endParaRPr sz="1100"/>
          </a:p>
          <a:p>
            <a:pPr indent="-17145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GB" sz="1100"/>
              <a:t>Экспертный анализ политик и программ по ВИЧ и СПИД </a:t>
            </a:r>
            <a:endParaRPr sz="1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8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GB" sz="1100"/>
              <a:t>Анкетирование</a:t>
            </a:r>
            <a:endParaRPr sz="1100"/>
          </a:p>
        </p:txBody>
      </p:sp>
      <p:sp>
        <p:nvSpPr>
          <p:cNvPr id="150" name="Google Shape;150;p28"/>
          <p:cNvSpPr txBox="1"/>
          <p:nvPr>
            <p:ph idx="1" type="body"/>
          </p:nvPr>
        </p:nvSpPr>
        <p:spPr>
          <a:xfrm>
            <a:off x="628650" y="1268016"/>
            <a:ext cx="7886700" cy="3364706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b="1" lang="en-GB" sz="1900"/>
              <a:t>ЧАСТЬ 1</a:t>
            </a:r>
            <a:r>
              <a:rPr lang="en-GB" sz="1900"/>
              <a:t> - </a:t>
            </a:r>
            <a:r>
              <a:rPr b="1" lang="en-GB" sz="1900"/>
              <a:t>ПЕРСОНАЛЬНЫЕ ДАННЫЕ</a:t>
            </a:r>
            <a:r>
              <a:rPr lang="en-GB" sz="1900"/>
              <a:t>. </a:t>
            </a:r>
            <a:endParaRPr sz="1100"/>
          </a:p>
          <a:p>
            <a:pPr indent="0" lvl="0" marL="0" rtl="0" algn="l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b="1" lang="en-GB" sz="1900"/>
              <a:t>ЧАСТЬ 2</a:t>
            </a:r>
            <a:r>
              <a:rPr lang="en-GB" sz="1900"/>
              <a:t> - </a:t>
            </a:r>
            <a:r>
              <a:rPr b="1" lang="en-GB" sz="1900"/>
              <a:t>ПРАВА ЧЕЛОВЕКА: опыт</a:t>
            </a:r>
            <a:r>
              <a:rPr lang="en-GB" sz="1900"/>
              <a:t> получения услуг по сексуальному и репродуктивному здоровью. </a:t>
            </a:r>
            <a:endParaRPr sz="1100"/>
          </a:p>
          <a:p>
            <a:pPr indent="0" lvl="0" marL="0" rtl="0" algn="l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b="1" lang="en-GB" sz="1900"/>
              <a:t>ЧАСТЬ 3</a:t>
            </a:r>
            <a:r>
              <a:rPr lang="en-GB" sz="1900"/>
              <a:t> - фокусируется на ряде </a:t>
            </a:r>
            <a:r>
              <a:rPr b="1" lang="en-GB" sz="1900"/>
              <a:t>КЛЮЧЕВЫХ ТЕМ</a:t>
            </a:r>
            <a:r>
              <a:rPr lang="en-GB" sz="1900"/>
              <a:t>:</a:t>
            </a:r>
            <a:endParaRPr sz="1900"/>
          </a:p>
          <a:p>
            <a:pPr indent="-171450" lvl="0" marL="177800" rtl="0" algn="l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GB" sz="1900"/>
              <a:t>Здоровая сексуальная жизнь</a:t>
            </a:r>
            <a:endParaRPr sz="1100"/>
          </a:p>
          <a:p>
            <a:pPr indent="-171450" lvl="0" marL="177800" rtl="0" algn="l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GB" sz="1900"/>
              <a:t>Беременность и способность забеременеть (фертильность)</a:t>
            </a:r>
            <a:endParaRPr sz="1100"/>
          </a:p>
          <a:p>
            <a:pPr indent="-171450" lvl="0" marL="177800" rtl="0" algn="l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GB" sz="1900"/>
              <a:t>Насилие в отношении женщин, живущих с ВИЧ</a:t>
            </a:r>
            <a:endParaRPr sz="1100"/>
          </a:p>
          <a:p>
            <a:pPr indent="-171450" lvl="0" marL="177800" rtl="0" algn="l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GB" sz="1900"/>
              <a:t>Психическое здоровье</a:t>
            </a:r>
            <a:endParaRPr sz="1100"/>
          </a:p>
          <a:p>
            <a:pPr indent="-171450" lvl="0" marL="177800" rtl="0" algn="l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GB" sz="1900"/>
              <a:t>Бремя ухода</a:t>
            </a:r>
            <a:endParaRPr sz="1100"/>
          </a:p>
          <a:p>
            <a:pPr indent="-171450" lvl="0" marL="177800" rtl="0" algn="l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GB" sz="1900"/>
              <a:t>Лечение ВИЧ и побочные эффекты</a:t>
            </a:r>
            <a:endParaRPr sz="1100"/>
          </a:p>
          <a:p>
            <a:pPr indent="-171450" lvl="0" marL="177800" rtl="0" algn="l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GB" sz="1900"/>
              <a:t>Доходы и экономические возможности.</a:t>
            </a:r>
            <a:endParaRPr sz="1100"/>
          </a:p>
          <a:p>
            <a:pPr indent="-50800" lvl="0" marL="177800" rtl="0" algn="l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t/>
            </a:r>
            <a:endParaRPr sz="19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9"/>
          <p:cNvSpPr txBox="1"/>
          <p:nvPr>
            <p:ph type="title"/>
          </p:nvPr>
        </p:nvSpPr>
        <p:spPr>
          <a:xfrm>
            <a:off x="628650" y="273844"/>
            <a:ext cx="7886700" cy="674846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GB" sz="1100"/>
              <a:t>Консультации в формате фокус-групп</a:t>
            </a:r>
            <a:endParaRPr sz="1100"/>
          </a:p>
        </p:txBody>
      </p:sp>
      <p:sp>
        <p:nvSpPr>
          <p:cNvPr id="156" name="Google Shape;156;p29"/>
          <p:cNvSpPr txBox="1"/>
          <p:nvPr>
            <p:ph idx="1" type="body"/>
          </p:nvPr>
        </p:nvSpPr>
        <p:spPr>
          <a:xfrm>
            <a:off x="628650" y="1143000"/>
            <a:ext cx="7886700" cy="348972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b="1" lang="en-GB" sz="1500"/>
              <a:t>Участницы: </a:t>
            </a:r>
            <a:r>
              <a:rPr lang="en-GB" sz="1500"/>
              <a:t>ВИЧ+ женщины, работающие в ВИЧ-сервисных НПО, активистки, волонтерки.</a:t>
            </a:r>
            <a:endParaRPr sz="1100"/>
          </a:p>
          <a:p>
            <a:pPr indent="0" lvl="0" marL="0" rtl="0" algn="l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b="1" lang="en-GB" sz="1500"/>
              <a:t>Ключевые вопросы</a:t>
            </a:r>
            <a:endParaRPr sz="1500"/>
          </a:p>
          <a:p>
            <a:pPr indent="0" lvl="0" marL="0" rtl="0" algn="l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n-GB" sz="1500"/>
              <a:t>1. Политики и стратегии</a:t>
            </a:r>
            <a:endParaRPr sz="1100"/>
          </a:p>
          <a:p>
            <a:pPr indent="0" lvl="0" marL="0" rtl="0" algn="l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n-GB" sz="1500"/>
              <a:t>2. Гендерное насилие</a:t>
            </a:r>
            <a:endParaRPr sz="1100"/>
          </a:p>
          <a:p>
            <a:pPr indent="0" lvl="0" marL="0" rtl="0" algn="l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n-GB" sz="1500"/>
              <a:t>3. Доступ к клиническому уходу, лечению и поддержке</a:t>
            </a:r>
            <a:endParaRPr sz="1100"/>
          </a:p>
          <a:p>
            <a:pPr indent="0" lvl="0" marL="0" rtl="0" algn="l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n-GB" sz="1500"/>
              <a:t>4. Сексуальные отношения</a:t>
            </a:r>
            <a:endParaRPr sz="1100"/>
          </a:p>
          <a:p>
            <a:pPr indent="0" lvl="0" marL="0" rtl="0" algn="l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n-GB" sz="1500"/>
              <a:t>5. Уход и поддержка детей женщин, живущих с ВИЧ</a:t>
            </a:r>
            <a:endParaRPr sz="1100"/>
          </a:p>
          <a:p>
            <a:pPr indent="0" lvl="0" marL="0" rtl="0" algn="l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n-GB" sz="1500"/>
              <a:t>6. Сексуальное и репродуктивное здоровье, гендерное равенство и права женщин, живущих с ВИЧ во всем их разнообразии</a:t>
            </a:r>
            <a:endParaRPr sz="1100"/>
          </a:p>
          <a:p>
            <a:pPr indent="0" lvl="0" marL="0" rtl="0" algn="l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n-GB" sz="1500"/>
              <a:t>7. Участие женщин, живущих с ВИЧ, в координационных советах по противодействию туберкулезу и ВИЧ-инфекции/СПИД</a:t>
            </a:r>
            <a:endParaRPr sz="1100"/>
          </a:p>
          <a:p>
            <a:pPr indent="0" lvl="0" marL="0" rtl="0" algn="l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n-GB" sz="1500"/>
              <a:t>8. Участие женщин, живущих с ВИЧ, в разработке, пересмотре или оценке программ по ВИЧ и СПИДу </a:t>
            </a:r>
            <a:endParaRPr sz="1100"/>
          </a:p>
          <a:p>
            <a:pPr indent="0" lvl="0" marL="0" rtl="0" algn="l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n-GB" sz="1500"/>
              <a:t>9. Военный конфликт и аннексия Крыма</a:t>
            </a:r>
            <a:endParaRPr sz="1500"/>
          </a:p>
          <a:p>
            <a:pPr indent="0" lvl="0" marL="0" rtl="0" algn="l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t/>
            </a:r>
            <a:endParaRPr sz="15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0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r>
              <a:rPr lang="en-GB" sz="3000"/>
              <a:t>Аналитический обзор: </a:t>
            </a:r>
            <a:r>
              <a:rPr b="1" lang="en-GB" sz="3000"/>
              <a:t>Гендерное измерение эпидемии ВИЧ и СПИДа в Украине</a:t>
            </a:r>
            <a:endParaRPr sz="3000"/>
          </a:p>
        </p:txBody>
      </p:sp>
      <p:sp>
        <p:nvSpPr>
          <p:cNvPr id="162" name="Google Shape;162;p30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171450" lvl="0" marL="1778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GB" sz="1900"/>
              <a:t>Гендерные особенности эпидемии ВИЧ и СПИД в Украине</a:t>
            </a:r>
            <a:endParaRPr sz="1100"/>
          </a:p>
          <a:p>
            <a:pPr indent="-171450" lvl="0" marL="17780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GB" sz="1900"/>
              <a:t>Социо-культурные нормы и факторы: Экономика, Политика, Физическая безопасность</a:t>
            </a:r>
            <a:endParaRPr sz="1100"/>
          </a:p>
          <a:p>
            <a:pPr indent="-171450" lvl="0" marL="17780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GB" sz="1900"/>
              <a:t>Механизмы внедрения гендерного равенства и ответных мер по ВИЧ и СПИД. Законодательство по гендеру и ВИЧ</a:t>
            </a:r>
            <a:endParaRPr sz="1100"/>
          </a:p>
          <a:p>
            <a:pPr indent="-171450" lvl="0" marL="17780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GB" sz="1900"/>
              <a:t>Гендерно чувствительные услуги в сфере ВИЧ и СПИДа</a:t>
            </a:r>
            <a:endParaRPr sz="1100"/>
          </a:p>
          <a:p>
            <a:pPr indent="-171450" lvl="0" marL="17780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GB" sz="1900"/>
              <a:t>Региональные программы</a:t>
            </a:r>
            <a:endParaRPr sz="1100"/>
          </a:p>
          <a:p>
            <a:pPr indent="-171450" lvl="0" marL="17780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GB" sz="1900"/>
              <a:t>Координация</a:t>
            </a:r>
            <a:endParaRPr sz="1100"/>
          </a:p>
          <a:p>
            <a:pPr indent="-171450" lvl="0" marL="17780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GB" sz="1900"/>
              <a:t>Участие женщин, живущих с ВИЧ</a:t>
            </a:r>
            <a:endParaRPr sz="1100"/>
          </a:p>
          <a:p>
            <a:pPr indent="-171450" lvl="0" marL="17780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GB" sz="1900"/>
              <a:t>Финансирование и бюджетирование</a:t>
            </a:r>
            <a:endParaRPr sz="19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1"/>
          <p:cNvSpPr txBox="1"/>
          <p:nvPr>
            <p:ph type="title"/>
          </p:nvPr>
        </p:nvSpPr>
        <p:spPr>
          <a:xfrm>
            <a:off x="628650" y="273844"/>
            <a:ext cx="7886700" cy="686276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GB" sz="1100"/>
              <a:t>Кто нас вдохновил</a:t>
            </a:r>
            <a:endParaRPr sz="1100"/>
          </a:p>
        </p:txBody>
      </p:sp>
      <p:pic>
        <p:nvPicPr>
          <p:cNvPr descr="C:\Users\Svitlana\Documents\Позитивные женщины\2015\UN Women Project\Survey HIV positive Women\BuildingSafeHouseReportSalamanderJan2015FrontCover.jpg" id="168" name="Google Shape;168;p3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84557" y="960120"/>
            <a:ext cx="2586750" cy="3673078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31"/>
          <p:cNvSpPr txBox="1"/>
          <p:nvPr/>
        </p:nvSpPr>
        <p:spPr>
          <a:xfrm>
            <a:off x="441702" y="1150749"/>
            <a:ext cx="5521271" cy="3393236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15900" lvl="0" marL="215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-"/>
            </a:pPr>
            <a:r>
              <a:rPr b="0" i="0" lang="en-GB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Глобальный опрос и консультации по ценностям и предпочтениям:  </a:t>
            </a:r>
            <a:r>
              <a:rPr b="1" i="0" lang="en-GB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сексуальное и репродуктивное здоровье и права человека для женщин, живущих с ВИЧ</a:t>
            </a:r>
            <a:r>
              <a:rPr b="0" i="0" lang="en-GB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i="0" lang="en-GB" sz="1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Salamander Trust </a:t>
            </a:r>
            <a:r>
              <a:rPr b="0" i="0" lang="en-GB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 поддержке ВОЗ. </a:t>
            </a:r>
            <a:endParaRPr sz="1100"/>
          </a:p>
          <a:p>
            <a:pPr indent="-215900" lvl="0" marL="215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-"/>
            </a:pPr>
            <a:r>
              <a:rPr b="0" i="0" lang="en-GB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«Сommunity-based research»: Разработано под руководством Глобальной Референтной группы из 14 женщин, живущих с ВИЧ и проводилось женщинами, живущими с ВИЧ, на 7 языках. </a:t>
            </a:r>
            <a:endParaRPr sz="1100"/>
          </a:p>
          <a:p>
            <a:pPr indent="-215900" lvl="0" marL="215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-"/>
            </a:pPr>
            <a:r>
              <a:rPr b="0" i="0" lang="en-GB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ВИЧ-позитивные женщины со всего мира во всем разнообразии и в широком диапазоне географических, политических и социальных контекстов получили возможность стать активными участницами процесса подготовки новых руководств ВОЗ по СРЗ. Это самое масштабное международное исследование по сексуальному и репродуктивному здоровью и правам человека для женщин, живущих с ВИЧ. 832 женщины из 94 стран, в возрасте от 15 до 72 заполнили он-лайн опрос и 113 приняли участие в национальных консультациях фокус-группах. </a:t>
            </a:r>
            <a:endParaRPr sz="11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2"/>
          <p:cNvSpPr txBox="1"/>
          <p:nvPr>
            <p:ph type="title"/>
          </p:nvPr>
        </p:nvSpPr>
        <p:spPr>
          <a:xfrm>
            <a:off x="510702" y="273845"/>
            <a:ext cx="8004648" cy="222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r>
              <a:rPr lang="en-GB" sz="3000"/>
              <a:t>Социально-поведенческие характеристики</a:t>
            </a:r>
            <a:endParaRPr sz="3000"/>
          </a:p>
        </p:txBody>
      </p:sp>
      <p:graphicFrame>
        <p:nvGraphicFramePr>
          <p:cNvPr id="176" name="Google Shape;176;p32"/>
          <p:cNvGraphicFramePr/>
          <p:nvPr/>
        </p:nvGraphicFramePr>
        <p:xfrm>
          <a:off x="510703" y="72957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{B5A977F1-128D-4E51-9711-6DDC9363E144}</a:tableStyleId>
              </a:tblPr>
              <a:tblGrid>
                <a:gridCol w="6173975"/>
                <a:gridCol w="969150"/>
                <a:gridCol w="861475"/>
              </a:tblGrid>
              <a:tr h="239675"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Я занимаюсь(лась) секс-работой</a:t>
                      </a:r>
                      <a:endParaRPr b="1" i="0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72</a:t>
                      </a:r>
                      <a:endParaRPr b="1" i="1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7,5%</a:t>
                      </a:r>
                      <a:endParaRPr b="1" i="1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</a:tr>
              <a:tr h="239675"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Я употребляю(ла) наркотики</a:t>
                      </a:r>
                      <a:endParaRPr b="1" i="0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314</a:t>
                      </a:r>
                      <a:endParaRPr b="1" i="1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FF0000"/>
                          </a:solidFill>
                        </a:rPr>
                        <a:t>32,7%</a:t>
                      </a:r>
                      <a:endParaRPr b="1" i="1" sz="1400" u="none" cap="none" strike="noStrike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</a:tr>
              <a:tr h="239675"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Мой сексуальный партнер (ы) употребляет(л) наркотики</a:t>
                      </a:r>
                      <a:endParaRPr b="1" i="0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277</a:t>
                      </a:r>
                      <a:endParaRPr b="1" i="1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FF0000"/>
                          </a:solidFill>
                        </a:rPr>
                        <a:t>28,9%</a:t>
                      </a:r>
                      <a:endParaRPr b="1" i="1" sz="1400" u="none" cap="none" strike="noStrike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</a:tr>
              <a:tr h="343075"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Я являюсь (лась) клиенткой программы ОЗТ</a:t>
                      </a:r>
                      <a:endParaRPr b="1" i="0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118</a:t>
                      </a:r>
                      <a:endParaRPr b="1" i="1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FF0000"/>
                          </a:solidFill>
                        </a:rPr>
                        <a:t>12,3%</a:t>
                      </a:r>
                      <a:endParaRPr b="1" i="1" sz="1400" u="none" cap="none" strike="noStrike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</a:tr>
              <a:tr h="239675"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Я была в тюрьме</a:t>
                      </a:r>
                      <a:endParaRPr b="1" i="0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90</a:t>
                      </a:r>
                      <a:endParaRPr b="1" i="1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9,4%</a:t>
                      </a:r>
                      <a:endParaRPr b="1" i="1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</a:tr>
              <a:tr h="325675"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Я содержалась под стражей</a:t>
                      </a:r>
                      <a:endParaRPr b="1" i="0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120</a:t>
                      </a:r>
                      <a:endParaRPr b="1" i="1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FF0000"/>
                          </a:solidFill>
                        </a:rPr>
                        <a:t>12,5%</a:t>
                      </a:r>
                      <a:endParaRPr b="1" i="1" sz="1400" u="none" cap="none" strike="noStrike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</a:tr>
              <a:tr h="239675"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Я имею инвалидность</a:t>
                      </a:r>
                      <a:endParaRPr b="1" i="0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214</a:t>
                      </a:r>
                      <a:endParaRPr b="1" i="1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FF0000"/>
                          </a:solidFill>
                        </a:rPr>
                        <a:t>22,3%</a:t>
                      </a:r>
                      <a:endParaRPr b="1" i="1" sz="1400" u="none" cap="none" strike="noStrike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</a:tr>
              <a:tr h="239675"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Я имею(ла) активный туберкулез</a:t>
                      </a:r>
                      <a:endParaRPr b="1" i="0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84</a:t>
                      </a:r>
                      <a:endParaRPr b="1" i="1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8,8%</a:t>
                      </a:r>
                      <a:endParaRPr b="1" i="1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</a:tr>
              <a:tr h="239675"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Я имею(ла) гепатит С</a:t>
                      </a:r>
                      <a:endParaRPr b="1" i="0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342</a:t>
                      </a:r>
                      <a:endParaRPr b="1" i="1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FF0000"/>
                          </a:solidFill>
                        </a:rPr>
                        <a:t>35,6%</a:t>
                      </a:r>
                      <a:endParaRPr b="1" i="1" sz="1400" u="none" cap="none" strike="noStrike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</a:tr>
              <a:tr h="283150"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Я мигрировала из одной страны в другую по экономическим причинам</a:t>
                      </a:r>
                      <a:endParaRPr b="1" i="0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6</a:t>
                      </a:r>
                      <a:endParaRPr b="1" i="1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,6%</a:t>
                      </a:r>
                      <a:endParaRPr b="1" i="1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</a:tr>
              <a:tr h="252250"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Я мигрировала из одной страны в другую по политическим причинам</a:t>
                      </a:r>
                      <a:endParaRPr b="1" i="0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3</a:t>
                      </a:r>
                      <a:endParaRPr b="1" i="1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,3%</a:t>
                      </a:r>
                      <a:endParaRPr b="1" i="1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</a:tr>
              <a:tr h="325675"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Я лесбиянка, бисексуалка или имею секс с женщинами</a:t>
                      </a:r>
                      <a:endParaRPr b="1" i="0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17</a:t>
                      </a:r>
                      <a:endParaRPr b="1" i="1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1,8%</a:t>
                      </a:r>
                      <a:endParaRPr b="1" i="1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</a:tr>
              <a:tr h="239675"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Я замужем, или в стабильных отношениях</a:t>
                      </a:r>
                      <a:endParaRPr b="1" i="0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546</a:t>
                      </a:r>
                      <a:endParaRPr b="1" i="1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FF0000"/>
                          </a:solidFill>
                        </a:rPr>
                        <a:t>56,9%</a:t>
                      </a:r>
                      <a:endParaRPr b="1" i="1" sz="1400" u="none" cap="none" strike="noStrike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</a:tr>
              <a:tr h="325675"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Я внутренняя переселенка из Крыма или Донбасса</a:t>
                      </a:r>
                      <a:endParaRPr b="1" i="0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49</a:t>
                      </a:r>
                      <a:endParaRPr b="1" i="1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5,1%</a:t>
                      </a:r>
                      <a:endParaRPr b="1" i="1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</a:tr>
              <a:tr h="239675"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Я бездомная или была бездомной</a:t>
                      </a:r>
                      <a:endParaRPr b="1" i="0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42</a:t>
                      </a:r>
                      <a:endParaRPr b="1" i="1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4,4%</a:t>
                      </a:r>
                      <a:endParaRPr b="1" i="1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525" marB="0" marR="6525" marL="652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3"/>
          <p:cNvSpPr txBox="1"/>
          <p:nvPr>
            <p:ph type="title"/>
          </p:nvPr>
        </p:nvSpPr>
        <p:spPr>
          <a:xfrm>
            <a:off x="628650" y="273844"/>
            <a:ext cx="8155427" cy="674603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r>
              <a:rPr b="1" lang="en-GB" sz="3000"/>
              <a:t>Социально-демографические характеристики</a:t>
            </a:r>
            <a:endParaRPr b="1" sz="3000"/>
          </a:p>
        </p:txBody>
      </p:sp>
      <p:sp>
        <p:nvSpPr>
          <p:cNvPr id="182" name="Google Shape;182;p33"/>
          <p:cNvSpPr txBox="1"/>
          <p:nvPr>
            <p:ph idx="1" type="body"/>
          </p:nvPr>
        </p:nvSpPr>
        <p:spPr>
          <a:xfrm>
            <a:off x="628650" y="1085850"/>
            <a:ext cx="7886700" cy="37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177800" lvl="0" marL="1778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/>
              <a:t>Большинство участниц опроса проживают в городах – областных центрах или районных центрах (58% и 31,1% соответственно). </a:t>
            </a:r>
            <a:endParaRPr sz="1800"/>
          </a:p>
          <a:p>
            <a:pPr indent="-177800" lvl="0" marL="17780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/>
              <a:t>Подавляющее большинство участниц опроса (87,4%, абс.858) находятся в </a:t>
            </a:r>
            <a:r>
              <a:rPr b="1" lang="en-GB" sz="1800">
                <a:solidFill>
                  <a:srgbClr val="FF0000"/>
                </a:solidFill>
              </a:rPr>
              <a:t>репродуктивном возрасте</a:t>
            </a:r>
            <a:r>
              <a:rPr lang="en-GB" sz="1800"/>
              <a:t> - </a:t>
            </a:r>
            <a:r>
              <a:rPr b="1" lang="en-GB" sz="1800">
                <a:solidFill>
                  <a:srgbClr val="FF0000"/>
                </a:solidFill>
              </a:rPr>
              <a:t>от 18 до 45 лет</a:t>
            </a:r>
            <a:r>
              <a:rPr lang="en-GB" sz="1800"/>
              <a:t>. </a:t>
            </a:r>
            <a:endParaRPr sz="1800"/>
          </a:p>
          <a:p>
            <a:pPr indent="-177800" lvl="0" marL="17780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/>
              <a:t>Больше трети участниц опроса состоят в зарегистрированном (36,4%), а четверть - в не зарегистрированном браке. 8,3% участниц – это вдовы.</a:t>
            </a:r>
            <a:endParaRPr sz="1800"/>
          </a:p>
          <a:p>
            <a:pPr indent="-177800" lvl="0" marL="17780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/>
              <a:t>15,9% женщин имеют высшее, а 10,9% - неполное высшее образование. 40,8% респондетнок получили среднее образование, 19% - среднее специальное, и 13,4% - неполное среднее образование.</a:t>
            </a:r>
            <a:endParaRPr sz="1800"/>
          </a:p>
          <a:p>
            <a:pPr indent="-177800" lvl="0" marL="17780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/>
              <a:t>Четверть участниц опроса назвали себя безработными (24,7%), а почти треть - домохозяйками (30,1%). Чуть больше трети женщин (36,5%) имею работу - являются наемными работницами (24,9%), госслужащими (6,4%) или предпринимательницами (5,2%). Учащимися или студентками являются меньше одного процента женщин (0,8%). Пенсионерками - 7,8%.</a:t>
            </a:r>
            <a:endParaRPr sz="1800"/>
          </a:p>
          <a:p>
            <a:pPr indent="0" lvl="0" marL="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