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regular.fntdata"/><Relationship Id="rId14" Type="http://schemas.openxmlformats.org/officeDocument/2006/relationships/slide" Target="slides/slide10.xml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ctrTitle"/>
          </p:nvPr>
        </p:nvSpPr>
        <p:spPr>
          <a:xfrm>
            <a:off x="1154955" y="1447800"/>
            <a:ext cx="8825658" cy="3329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entury Gothic"/>
              <a:buNone/>
              <a:defRPr sz="7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154955" y="4777380"/>
            <a:ext cx="8825658" cy="861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cap="none">
                <a:solidFill>
                  <a:srgbClr val="D663D2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анорамное изображение с подписью">
  <p:cSld name="Панорамное изображение с подписью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1154956" y="4800587"/>
            <a:ext cx="882565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/>
          <p:nvPr>
            <p:ph idx="2" type="pic"/>
          </p:nvPr>
        </p:nvSpPr>
        <p:spPr>
          <a:xfrm>
            <a:off x="1154955" y="685799"/>
            <a:ext cx="8825658" cy="3640667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1154956" y="5367325"/>
            <a:ext cx="8825656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подпись">
  <p:cSld name="Заголовок и подпись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>
            <a:off x="1154954" y="1447800"/>
            <a:ext cx="8825659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" type="body"/>
          </p:nvPr>
        </p:nvSpPr>
        <p:spPr>
          <a:xfrm>
            <a:off x="1154954" y="3657600"/>
            <a:ext cx="8825659" cy="23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5" name="Google Shape;85;p12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Цитата с подписью">
  <p:cSld name="Цитата с подписью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1574800" y="1447800"/>
            <a:ext cx="7999315" cy="232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1930400" y="3771174"/>
            <a:ext cx="7279649" cy="342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b="0" i="0" sz="1400" cap="small">
                <a:solidFill>
                  <a:srgbClr val="D663D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13"/>
          <p:cNvSpPr txBox="1"/>
          <p:nvPr>
            <p:ph idx="2" type="body"/>
          </p:nvPr>
        </p:nvSpPr>
        <p:spPr>
          <a:xfrm>
            <a:off x="1154954" y="4350657"/>
            <a:ext cx="8825659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2" name="Google Shape;92;p13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200" u="none" cap="none" strike="noStrike">
                <a:solidFill>
                  <a:srgbClr val="D663D2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200" u="none" cap="none" strike="noStrike">
                <a:solidFill>
                  <a:srgbClr val="D663D2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Карточка с именем">
  <p:cSld name="Карточка с именем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1154954" y="3124201"/>
            <a:ext cx="8825659" cy="16531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1154955" y="4777381"/>
            <a:ext cx="882565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D663D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4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 колонки">
  <p:cSld name="3 колонки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632947" y="1981200"/>
            <a:ext cx="294686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D663D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06" name="Google Shape;106;p15"/>
          <p:cNvSpPr txBox="1"/>
          <p:nvPr>
            <p:ph idx="2" type="body"/>
          </p:nvPr>
        </p:nvSpPr>
        <p:spPr>
          <a:xfrm>
            <a:off x="652463" y="2667000"/>
            <a:ext cx="2927350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7" name="Google Shape;107;p15"/>
          <p:cNvSpPr txBox="1"/>
          <p:nvPr>
            <p:ph idx="3" type="body"/>
          </p:nvPr>
        </p:nvSpPr>
        <p:spPr>
          <a:xfrm>
            <a:off x="3883659" y="1981200"/>
            <a:ext cx="293624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D663D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08" name="Google Shape;108;p15"/>
          <p:cNvSpPr txBox="1"/>
          <p:nvPr>
            <p:ph idx="4" type="body"/>
          </p:nvPr>
        </p:nvSpPr>
        <p:spPr>
          <a:xfrm>
            <a:off x="3873106" y="2667000"/>
            <a:ext cx="2946794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9" name="Google Shape;109;p15"/>
          <p:cNvSpPr txBox="1"/>
          <p:nvPr>
            <p:ph idx="5" type="body"/>
          </p:nvPr>
        </p:nvSpPr>
        <p:spPr>
          <a:xfrm>
            <a:off x="7124700" y="1981200"/>
            <a:ext cx="293211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D663D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10" name="Google Shape;110;p15"/>
          <p:cNvSpPr txBox="1"/>
          <p:nvPr>
            <p:ph idx="6" type="body"/>
          </p:nvPr>
        </p:nvSpPr>
        <p:spPr>
          <a:xfrm>
            <a:off x="7124700" y="2667000"/>
            <a:ext cx="2932113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cxnSp>
        <p:nvCxnSpPr>
          <p:cNvPr id="111" name="Google Shape;111;p15"/>
          <p:cNvCxnSpPr/>
          <p:nvPr/>
        </p:nvCxnSpPr>
        <p:spPr>
          <a:xfrm>
            <a:off x="3726142" y="2133600"/>
            <a:ext cx="0" cy="3962400"/>
          </a:xfrm>
          <a:prstGeom prst="straightConnector1">
            <a:avLst/>
          </a:prstGeom>
          <a:noFill/>
          <a:ln cap="flat" cmpd="sng" w="12700">
            <a:solidFill>
              <a:schemeClr val="accen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2" name="Google Shape;112;p15"/>
          <p:cNvCxnSpPr/>
          <p:nvPr/>
        </p:nvCxnSpPr>
        <p:spPr>
          <a:xfrm>
            <a:off x="6962227" y="2133600"/>
            <a:ext cx="0" cy="3966882"/>
          </a:xfrm>
          <a:prstGeom prst="straightConnector1">
            <a:avLst/>
          </a:prstGeom>
          <a:noFill/>
          <a:ln cap="flat" cmpd="sng" w="12700">
            <a:solidFill>
              <a:schemeClr val="accen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5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5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 колонки с рисунками">
  <p:cSld name="3 колонки с рисунками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652463" y="4250949"/>
            <a:ext cx="294005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19" name="Google Shape;119;p16"/>
          <p:cNvSpPr/>
          <p:nvPr>
            <p:ph idx="2" type="pic"/>
          </p:nvPr>
        </p:nvSpPr>
        <p:spPr>
          <a:xfrm>
            <a:off x="652463" y="2209800"/>
            <a:ext cx="2940050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0" name="Google Shape;120;p16"/>
          <p:cNvSpPr txBox="1"/>
          <p:nvPr>
            <p:ph idx="3" type="body"/>
          </p:nvPr>
        </p:nvSpPr>
        <p:spPr>
          <a:xfrm>
            <a:off x="652463" y="4827211"/>
            <a:ext cx="2940050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1" name="Google Shape;121;p16"/>
          <p:cNvSpPr txBox="1"/>
          <p:nvPr>
            <p:ph idx="4" type="body"/>
          </p:nvPr>
        </p:nvSpPr>
        <p:spPr>
          <a:xfrm>
            <a:off x="3889375" y="4250949"/>
            <a:ext cx="29305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22" name="Google Shape;122;p16"/>
          <p:cNvSpPr/>
          <p:nvPr>
            <p:ph idx="5" type="pic"/>
          </p:nvPr>
        </p:nvSpPr>
        <p:spPr>
          <a:xfrm>
            <a:off x="3889374" y="2209800"/>
            <a:ext cx="2930525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3" name="Google Shape;123;p16"/>
          <p:cNvSpPr txBox="1"/>
          <p:nvPr>
            <p:ph idx="6" type="body"/>
          </p:nvPr>
        </p:nvSpPr>
        <p:spPr>
          <a:xfrm>
            <a:off x="3888022" y="4827210"/>
            <a:ext cx="2934406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4" name="Google Shape;124;p16"/>
          <p:cNvSpPr txBox="1"/>
          <p:nvPr>
            <p:ph idx="7" type="body"/>
          </p:nvPr>
        </p:nvSpPr>
        <p:spPr>
          <a:xfrm>
            <a:off x="7124700" y="4250949"/>
            <a:ext cx="293211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25" name="Google Shape;125;p16"/>
          <p:cNvSpPr/>
          <p:nvPr>
            <p:ph idx="8" type="pic"/>
          </p:nvPr>
        </p:nvSpPr>
        <p:spPr>
          <a:xfrm>
            <a:off x="7124699" y="2209800"/>
            <a:ext cx="2932113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6" name="Google Shape;126;p16"/>
          <p:cNvSpPr txBox="1"/>
          <p:nvPr>
            <p:ph idx="9" type="body"/>
          </p:nvPr>
        </p:nvSpPr>
        <p:spPr>
          <a:xfrm>
            <a:off x="7124575" y="4827208"/>
            <a:ext cx="2935997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cxnSp>
        <p:nvCxnSpPr>
          <p:cNvPr id="127" name="Google Shape;127;p16"/>
          <p:cNvCxnSpPr/>
          <p:nvPr/>
        </p:nvCxnSpPr>
        <p:spPr>
          <a:xfrm>
            <a:off x="3726142" y="2133600"/>
            <a:ext cx="0" cy="3962400"/>
          </a:xfrm>
          <a:prstGeom prst="straightConnector1">
            <a:avLst/>
          </a:prstGeom>
          <a:noFill/>
          <a:ln cap="flat" cmpd="sng" w="12700">
            <a:solidFill>
              <a:schemeClr val="accen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p16"/>
          <p:cNvCxnSpPr/>
          <p:nvPr/>
        </p:nvCxnSpPr>
        <p:spPr>
          <a:xfrm>
            <a:off x="6962227" y="2133600"/>
            <a:ext cx="0" cy="3966882"/>
          </a:xfrm>
          <a:prstGeom prst="straightConnector1">
            <a:avLst/>
          </a:prstGeom>
          <a:noFill/>
          <a:ln cap="flat" cmpd="sng" w="12700">
            <a:solidFill>
              <a:schemeClr val="accen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9" name="Google Shape;129;p16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. текст" type="vertTx">
  <p:cSld name="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7"/>
          <p:cNvSpPr txBox="1"/>
          <p:nvPr>
            <p:ph idx="1" type="body"/>
          </p:nvPr>
        </p:nvSpPr>
        <p:spPr>
          <a:xfrm rot="5400000">
            <a:off x="3478842" y="-322612"/>
            <a:ext cx="4195481" cy="894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. загол. и текст" type="vertTitleAndTx">
  <p:cSld name="VERTICAL_TITLE_AND_VERTICAL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 rot="5400000">
            <a:off x="6267450" y="2466975"/>
            <a:ext cx="5826125" cy="175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 rot="5400000">
            <a:off x="1679575" y="-139699"/>
            <a:ext cx="5368924" cy="742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1" name="Google Shape;141;p18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8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8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1154956" y="2861733"/>
            <a:ext cx="8825657" cy="19156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1154955" y="4777381"/>
            <a:ext cx="882565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D663D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1103312" y="2060575"/>
            <a:ext cx="4396339" cy="419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5654493" y="2056092"/>
            <a:ext cx="4396341" cy="4200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1103313" y="1905000"/>
            <a:ext cx="439633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D663D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1103312" y="2514600"/>
            <a:ext cx="4396339" cy="3741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47" name="Google Shape;47;p6"/>
          <p:cNvSpPr txBox="1"/>
          <p:nvPr>
            <p:ph idx="3" type="body"/>
          </p:nvPr>
        </p:nvSpPr>
        <p:spPr>
          <a:xfrm>
            <a:off x="5654495" y="1905000"/>
            <a:ext cx="4396339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D663D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4" type="body"/>
          </p:nvPr>
        </p:nvSpPr>
        <p:spPr>
          <a:xfrm>
            <a:off x="5654495" y="2514600"/>
            <a:ext cx="4396339" cy="3741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154954" y="1447800"/>
            <a:ext cx="3401063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4784616" y="1447800"/>
            <a:ext cx="5195997" cy="45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algn="l">
              <a:spcBef>
                <a:spcPts val="1000"/>
              </a:spcBef>
              <a:spcAft>
                <a:spcPts val="0"/>
              </a:spcAft>
              <a:buSzPts val="1600"/>
              <a:buChar char="►"/>
              <a:defRPr sz="2000"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indent="-309880" lvl="2" marL="13716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3pPr>
            <a:lvl4pPr indent="-299719" lvl="3" marL="1828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4pPr>
            <a:lvl5pPr indent="-299720" lvl="4" marL="22860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5pPr>
            <a:lvl6pPr indent="-299720" lvl="5" marL="27432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6pPr>
            <a:lvl7pPr indent="-299720" lvl="6" marL="32004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7pPr>
            <a:lvl8pPr indent="-299720" lvl="7" marL="3657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8pPr>
            <a:lvl9pPr indent="-299720" lvl="8" marL="4114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1154955" y="3129280"/>
            <a:ext cx="3401062" cy="2895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1153907" y="1854192"/>
            <a:ext cx="5092906" cy="15748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 b="0"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6949546" y="1143000"/>
            <a:ext cx="3200400" cy="4572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1154954" y="3657600"/>
            <a:ext cx="5084979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6.xml"/><Relationship Id="rId22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5.xml"/><Relationship Id="rId21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8.xml"/><Relationship Id="rId12" Type="http://schemas.openxmlformats.org/officeDocument/2006/relationships/slideLayout" Target="../slideLayouts/slideLayout7.xml"/><Relationship Id="rId23" Type="http://schemas.openxmlformats.org/officeDocument/2006/relationships/theme" Target="../theme/theme1.xml"/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slideLayout" Target="../slideLayouts/slideLayout4.xml"/><Relationship Id="rId15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19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.xml"/><Relationship Id="rId18" Type="http://schemas.openxmlformats.org/officeDocument/2006/relationships/slideLayout" Target="../slideLayouts/slideLayout13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3644" r="0" t="0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 rotWithShape="1">
          <a:blip r:embed="rId2">
            <a:alphaModFix/>
          </a:blip>
          <a:srcRect b="0" l="35640" r="0" t="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>
            <a:gsLst>
              <a:gs pos="0">
                <a:srgbClr val="45A5ED">
                  <a:alpha val="6666"/>
                </a:srgbClr>
              </a:gs>
              <a:gs pos="36000">
                <a:srgbClr val="45A5ED">
                  <a:alpha val="5882"/>
                </a:srgbClr>
              </a:gs>
              <a:gs pos="69000">
                <a:srgbClr val="45A5ED">
                  <a:alpha val="0"/>
                </a:srgbClr>
              </a:gs>
              <a:gs pos="100000">
                <a:srgbClr val="45A5ED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3">
            <a:alphaModFix/>
          </a:blip>
          <a:srcRect b="0" l="0" r="0" t="28812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 rotWithShape="1">
          <a:blip r:embed="rId4">
            <a:alphaModFix/>
          </a:blip>
          <a:srcRect b="23320" l="0" r="0" t="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rotWithShape="0" dir="5400000" dist="25400">
              <a:srgbClr val="000000">
                <a:alpha val="4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D663D2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5">
            <a:alphaModFix amt="40000"/>
          </a:blip>
          <a:srcRect b="0" l="0" r="0" t="0"/>
          <a:stretch/>
        </p:blipFill>
        <p:spPr>
          <a:xfrm>
            <a:off x="10025400" y="5817319"/>
            <a:ext cx="1785600" cy="71928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6"/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  <p:sldLayoutId id="2147483661" r:id="rId19"/>
    <p:sldLayoutId id="2147483662" r:id="rId20"/>
    <p:sldLayoutId id="2147483663" r:id="rId21"/>
    <p:sldLayoutId id="2147483664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aria@harmreductioneurasia.org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hrlibrary.umn.edu/russian/gencomm/Rescgencom14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hrlibrary.umn.edu/russian/gencomm/Rescgencom14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theglobalfund.org/media/4790/core_communitysystems_technicalbrief_en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apps.who.int/iris/handle/10665/43470?locale-attribute=ru&amp;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apps.who.int/iris/handle/10665/43470?locale-attribute=ru&amp;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unaids.org/sites/default/files/media_asset/2017-Global-AIDS-Monitoring_ru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apps.who.int/iris/bitstream/handle/10665/77969/9789244504376_rus.pdf;jsessionid=42420B8661DDFAE26BCA6C2AC8E6CD98?sequence=7" TargetMode="External"/><Relationship Id="rId4" Type="http://schemas.openxmlformats.org/officeDocument/2006/relationships/hyperlink" Target="https://www.ohchr.org/Documents/Publications/Factsheet31ru.pdf" TargetMode="External"/><Relationship Id="rId5" Type="http://schemas.openxmlformats.org/officeDocument/2006/relationships/hyperlink" Target="https://apps.who.int/iris/bitstream/handle/10665/66584/WHO_MSD_MSB_00.2g.pdf;jsessionid=05885772AB09A654D2B83F4DC53985CB?sequence=7" TargetMode="External"/><Relationship Id="rId6" Type="http://schemas.openxmlformats.org/officeDocument/2006/relationships/hyperlink" Target="http://icaso.org/wp-content/uploads/2015/06/Working-Together-RU.pdf" TargetMode="External"/><Relationship Id="rId7" Type="http://schemas.openxmlformats.org/officeDocument/2006/relationships/hyperlink" Target="https://www.rand.org/health-care/surveys_tools/psq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>
            <p:ph type="ctrTitle"/>
          </p:nvPr>
        </p:nvSpPr>
        <p:spPr>
          <a:xfrm>
            <a:off x="1154955" y="1447800"/>
            <a:ext cx="8825658" cy="3329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entury Gothic"/>
              <a:buNone/>
            </a:pPr>
            <a:r>
              <a:rPr lang="ru-RU" sz="3200"/>
              <a:t>Мониторинг удовлетворенности как составляющая оценки эффективности программ общественного здравоохранения</a:t>
            </a:r>
            <a:br>
              <a:rPr lang="ru-RU" sz="3200"/>
            </a:br>
            <a:endParaRPr sz="3200"/>
          </a:p>
        </p:txBody>
      </p:sp>
      <p:sp>
        <p:nvSpPr>
          <p:cNvPr id="149" name="Google Shape;149;p19"/>
          <p:cNvSpPr txBox="1"/>
          <p:nvPr>
            <p:ph idx="1" type="subTitle"/>
          </p:nvPr>
        </p:nvSpPr>
        <p:spPr>
          <a:xfrm>
            <a:off x="1154955" y="4777380"/>
            <a:ext cx="8825658" cy="11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ru-RU" cap="none"/>
              <a:t>Маша Плотко </a:t>
            </a:r>
            <a:r>
              <a:rPr lang="ru-RU" u="sng" cap="none">
                <a:solidFill>
                  <a:schemeClr val="hlink"/>
                </a:solidFill>
                <a:hlinkClick r:id="rId3"/>
              </a:rPr>
              <a:t>maria@harmreductioneurasia.org</a:t>
            </a:r>
            <a:endParaRPr cap="none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cap="none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ru-RU"/>
              <a:t>3 ИЮЛЯ 2019 Г. ТБИЛИСИ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203" name="Google Shape;203;p28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320"/>
              <a:buNone/>
            </a:pPr>
            <a:r>
              <a:rPr lang="ru-RU" sz="5400"/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entury Gothic"/>
              <a:buNone/>
            </a:pPr>
            <a:r>
              <a:rPr b="1" lang="ru-RU" sz="3200"/>
              <a:t>Пакт об экономических, культурных и социальных правах</a:t>
            </a:r>
            <a:r>
              <a:rPr b="1" lang="ru-RU"/>
              <a:t> </a:t>
            </a:r>
            <a:endParaRPr/>
          </a:p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848140" y="1749286"/>
            <a:ext cx="9201714" cy="449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80"/>
              <a:buNone/>
            </a:pPr>
            <a:r>
              <a:rPr b="1" lang="ru-RU" sz="1850"/>
              <a:t>Замечание общего порядка No 14: Право на наивысший достижимый уровень здоровья (статья 12 Пакта) (2000 год)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480"/>
              <a:buChar char="►"/>
            </a:pPr>
            <a:r>
              <a:rPr lang="ru-RU" sz="1850"/>
              <a:t>Право на здоровье включает как свободы, так и смежные права.  К свободам относятся право на контроль за своим здоровьем и телом, включая половую и репродуктивную свободу, и право быть свободным от всякого вмешательства, например право быть свободным от пыток и не подвергаться без свободного согласия медицинским или научным опытам. С другой стороны, к производным правам относится право на систему здравоохранения, обеспечивающую людям равные возможности в стремлении к наивысшему достижимому уровню здоровья.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480"/>
              <a:buChar char="►"/>
            </a:pPr>
            <a:r>
              <a:rPr lang="ru-RU" sz="1850"/>
              <a:t>Еще одним важным аспектом является участие населения в принятии решений по всем связанным со здоровьем вопросам на общинном, национальном и международном уровнях.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480"/>
              <a:buNone/>
            </a:pPr>
            <a:r>
              <a:rPr lang="ru-RU" sz="1850" u="sng">
                <a:solidFill>
                  <a:schemeClr val="hlink"/>
                </a:solidFill>
                <a:hlinkClick r:id="rId3"/>
              </a:rPr>
              <a:t>http://hrlibrary.umn.edu/russian/gencomm/Rescgencom14.html</a:t>
            </a:r>
            <a:br>
              <a:rPr lang="ru-RU" sz="1850"/>
            </a:br>
            <a:br>
              <a:rPr lang="ru-RU" sz="1850"/>
            </a:br>
            <a:endParaRPr sz="18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entury Gothic"/>
              <a:buNone/>
            </a:pPr>
            <a:r>
              <a:rPr lang="ru-RU" sz="2800"/>
              <a:t>Право на здоровье во всех его формах и на всех уровнях содержит следующие взаимосвязанные основные элементы:</a:t>
            </a:r>
            <a:br>
              <a:rPr lang="ru-RU" sz="2800"/>
            </a:br>
            <a:br>
              <a:rPr lang="ru-RU"/>
            </a:br>
            <a:br>
              <a:rPr lang="ru-RU"/>
            </a:br>
            <a:endParaRPr/>
          </a:p>
        </p:txBody>
      </p:sp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1103312" y="2040835"/>
            <a:ext cx="8946541" cy="3856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0"/>
              <a:buChar char="►"/>
            </a:pPr>
            <a:r>
              <a:rPr i="1" lang="ru-RU" sz="1100"/>
              <a:t>Наличие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i="1" lang="ru-RU" sz="1100"/>
              <a:t>Доступность. </a:t>
            </a:r>
            <a:r>
              <a:rPr lang="ru-RU" sz="1100"/>
              <a:t>  Учреждения, товары и услуги здравоохранения</a:t>
            </a:r>
            <a:r>
              <a:rPr b="1" lang="ru-RU" sz="1100"/>
              <a:t> </a:t>
            </a:r>
            <a:r>
              <a:rPr lang="ru-RU" sz="1100"/>
              <a:t>должны быть доступны каждому человеку без какой бы то ни было дискриминации, подпадающему под юрисдикцию государства-участника.   Доступность имеет четыре взаимосвязанных аспекта: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lang="ru-RU" sz="1100">
                <a:solidFill>
                  <a:schemeClr val="dk2"/>
                </a:solidFill>
              </a:rPr>
              <a:t>недискриминация: </a:t>
            </a:r>
            <a:r>
              <a:rPr lang="ru-RU" sz="1100"/>
              <a:t>  учреждения, товары и услуги здравоохранения должны быть де-юре и де-факто доступны для всех, особенно для наиболее уязвимых или социально отчужденных слоев населения, без дискриминации по какому-либо из запрещенных признаков;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lang="ru-RU" sz="1100"/>
              <a:t>физическая доступность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lang="ru-RU" sz="1100"/>
              <a:t>экономическая доступность (доступность с точки зрения расходов)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lang="ru-RU" sz="1100"/>
              <a:t>доступность информации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i="1" lang="ru-RU" sz="1100"/>
              <a:t>Приемлемость. </a:t>
            </a:r>
            <a:r>
              <a:rPr lang="ru-RU" sz="1100"/>
              <a:t>  Все учреждения, товары и услуги здравоохранения должны соответствовать принципам медицинской этики и культурным критериям, т.е. культуре отдельных лиц, меньшинств, народов и общин, учитывать требования в отношении гендерной проблематики и жизненного уклада, а также быть направленными на сохранение конфиденциальности и улучшение состояния здоровья соответствующих лиц. 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i="1" lang="ru-RU" sz="1100"/>
              <a:t>Качество. </a:t>
            </a:r>
            <a:r>
              <a:rPr lang="ru-RU" sz="1100"/>
              <a:t>  Учреждения, товары и услуги здравоохранения наряду с их культурной адекватностью должны быть также приемлемыми с научной и медицинской точек зрения и характеризоваться высоким качеством.   Для этого, в частности, требуется наличие квалифицированного медицинского персонала, научно проверенных и пригодных медикаментов и медицинского оборудования, безопасной питьевой воды и адекватных санитарных услуг.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lang="ru-RU" sz="1100" u="sng">
                <a:solidFill>
                  <a:schemeClr val="hlink"/>
                </a:solidFill>
                <a:hlinkClick r:id="rId3"/>
              </a:rPr>
              <a:t>http://hrlibrary.umn.edu/russian/gencomm/Rescgencom14.html</a:t>
            </a:r>
            <a:endParaRPr sz="11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entury Gothic"/>
              <a:buNone/>
            </a:pPr>
            <a:r>
              <a:rPr b="1" lang="ru-RU" sz="2800"/>
              <a:t>Максимизация воздействия путем укрепления систем сообществ и ответных мер, Глобальный фонд, 2016</a:t>
            </a:r>
            <a:br>
              <a:rPr lang="ru-RU"/>
            </a:br>
            <a:br>
              <a:rPr lang="ru-RU"/>
            </a:br>
            <a:br>
              <a:rPr lang="ru-RU"/>
            </a:br>
            <a:endParaRPr/>
          </a:p>
        </p:txBody>
      </p:sp>
      <p:sp>
        <p:nvSpPr>
          <p:cNvPr id="167" name="Google Shape;167;p22"/>
          <p:cNvSpPr txBox="1"/>
          <p:nvPr>
            <p:ph idx="1" type="body"/>
          </p:nvPr>
        </p:nvSpPr>
        <p:spPr>
          <a:xfrm>
            <a:off x="646111" y="1767022"/>
            <a:ext cx="8976427" cy="46382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40"/>
              <a:buChar char="►"/>
            </a:pPr>
            <a:r>
              <a:rPr lang="ru-RU" sz="1550"/>
              <a:t>Всеобщий охват здоровья и безопасность в области здравоохранения не достижимы без участия сообществ. Участие сообществ необходимо для разработки эффективных вмешательств, для реализации и оценки надежности и качества медицинских услуг, для создания спроса на услуги и для охвата тех, кто не всегда посещает медицинские учреждения, в частности уязвимых и маргинальных групп. 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Char char="►"/>
            </a:pPr>
            <a:r>
              <a:rPr lang="ru-RU" sz="1550"/>
              <a:t>Новая стратегия Глобального фонда на 2017–2022 годы уделяет особое внимание укреплению систем сообществ и ответных мер в качестве одного из ключевых элементов для достижения стратегической цели по созданию устойчивых систем здравоохранения.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Char char="►"/>
            </a:pPr>
            <a:r>
              <a:rPr lang="ru-RU" sz="1550"/>
              <a:t>«Укрепление гражданского общества» включает в себя две важных интервенции: мониторинг подотчетности на уровне сообществ и адвокацию для социальной подотчетности. Мониторинг и адвокация со стороны сообщества позволяют членам сообщества собирать и интерпретировать информацию о доступе к услугам и эффективности программ, а также использовать эту информацию для взаимодействия с поставщиками услуг и программами для повышения их оперативности и качества.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None/>
            </a:pPr>
            <a:r>
              <a:rPr b="1" lang="ru-RU" sz="1550"/>
              <a:t>Maximizing impact by strengthening community systems and response</a:t>
            </a:r>
            <a:r>
              <a:rPr lang="ru-RU" sz="1550"/>
              <a:t>s </a:t>
            </a:r>
            <a:endParaRPr sz="15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None/>
            </a:pPr>
            <a:r>
              <a:rPr lang="ru-RU" sz="1550" u="sng">
                <a:solidFill>
                  <a:schemeClr val="hlink"/>
                </a:solidFill>
                <a:hlinkClick r:id="rId3"/>
              </a:rPr>
              <a:t>https://www.theglobalfund.org/media/4790/core_communitysystems_technicalbrief_en.pdf</a:t>
            </a:r>
            <a:endParaRPr sz="15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None/>
            </a:pPr>
            <a:r>
              <a:t/>
            </a:r>
            <a:endParaRPr sz="15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entury Gothic"/>
              <a:buNone/>
            </a:pPr>
            <a:r>
              <a:rPr b="1" lang="ru-RU" sz="2800"/>
              <a:t>Качество медицинской помощи: процесс принятия стратегических решений в системах здравоохранения, ВОЗ, 2006</a:t>
            </a:r>
            <a:br>
              <a:rPr lang="ru-RU" sz="2800"/>
            </a:br>
            <a:br>
              <a:rPr lang="ru-RU"/>
            </a:br>
            <a:br>
              <a:rPr lang="ru-RU"/>
            </a:br>
            <a:endParaRPr/>
          </a:p>
        </p:txBody>
      </p:sp>
      <p:sp>
        <p:nvSpPr>
          <p:cNvPr id="173" name="Google Shape;173;p23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Система здравоохранения должна стремиться к улучшению в шести областях или измерениях качества. Услуги здравоохранения должны быть: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▪ </a:t>
            </a:r>
            <a:r>
              <a:rPr i="1" lang="ru-RU" sz="1400"/>
              <a:t>эффективны (</a:t>
            </a:r>
            <a:r>
              <a:rPr lang="ru-RU" sz="1400"/>
              <a:t>оказание медицинской помощи, основанное на фактических данных и приводящее к улучшению результатов в отношении здоровья отдельных лиц и сообществ в зависимости от потребностей);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▪ </a:t>
            </a:r>
            <a:r>
              <a:rPr i="1" lang="ru-RU" sz="1400"/>
              <a:t>рациональны</a:t>
            </a:r>
            <a:r>
              <a:rPr lang="ru-RU" sz="1400"/>
              <a:t> (эффективное оказание медицинской помощи таким образом, чтобы максимально использовать ресурсы и избежать потерь);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▪ </a:t>
            </a:r>
            <a:r>
              <a:rPr i="1" lang="ru-RU" sz="1400"/>
              <a:t>доступны,</a:t>
            </a:r>
            <a:r>
              <a:rPr lang="ru-RU" sz="1400"/>
              <a:t> в том числе географически, своевременны, предоставляются в учреждениях, где навыки и ресурсы соответствуют медицинским потребностям;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▪ </a:t>
            </a:r>
            <a:r>
              <a:rPr i="1" lang="ru-RU" sz="1400"/>
              <a:t>приемлемы / ориентированы на пациента</a:t>
            </a:r>
            <a:r>
              <a:rPr lang="ru-RU" sz="1400"/>
              <a:t> (оказание медицинской помощи с учетом предпочтений и устремлений отдельных пользователей услуг и культур их сообществ);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▪ </a:t>
            </a:r>
            <a:r>
              <a:rPr i="1" lang="ru-RU" sz="1400"/>
              <a:t>справедливы и беспристрастны</a:t>
            </a:r>
            <a:r>
              <a:rPr lang="ru-RU" sz="1400"/>
              <a:t> (качество оказания медицинской помощи не меняется в зависимости от личных характеристик, таких как пол, раса, этническая принадлежность, географическое положение или социально-экономический статус);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▪ </a:t>
            </a:r>
            <a:r>
              <a:rPr i="1" lang="ru-RU" sz="1400"/>
              <a:t>безопасны</a:t>
            </a:r>
            <a:r>
              <a:rPr lang="ru-RU" sz="1400"/>
              <a:t> (оказание медицинской помощи, сводящее к минимуму риски и вред для пользователей услуг).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</a:pPr>
            <a:r>
              <a:rPr b="1" lang="ru-RU" sz="1400"/>
              <a:t>Quality of care : a process for making strategic choices in health systems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</a:pPr>
            <a:r>
              <a:rPr i="1" lang="ru-RU" sz="1400" u="sng">
                <a:solidFill>
                  <a:schemeClr val="hlink"/>
                </a:solidFill>
                <a:hlinkClick r:id="rId3"/>
              </a:rPr>
              <a:t>https://apps.who.int/iris/handle/10665/43470?locale-attribute=ru&amp;</a:t>
            </a:r>
            <a:endParaRPr i="1" sz="14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</a:pPr>
            <a:r>
              <a:t/>
            </a:r>
            <a:endParaRPr i="1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entury Gothic"/>
              <a:buNone/>
            </a:pPr>
            <a:r>
              <a:rPr b="1" lang="ru-RU" sz="2800"/>
              <a:t>Качество медицинской помощи: процесс принятия стратегических решений в системах здравоохранения, ВОЗ, 2006</a:t>
            </a:r>
            <a:br>
              <a:rPr lang="ru-RU" sz="2800"/>
            </a:br>
            <a:endParaRPr sz="2800"/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40"/>
              <a:buChar char="►"/>
            </a:pPr>
            <a:r>
              <a:rPr lang="ru-RU" sz="1550"/>
              <a:t>Основная ответственность поставщиков медицинских услуг в связи с улучшением качества, заключается в обеспечении того, чтобы предоставляемые ими услуги соответствовали наивысшим стандартам и отвечали потребностям отдельных пользователей услуг, их семей и сообществ.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Char char="►"/>
            </a:pPr>
            <a:r>
              <a:rPr lang="ru-RU" sz="1550"/>
              <a:t>Сообщества и пользователи услуг играют важную роль и несут ответственность за определение своих собственных потребностей и предпочтений, а также за управление собственным здоровьем при соответствующей поддержке со стороны поставщиков медицинских услуг.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Char char="►"/>
            </a:pPr>
            <a:r>
              <a:rPr lang="ru-RU" sz="1550"/>
              <a:t>Задача систем здравоохранения заключается в обеспечении того, чтобы взаимодействие с пациентами и населением находилось в центре всех стратегий повышения качества, и чтобы это обязательство воплощалось в значимые действия. В соответствии с этой задачей система должны предпринимать действия по повышению медицинской грамотности, самообслуживанию и удовлетворенности пациентов получаемыми услугами.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None/>
            </a:pPr>
            <a:r>
              <a:t/>
            </a:r>
            <a:endParaRPr b="1" sz="15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None/>
            </a:pPr>
            <a:r>
              <a:rPr b="1" lang="ru-RU" sz="1550"/>
              <a:t>Quality of care : a process for making strategic choices in health systems</a:t>
            </a:r>
            <a:endParaRPr sz="15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None/>
            </a:pPr>
            <a:r>
              <a:rPr lang="ru-RU" sz="1550" u="sng">
                <a:solidFill>
                  <a:schemeClr val="hlink"/>
                </a:solidFill>
                <a:hlinkClick r:id="rId3"/>
              </a:rPr>
              <a:t>https://apps.who.int/iris/handle/10665/43470?locale-attribute=ru&amp;</a:t>
            </a:r>
            <a:endParaRPr sz="15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None/>
            </a:pPr>
            <a:r>
              <a:t/>
            </a:r>
            <a:endParaRPr sz="15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40"/>
              <a:buNone/>
            </a:pPr>
            <a:r>
              <a:t/>
            </a:r>
            <a:endParaRPr sz="15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entury Gothic"/>
              <a:buNone/>
            </a:pPr>
            <a:r>
              <a:rPr b="1" lang="ru-RU" sz="2800"/>
              <a:t>Мониторинг услуг на национальном уровне</a:t>
            </a:r>
            <a:endParaRPr/>
          </a:p>
        </p:txBody>
      </p:sp>
      <p:sp>
        <p:nvSpPr>
          <p:cNvPr id="185" name="Google Shape;185;p25"/>
          <p:cNvSpPr txBox="1"/>
          <p:nvPr>
            <p:ph idx="1" type="body"/>
          </p:nvPr>
        </p:nvSpPr>
        <p:spPr>
          <a:xfrm>
            <a:off x="1103312" y="1364974"/>
            <a:ext cx="8946541" cy="488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80"/>
              <a:buChar char="►"/>
            </a:pPr>
            <a:r>
              <a:rPr lang="ru-RU" sz="1850"/>
              <a:t>Национальные страновые программы (самостоятельные документы, либо отдельный раздел общей стратегии развития системы здравоохранения), регламентирующие общую стратегию в области противодействия распространению ВИЧ/СПИДа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80"/>
              <a:buChar char="►"/>
            </a:pPr>
            <a:r>
              <a:rPr lang="ru-RU" sz="1850"/>
              <a:t>Страновые координационные механизмы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80"/>
              <a:buChar char="►"/>
            </a:pPr>
            <a:r>
              <a:rPr lang="ru-RU" sz="1850"/>
              <a:t>Организации наделенные полномочиями непосредственного осуществления мероприятий системы МиО в стране (Центры СПИД, центры по контролю за заболеваниями и другие).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80"/>
              <a:buNone/>
            </a:pPr>
            <a:r>
              <a:rPr lang="ru-RU" sz="1850"/>
              <a:t>Участие сообществ в национальной системе МиО в настоящее время сводится к предоставлению общественными организациями отчетности по национальным индикаторам (охват и спектр услуг), формальном участии в заседаниях соответствующих координационных комитетов, тех, кто входит в состав. Целевые группы привлекаются лишь в качестве респондентов при проведении исследований и био-поведенческого надзора. </a:t>
            </a:r>
            <a:br>
              <a:rPr lang="ru-RU" sz="1850"/>
            </a:br>
            <a:endParaRPr sz="18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entury Gothic"/>
              <a:buNone/>
            </a:pPr>
            <a:r>
              <a:rPr b="1" lang="ru-RU" sz="2800"/>
              <a:t>Руководство UNAIDS</a:t>
            </a:r>
            <a:br>
              <a:rPr lang="ru-RU" sz="2800"/>
            </a:br>
            <a:r>
              <a:rPr b="1" lang="ru-RU" sz="2800"/>
              <a:t>Глобальный мониторинг эпидемии СПИДа 2017 </a:t>
            </a:r>
            <a:br>
              <a:rPr lang="ru-RU" sz="2800"/>
            </a:br>
            <a:r>
              <a:rPr b="1" lang="ru-RU" sz="2800"/>
              <a:t>Индикаторы для мониторинга выполнения Политической декларации ООН по ВИЧ/СПИДу (2016) </a:t>
            </a:r>
            <a:br>
              <a:rPr lang="ru-RU" sz="2800"/>
            </a:br>
            <a:endParaRPr sz="2800"/>
          </a:p>
        </p:txBody>
      </p:sp>
      <p:sp>
        <p:nvSpPr>
          <p:cNvPr id="191" name="Google Shape;191;p26"/>
          <p:cNvSpPr txBox="1"/>
          <p:nvPr>
            <p:ph idx="1" type="body"/>
          </p:nvPr>
        </p:nvSpPr>
        <p:spPr>
          <a:xfrm>
            <a:off x="646111" y="2662519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ru-RU"/>
              <a:t>Участие. </a:t>
            </a:r>
            <a:r>
              <a:rPr lang="ru-RU"/>
              <a:t>Активное информированное участие в формулировании, внедрении, мониторинге и оценке всех решений, документов политики и принимаемых мер, от которых зависит здоровье населения, в целях соблюдения прав человека. … Участие является информированным, если люди имеют доступ к информации, необходимой для полноценного и эффективного участия. При необходимости для этого проводят программы и мероприятия по обучению и развитию человеческого потенциала.</a:t>
            </a:r>
            <a:br>
              <a:rPr lang="ru-RU"/>
            </a:br>
            <a:br>
              <a:rPr lang="ru-RU"/>
            </a:br>
            <a:r>
              <a:rPr lang="ru-RU" u="sng">
                <a:solidFill>
                  <a:schemeClr val="hlink"/>
                </a:solidFill>
                <a:hlinkClick r:id="rId3"/>
              </a:rPr>
              <a:t>https://www.unaids.org/sites/default/files/media_asset/2017-Global-AIDS-Monitoring_ru.pdf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</a:pPr>
            <a:r>
              <a:rPr lang="ru-RU"/>
              <a:t>Дополнительная информация</a:t>
            </a:r>
            <a:endParaRPr/>
          </a:p>
        </p:txBody>
      </p:sp>
      <p:sp>
        <p:nvSpPr>
          <p:cNvPr id="197" name="Google Shape;197;p27"/>
          <p:cNvSpPr txBox="1"/>
          <p:nvPr>
            <p:ph idx="1" type="body"/>
          </p:nvPr>
        </p:nvSpPr>
        <p:spPr>
          <a:xfrm>
            <a:off x="1104293" y="185324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Техническое руководство ВОЗ, УНП ООН и ЮНЭЙДС Для стран по разработке целей в рамках концепции обеспечения всеобщего доступа к профилактике, лечению и уходу в связи с ВИЧ-инфекцией среди потребителей инъекционных наркотиков (2012) </a:t>
            </a:r>
            <a:r>
              <a:rPr lang="ru-RU" sz="1400" u="sng">
                <a:solidFill>
                  <a:schemeClr val="hlink"/>
                </a:solidFill>
                <a:hlinkClick r:id="rId3"/>
              </a:rPr>
              <a:t>https://apps.who.int/iris/bitstream/handle/10665/77969/9789244504376_rus.pdf;jsessionid=42420B8661DDFAE26BCA6C2AC8E6CD98?sequence=7</a:t>
            </a:r>
            <a:endParaRPr sz="1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ВОЗ. Право на здоровье </a:t>
            </a:r>
            <a:r>
              <a:rPr lang="ru-RU" sz="1400" u="sng">
                <a:solidFill>
                  <a:schemeClr val="hlink"/>
                </a:solidFill>
                <a:hlinkClick r:id="rId4"/>
              </a:rPr>
              <a:t>https://www.ohchr.org/Documents/Publications/Factsheet31ru.pdf</a:t>
            </a:r>
            <a:endParaRPr sz="1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WHO, UNDCP, EMCDDA Client Satisfaction Evaluations </a:t>
            </a:r>
            <a:r>
              <a:rPr lang="ru-RU" sz="1400" u="sng">
                <a:solidFill>
                  <a:schemeClr val="hlink"/>
                </a:solidFill>
                <a:hlinkClick r:id="rId5"/>
              </a:rPr>
              <a:t>https://apps.who.int/iris/bitstream/handle/10665/66584/WHO_MSD_MSB_00.2g.pdf;jsessionid=05885772AB09A654D2B83F4DC53985CB?sequence=7</a:t>
            </a:r>
            <a:endParaRPr sz="1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Работаем вместе. Руководство по значимому участию сообществ в национальных программах противодействия вич-инфекции (2015) </a:t>
            </a:r>
            <a:r>
              <a:rPr lang="ru-RU" sz="1400" u="sng">
                <a:solidFill>
                  <a:schemeClr val="hlink"/>
                </a:solidFill>
                <a:hlinkClick r:id="rId6"/>
              </a:rPr>
              <a:t>http://icaso.org/wp-content/uploads/2015/06/Working-Together-RU.pdf</a:t>
            </a:r>
            <a:endParaRPr sz="1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ru-RU" sz="1400"/>
              <a:t>Patient Satisfaction Questionnaire from RAND Health Care </a:t>
            </a:r>
            <a:r>
              <a:rPr lang="ru-RU" sz="1400" u="sng">
                <a:solidFill>
                  <a:schemeClr val="hlink"/>
                </a:solidFill>
                <a:hlinkClick r:id="rId7"/>
              </a:rPr>
              <a:t>https://www.rand.org/health-care/surveys_tools/psq.html</a:t>
            </a:r>
            <a:endParaRPr sz="1400"/>
          </a:p>
          <a:p>
            <a:pPr indent="-281940" lvl="0" marL="342900" rtl="0" algn="l">
              <a:spcBef>
                <a:spcPts val="100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 sz="1200"/>
          </a:p>
          <a:p>
            <a:pPr indent="-281940" lvl="0" marL="342900" rtl="0" algn="l">
              <a:spcBef>
                <a:spcPts val="100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 sz="1200"/>
          </a:p>
          <a:p>
            <a:pPr indent="-281940" lvl="0" marL="342900" rtl="0" algn="l">
              <a:spcBef>
                <a:spcPts val="100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 sz="1200"/>
          </a:p>
          <a:p>
            <a:pPr indent="-281940" lvl="0" marL="342900" rtl="0" algn="l">
              <a:spcBef>
                <a:spcPts val="100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 sz="1200"/>
          </a:p>
          <a:p>
            <a:pPr indent="-241300" lvl="0" marL="3429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Ион">
  <a:themeElements>
    <a:clrScheme name="Violet II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