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y="5143500" cx="9144000"/>
  <p:notesSz cx="6858000" cy="9144000"/>
  <p:embeddedFontLst>
    <p:embeddedFont>
      <p:font typeface="Corbel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A70B141-0F5C-4E1E-8EFE-D2859D43083B}">
  <a:tblStyle styleId="{EA70B141-0F5C-4E1E-8EFE-D2859D43083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Corbel-bold.fntdata"/><Relationship Id="rId25" Type="http://schemas.openxmlformats.org/officeDocument/2006/relationships/font" Target="fonts/Corbel-regular.fntdata"/><Relationship Id="rId28" Type="http://schemas.openxmlformats.org/officeDocument/2006/relationships/font" Target="fonts/Corbel-boldItalic.fntdata"/><Relationship Id="rId27" Type="http://schemas.openxmlformats.org/officeDocument/2006/relationships/font" Target="fonts/Corbel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cae3b72ed_2_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5cae3b72ed_2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cae3b72ed_2_1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g5cae3b72ed_2_1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92" name="Google Shape;192;g5cae3b72ed_2_1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cae3b72ed_2_1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5cae3b72ed_2_1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01" name="Google Shape;201;g5cae3b72ed_2_1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5cae3b72ed_2_1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g5cae3b72ed_2_1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5cae3b72ed_2_14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cae3b72ed_2_1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g5cae3b72ed_2_1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5cae3b72ed_2_15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5cae3b72ed_2_1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g5cae3b72ed_2_1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5cae3b72ed_2_16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cae3b72ed_2_1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g5cae3b72ed_2_17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38" name="Google Shape;238;g5cae3b72ed_2_17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5cae3b72ed_2_1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g5cae3b72ed_2_18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5cae3b72ed_2_18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5cae3b72ed_2_18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5cae3b72ed_2_1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cae3b72ed_2_8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5cae3b72ed_2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cae3b72ed_2_8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5cae3b72ed_2_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cae3b72ed_2_9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cae3b72ed_2_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cae3b72ed_2_9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5cae3b72ed_2_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cae3b72ed_2_10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5cae3b72ed_2_1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cae3b72ed_2_10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5cae3b72ed_2_1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cae3b72ed_2_1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5cae3b72ed_2_1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72" name="Google Shape;172;g5cae3b72ed_2_1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cae3b72ed_2_1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5cae3b72ed_2_1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82" name="Google Shape;182;g5cae3b72ed_2_1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. текст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. загол. и текст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who.int/reproductivehealth/topics/gender_rights/women-living-with-hiv/en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jiasociety.org/index.php/jias/article/view/20289/pdf_1" TargetMode="External"/><Relationship Id="rId4" Type="http://schemas.openxmlformats.org/officeDocument/2006/relationships/hyperlink" Target="http://www.jiasociety.org/index.php/jias/article/view/20285/pdf_1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-GB" sz="4800"/>
              <a:t>История исследования</a:t>
            </a:r>
            <a:endParaRPr sz="4800"/>
          </a:p>
        </p:txBody>
      </p:sp>
      <p:sp>
        <p:nvSpPr>
          <p:cNvPr id="130" name="Google Shape;130;p25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/>
          <p:nvPr/>
        </p:nvSpPr>
        <p:spPr>
          <a:xfrm>
            <a:off x="1143000" y="141089"/>
            <a:ext cx="6858000" cy="885825"/>
          </a:xfrm>
          <a:prstGeom prst="rect">
            <a:avLst/>
          </a:prstGeom>
          <a:solidFill>
            <a:srgbClr val="51946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34"/>
          <p:cNvSpPr txBox="1"/>
          <p:nvPr/>
        </p:nvSpPr>
        <p:spPr>
          <a:xfrm>
            <a:off x="1485900" y="91679"/>
            <a:ext cx="6172200" cy="679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Опыт получения </a:t>
            </a:r>
            <a:r>
              <a:rPr b="1" lang="en-GB" sz="210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УСЛУГ</a:t>
            </a:r>
            <a:r>
              <a:rPr b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</a:t>
            </a:r>
            <a:r>
              <a:rPr b="1" lang="en-GB" sz="180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b="1" i="1" lang="en-GB" sz="180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не согласна”</a:t>
            </a:r>
            <a:r>
              <a:rPr b="1" lang="en-GB" sz="180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 или “</a:t>
            </a:r>
            <a:r>
              <a:rPr b="1" i="1" lang="en-GB" sz="180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категорически не согласна</a:t>
            </a:r>
            <a:r>
              <a:rPr b="1" lang="en-GB" sz="180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b="1" sz="1800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6" name="Google Shape;196;p34"/>
          <p:cNvGraphicFramePr/>
          <p:nvPr/>
        </p:nvGraphicFramePr>
        <p:xfrm>
          <a:off x="1203324" y="10763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{EA70B141-0F5C-4E1E-8EFE-D2859D43083B}</a:tableStyleId>
              </a:tblPr>
              <a:tblGrid>
                <a:gridCol w="4159250"/>
                <a:gridCol w="1358250"/>
                <a:gridCol w="1254025"/>
              </a:tblGrid>
              <a:tr h="603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УСЛУГИ</a:t>
                      </a:r>
                      <a:endParaRPr sz="1400"/>
                    </a:p>
                  </a:txBody>
                  <a:tcPr marT="34300" marB="34300" marR="68600" marL="68600">
                    <a:solidFill>
                      <a:srgbClr val="51946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Russian language</a:t>
                      </a:r>
                      <a:r>
                        <a:rPr lang="en-GB" sz="1400"/>
                        <a:t> data</a:t>
                      </a:r>
                      <a:endParaRPr sz="1400"/>
                    </a:p>
                  </a:txBody>
                  <a:tcPr marT="34300" marB="34300" marR="68600" marL="68600">
                    <a:solidFill>
                      <a:srgbClr val="51946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Global data</a:t>
                      </a:r>
                      <a:endParaRPr sz="1400"/>
                    </a:p>
                  </a:txBody>
                  <a:tcPr marT="34300" marB="34300" marR="68600" marL="68600">
                    <a:solidFill>
                      <a:srgbClr val="51946F"/>
                    </a:solidFill>
                  </a:tcPr>
                </a:tc>
              </a:tr>
              <a:tr h="708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/>
                        <a:t>Я считаю, что медработники, оказывающие услуги, имеют хорошую подготовку, доброжелательны, и готовы поддерживать</a:t>
                      </a:r>
                      <a:endParaRPr b="1" sz="1400"/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FF0000"/>
                          </a:solidFill>
                        </a:rPr>
                        <a:t>71% </a:t>
                      </a:r>
                      <a:endParaRPr sz="1400">
                        <a:solidFill>
                          <a:srgbClr val="FF0000"/>
                        </a:solidFill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43%</a:t>
                      </a:r>
                      <a:endParaRPr sz="1400"/>
                    </a:p>
                  </a:txBody>
                  <a:tcPr marT="0" marB="0" marR="51425" marL="51425" anchor="ctr"/>
                </a:tc>
              </a:tr>
              <a:tr h="775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Мой опыт получения услуг сексуального и репродуктивного здоровья был хорошим, у меня есть уверенность в высоком качестве консультаций и лечения, которые я получаю</a:t>
                      </a:r>
                      <a:r>
                        <a:rPr b="1" lang="en-GB" sz="1400"/>
                        <a:t> </a:t>
                      </a:r>
                      <a:endParaRPr b="1" sz="1400"/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FF0000"/>
                          </a:solidFill>
                        </a:rPr>
                        <a:t>64%</a:t>
                      </a:r>
                      <a:endParaRPr sz="1400">
                        <a:solidFill>
                          <a:srgbClr val="FF0000"/>
                        </a:solidFill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37%</a:t>
                      </a:r>
                      <a:endParaRPr sz="1400"/>
                    </a:p>
                  </a:txBody>
                  <a:tcPr marT="0" marB="0" marR="51425" marL="51425" anchor="ctr"/>
                </a:tc>
              </a:tr>
              <a:tr h="1033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Я уверена, что мой врач предлагает мне полный спектр доступных в моей стране вариантов планирования семьи, профилактики, диагностики и лечения инфекций, передающихся половым путем (ИППП )</a:t>
                      </a:r>
                      <a:r>
                        <a:rPr b="1" lang="en-GB" sz="1400"/>
                        <a:t> </a:t>
                      </a:r>
                      <a:endParaRPr b="1" sz="1400"/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FF0000"/>
                          </a:solidFill>
                        </a:rPr>
                        <a:t>66%</a:t>
                      </a:r>
                      <a:endParaRPr sz="1400">
                        <a:solidFill>
                          <a:srgbClr val="FF0000"/>
                        </a:solidFill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35%</a:t>
                      </a:r>
                      <a:endParaRPr sz="1400"/>
                    </a:p>
                  </a:txBody>
                  <a:tcPr marT="0" marB="0" marR="51425" marL="51425" anchor="ctr"/>
                </a:tc>
              </a:tr>
              <a:tr h="775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Я знаю свои права, и, если они будут нарушены в медучреждениях, я знаю, куда подать жалобу</a:t>
                      </a:r>
                      <a:r>
                        <a:rPr b="1" lang="en-GB" sz="1400"/>
                        <a:t> </a:t>
                      </a:r>
                      <a:endParaRPr b="1" sz="1400"/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75%</a:t>
                      </a:r>
                      <a:endParaRPr sz="1400"/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73%</a:t>
                      </a:r>
                      <a:endParaRPr sz="1400"/>
                    </a:p>
                  </a:txBody>
                  <a:tcPr marT="0" marB="0" marR="51425" marL="51425" anchor="ctr"/>
                </a:tc>
              </a:tr>
            </a:tbl>
          </a:graphicData>
        </a:graphic>
      </p:graphicFrame>
      <p:pic>
        <p:nvPicPr>
          <p:cNvPr id="197" name="Google Shape;19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3802549"/>
            <a:ext cx="990600" cy="1217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5"/>
          <p:cNvSpPr/>
          <p:nvPr/>
        </p:nvSpPr>
        <p:spPr>
          <a:xfrm>
            <a:off x="1143000" y="0"/>
            <a:ext cx="6858000" cy="885825"/>
          </a:xfrm>
          <a:prstGeom prst="rect">
            <a:avLst/>
          </a:prstGeom>
          <a:solidFill>
            <a:srgbClr val="51946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5"/>
          <p:cNvSpPr txBox="1"/>
          <p:nvPr>
            <p:ph idx="1" type="body"/>
          </p:nvPr>
        </p:nvSpPr>
        <p:spPr>
          <a:xfrm>
            <a:off x="1308100" y="1207248"/>
            <a:ext cx="6350000" cy="3602878"/>
          </a:xfrm>
          <a:prstGeom prst="rect">
            <a:avLst/>
          </a:prstGeom>
          <a:solidFill>
            <a:srgbClr val="51946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63500" lvl="0" marL="1778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177800" lvl="2" marL="863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100">
              <a:solidFill>
                <a:srgbClr val="323F4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77800" lvl="2" marL="863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</a:pPr>
            <a:r>
              <a:t/>
            </a:r>
            <a:endParaRPr sz="600">
              <a:solidFill>
                <a:srgbClr val="323F4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77800" lvl="1" marL="5207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</p:txBody>
      </p:sp>
      <p:sp>
        <p:nvSpPr>
          <p:cNvPr id="205" name="Google Shape;205;p35"/>
          <p:cNvSpPr txBox="1"/>
          <p:nvPr/>
        </p:nvSpPr>
        <p:spPr>
          <a:xfrm>
            <a:off x="1485900" y="91679"/>
            <a:ext cx="6172200" cy="794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1"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Опыт пережитого </a:t>
            </a:r>
            <a:r>
              <a:rPr b="1" lang="en-GB" sz="2400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НАСИЛИЯ:</a:t>
            </a:r>
            <a:r>
              <a:rPr b="1" lang="en-GB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(58% ответов)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</a:t>
            </a:r>
            <a:endParaRPr sz="1100"/>
          </a:p>
        </p:txBody>
      </p:sp>
      <p:graphicFrame>
        <p:nvGraphicFramePr>
          <p:cNvPr id="206" name="Google Shape;206;p35"/>
          <p:cNvGraphicFramePr/>
          <p:nvPr/>
        </p:nvGraphicFramePr>
        <p:xfrm>
          <a:off x="1381125" y="10096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{EA70B141-0F5C-4E1E-8EFE-D2859D43083B}</a:tableStyleId>
              </a:tblPr>
              <a:tblGrid>
                <a:gridCol w="3968750"/>
                <a:gridCol w="1085850"/>
                <a:gridCol w="1400175"/>
              </a:tblGrid>
              <a:tr h="658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НАСИЛИЕ</a:t>
                      </a:r>
                      <a:endParaRPr sz="1400"/>
                    </a:p>
                  </a:txBody>
                  <a:tcPr marT="34300" marB="34300" marR="68600" marL="68600">
                    <a:solidFill>
                      <a:srgbClr val="51946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Russian language</a:t>
                      </a:r>
                      <a:r>
                        <a:rPr lang="en-GB" sz="1400"/>
                        <a:t> data</a:t>
                      </a:r>
                      <a:endParaRPr sz="1400"/>
                    </a:p>
                  </a:txBody>
                  <a:tcPr marT="34300" marB="34300" marR="68600" marL="68600">
                    <a:solidFill>
                      <a:srgbClr val="51946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Global data</a:t>
                      </a:r>
                      <a:endParaRPr sz="1400"/>
                    </a:p>
                  </a:txBody>
                  <a:tcPr marT="34300" marB="34300" marR="68600" marL="68600">
                    <a:solidFill>
                      <a:srgbClr val="51946F"/>
                    </a:solidFill>
                  </a:tcPr>
                </a:tc>
              </a:tr>
              <a:tr h="384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Я</a:t>
                      </a:r>
                      <a:r>
                        <a:rPr lang="en-GB" sz="1400"/>
                        <a:t> пережила хотя бы один вид гендерного насилия</a:t>
                      </a:r>
                      <a:endParaRPr sz="1400"/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FF6600"/>
                          </a:solidFill>
                        </a:rPr>
                        <a:t>100%</a:t>
                      </a:r>
                      <a:endParaRPr sz="1400">
                        <a:solidFill>
                          <a:srgbClr val="FF6600"/>
                        </a:solidFill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89%</a:t>
                      </a:r>
                      <a:endParaRPr sz="1400"/>
                    </a:p>
                  </a:txBody>
                  <a:tcPr marT="0" marB="0" marR="51425" marL="51425" anchor="ctr"/>
                </a:tc>
              </a:tr>
              <a:tr h="384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  Насилие в медучреждениях</a:t>
                      </a:r>
                      <a:endParaRPr b="1" sz="1400">
                        <a:solidFill>
                          <a:srgbClr val="FF6600"/>
                        </a:solidFill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FF6600"/>
                          </a:solidFill>
                        </a:rPr>
                        <a:t>83%</a:t>
                      </a:r>
                      <a:endParaRPr sz="1400">
                        <a:solidFill>
                          <a:srgbClr val="FF6600"/>
                        </a:solidFill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53%</a:t>
                      </a:r>
                      <a:endParaRPr sz="1400"/>
                    </a:p>
                  </a:txBody>
                  <a:tcPr marT="0" marB="0" marR="51425" marL="51425" anchor="ctr"/>
                </a:tc>
              </a:tr>
              <a:tr h="384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>
                          <a:solidFill>
                            <a:schemeClr val="dk1"/>
                          </a:solidFill>
                        </a:rPr>
                        <a:t>  Страх пережить насилие</a:t>
                      </a:r>
                      <a:endParaRPr b="0" i="0" sz="1400">
                        <a:solidFill>
                          <a:schemeClr val="dk1"/>
                        </a:solidFill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FF6600"/>
                          </a:solidFill>
                        </a:rPr>
                        <a:t>81%</a:t>
                      </a:r>
                      <a:endParaRPr sz="1400">
                        <a:solidFill>
                          <a:srgbClr val="FF6600"/>
                        </a:solidFill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68%</a:t>
                      </a:r>
                      <a:endParaRPr sz="1400"/>
                    </a:p>
                  </a:txBody>
                  <a:tcPr marT="0" marB="0" marR="51425" marL="51425" anchor="ctr"/>
                </a:tc>
              </a:tr>
              <a:tr h="384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  Насилие в обществе</a:t>
                      </a:r>
                      <a:endParaRPr b="1" sz="1400">
                        <a:solidFill>
                          <a:srgbClr val="FF6600"/>
                        </a:solidFill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FF6600"/>
                          </a:solidFill>
                        </a:rPr>
                        <a:t>69%</a:t>
                      </a:r>
                      <a:endParaRPr sz="1400">
                        <a:solidFill>
                          <a:srgbClr val="FF6600"/>
                        </a:solidFill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52%</a:t>
                      </a:r>
                      <a:endParaRPr sz="1400"/>
                    </a:p>
                  </a:txBody>
                  <a:tcPr marT="0" marB="0" marR="51425" marL="51425" anchor="ctr"/>
                </a:tc>
              </a:tr>
              <a:tr h="384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>
                          <a:solidFill>
                            <a:schemeClr val="dk1"/>
                          </a:solidFill>
                        </a:rPr>
                        <a:t>  Насилие со стороны интимного партнера</a:t>
                      </a:r>
                      <a:endParaRPr b="0" sz="1400">
                        <a:solidFill>
                          <a:schemeClr val="dk1"/>
                        </a:solidFill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54%</a:t>
                      </a:r>
                      <a:endParaRPr sz="1400"/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59%</a:t>
                      </a:r>
                      <a:endParaRPr sz="1400"/>
                    </a:p>
                  </a:txBody>
                  <a:tcPr marT="0" marB="0" marR="51425" marL="51425" anchor="ctr"/>
                </a:tc>
              </a:tr>
              <a:tr h="420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 Насилие со стороны членов семьи или соседей</a:t>
                      </a:r>
                      <a:endParaRPr b="1" sz="1400">
                        <a:solidFill>
                          <a:srgbClr val="FF6600"/>
                        </a:solidFill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0C0C0C"/>
                          </a:solidFill>
                        </a:rPr>
                        <a:t>41%</a:t>
                      </a:r>
                      <a:endParaRPr sz="1400">
                        <a:solidFill>
                          <a:srgbClr val="0C0C0C"/>
                        </a:solidFill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45%</a:t>
                      </a:r>
                      <a:endParaRPr sz="1400"/>
                    </a:p>
                  </a:txBody>
                  <a:tcPr marT="0" marB="0" marR="51425" marL="51425" anchor="ctr"/>
                </a:tc>
              </a:tr>
              <a:tr h="560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 Насилие со стороны полиции, военных</a:t>
                      </a:r>
                      <a:endParaRPr b="1" sz="1400">
                        <a:solidFill>
                          <a:srgbClr val="FF6600"/>
                        </a:solidFill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FF6600"/>
                          </a:solidFill>
                        </a:rPr>
                        <a:t>41%</a:t>
                      </a:r>
                      <a:endParaRPr sz="1400">
                        <a:solidFill>
                          <a:srgbClr val="FF6600"/>
                        </a:solidFill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17%</a:t>
                      </a:r>
                      <a:endParaRPr sz="1400"/>
                    </a:p>
                  </a:txBody>
                  <a:tcPr marT="0" marB="0" marR="51425" marL="51425" anchor="ctr"/>
                </a:tc>
              </a:tr>
            </a:tbl>
          </a:graphicData>
        </a:graphic>
      </p:graphicFrame>
      <p:pic>
        <p:nvPicPr>
          <p:cNvPr id="207" name="Google Shape;20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1621" y="3592991"/>
            <a:ext cx="990600" cy="1217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/>
          <p:nvPr/>
        </p:nvSpPr>
        <p:spPr>
          <a:xfrm>
            <a:off x="1143000" y="0"/>
            <a:ext cx="6858000" cy="1063229"/>
          </a:xfrm>
          <a:prstGeom prst="rect">
            <a:avLst/>
          </a:prstGeom>
          <a:solidFill>
            <a:srgbClr val="51946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6"/>
          <p:cNvSpPr txBox="1"/>
          <p:nvPr>
            <p:ph idx="1" type="body"/>
          </p:nvPr>
        </p:nvSpPr>
        <p:spPr>
          <a:xfrm>
            <a:off x="1308100" y="1207248"/>
            <a:ext cx="6350000" cy="3574303"/>
          </a:xfrm>
          <a:prstGeom prst="rect">
            <a:avLst/>
          </a:prstGeom>
          <a:solidFill>
            <a:srgbClr val="51946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t/>
            </a:r>
            <a:endParaRPr sz="1300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GB" sz="1500"/>
              <a:t>Это болезненный вопрос. Поскольку я в прошлом секс работница, то физически насиловали меня не единожды. А вот психологические травмы получаю по сей день: в родах мне боялись оказать помощь из-за статуса, отношение было пренебрежительным, иногда даже оскорбляли.</a:t>
            </a:r>
            <a:endParaRPr sz="1500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i="1" lang="en-GB" sz="1500"/>
              <a:t>This is a painful question. Since in the past I was a sex worker, [I was] physically raped more than once. But I am still traumatized to this day: during labor [nurses] were afraid to help me because of my [HIV] status, the attitude was dismissive, sometimes even insulting.</a:t>
            </a:r>
            <a:endParaRPr sz="1100"/>
          </a:p>
          <a:p>
            <a:pPr indent="-7620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GB" sz="1500"/>
              <a:t>Меня избивали в полицейском участке, по причине того что я употребляла наркотики.</a:t>
            </a:r>
            <a:endParaRPr sz="1500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i="1" lang="en-GB" sz="1500"/>
              <a:t>I was beaten at the police station, due to the fact that I used drugs. </a:t>
            </a:r>
            <a:endParaRPr sz="1100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i="1" lang="en-GB" sz="1500"/>
              <a:t>													(Ukraine)</a:t>
            </a:r>
            <a:endParaRPr sz="1100"/>
          </a:p>
          <a:p>
            <a:pPr indent="-177800" lvl="2" marL="8636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</a:pPr>
            <a:r>
              <a:t/>
            </a:r>
            <a:endParaRPr sz="600">
              <a:solidFill>
                <a:srgbClr val="323F4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77800" lvl="2" marL="8636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"/>
              <a:buNone/>
            </a:pPr>
            <a:r>
              <a:t/>
            </a:r>
            <a:endParaRPr sz="200">
              <a:solidFill>
                <a:srgbClr val="323F4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77800" lvl="1" marL="520700" rtl="0" algn="l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</a:pPr>
            <a:r>
              <a:t/>
            </a:r>
            <a:endParaRPr sz="600"/>
          </a:p>
        </p:txBody>
      </p:sp>
      <p:sp>
        <p:nvSpPr>
          <p:cNvPr id="215" name="Google Shape;215;p36"/>
          <p:cNvSpPr txBox="1"/>
          <p:nvPr/>
        </p:nvSpPr>
        <p:spPr>
          <a:xfrm>
            <a:off x="1485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b="1" lang="en-GB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Опыт насилия…</a:t>
            </a:r>
            <a:endParaRPr b="1"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0400" y="3926365"/>
            <a:ext cx="990600" cy="1217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/>
          <p:nvPr/>
        </p:nvSpPr>
        <p:spPr>
          <a:xfrm>
            <a:off x="1143000" y="0"/>
            <a:ext cx="6858000" cy="1063229"/>
          </a:xfrm>
          <a:prstGeom prst="rect">
            <a:avLst/>
          </a:prstGeom>
          <a:solidFill>
            <a:srgbClr val="51946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7"/>
          <p:cNvSpPr txBox="1"/>
          <p:nvPr>
            <p:ph idx="1" type="body"/>
          </p:nvPr>
        </p:nvSpPr>
        <p:spPr>
          <a:xfrm>
            <a:off x="1308100" y="1207248"/>
            <a:ext cx="6350000" cy="3394472"/>
          </a:xfrm>
          <a:prstGeom prst="rect">
            <a:avLst/>
          </a:prstGeom>
          <a:solidFill>
            <a:srgbClr val="51946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GB" sz="1500"/>
              <a:t>я всегда рассчитывала только на себя. Так как мой муж был тоже в употреблении и со статусом ВИЧ, мы поддерживали друг друга. Но часто были скандалы и взаимные упреки из-за того, кто кого заразил ВИЧ. Иногда он меня бил.</a:t>
            </a:r>
            <a:endParaRPr sz="1100"/>
          </a:p>
          <a:p>
            <a:pPr indent="-8890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i="1" lang="en-GB" sz="1500"/>
              <a:t>I always count only on myself. Since my husband was a user and is HIV positive, we support each other. But often they have been scandals [fights?] and recriminations because of who gets infected with HIV [first?]. Sometimes he beats me.</a:t>
            </a:r>
            <a:endParaRPr sz="1100"/>
          </a:p>
          <a:p>
            <a:pPr indent="-8890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GB" sz="1500"/>
              <a:t>Со стороны семьи грубое отношение по поводу моей болезни, типа не жалуйся сама виновата, что вела такой образ жизни и т.д.</a:t>
            </a:r>
            <a:endParaRPr sz="1100"/>
          </a:p>
          <a:p>
            <a:pPr indent="-8890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i="1" lang="en-GB" sz="1500"/>
              <a:t>From the rude attitude of the family about my illness, such as </a:t>
            </a:r>
            <a:endParaRPr sz="1100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i="1" lang="en-GB" sz="1500"/>
              <a:t>[I should] not complain, [it's] my fault that I led such a life, etc.</a:t>
            </a:r>
            <a:endParaRPr sz="1100"/>
          </a:p>
          <a:p>
            <a:pPr indent="-11430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100"/>
          </a:p>
          <a:p>
            <a:pPr indent="-11430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100"/>
          </a:p>
          <a:p>
            <a:pPr indent="-177800" lvl="1" marL="520700" rtl="0" algn="l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</a:pPr>
            <a:r>
              <a:t/>
            </a:r>
            <a:endParaRPr sz="500"/>
          </a:p>
        </p:txBody>
      </p:sp>
      <p:sp>
        <p:nvSpPr>
          <p:cNvPr id="224" name="Google Shape;224;p37"/>
          <p:cNvSpPr txBox="1"/>
          <p:nvPr/>
        </p:nvSpPr>
        <p:spPr>
          <a:xfrm>
            <a:off x="1485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libri"/>
              <a:buNone/>
            </a:pPr>
            <a:r>
              <a:rPr b="1" lang="en-GB" sz="3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Отсутствие поддержки:</a:t>
            </a:r>
            <a:r>
              <a:rPr b="1" lang="en-GB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b="1"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0400" y="3926365"/>
            <a:ext cx="990600" cy="1217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/>
          <p:nvPr/>
        </p:nvSpPr>
        <p:spPr>
          <a:xfrm>
            <a:off x="1143000" y="0"/>
            <a:ext cx="6858000" cy="1063229"/>
          </a:xfrm>
          <a:prstGeom prst="rect">
            <a:avLst/>
          </a:prstGeom>
          <a:solidFill>
            <a:srgbClr val="51946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8"/>
          <p:cNvSpPr txBox="1"/>
          <p:nvPr>
            <p:ph idx="1" type="body"/>
          </p:nvPr>
        </p:nvSpPr>
        <p:spPr>
          <a:xfrm>
            <a:off x="1308100" y="1207248"/>
            <a:ext cx="6350000" cy="3394472"/>
          </a:xfrm>
          <a:prstGeom prst="rect">
            <a:avLst/>
          </a:prstGeom>
          <a:solidFill>
            <a:srgbClr val="51946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GB" sz="1500"/>
              <a:t>Один последний раз после того как меня изнасиловали двое молодых мужчин, я в то время проходила реабилитацию от химической зависимости амбулаторно. Я пришла на психотерапевтическую группу и попыталась получить там поддержку, но я не получила ее. Мне просто объяснили, что в этой ситуации виновата я сама. И ничего другого от этого не стоило и ожидать. "Дура! мол сама виновата"</a:t>
            </a:r>
            <a:endParaRPr sz="1100"/>
          </a:p>
          <a:p>
            <a:pPr indent="-762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i="1" lang="en-GB" sz="1500"/>
              <a:t>One last time after I was raped by two young men at the time I was an outpatient in rehabilitation for drug use. I came to the psychotherapy group and tried to get support there, but I did not get it. I just explained that I blame myself in this situation. And I should not have expected anything else from it. "Fool! It must be her own fault"</a:t>
            </a:r>
            <a:endParaRPr sz="1100"/>
          </a:p>
          <a:p>
            <a:pPr indent="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t/>
            </a:r>
            <a:endParaRPr sz="3300"/>
          </a:p>
          <a:p>
            <a:pPr indent="-177800" lvl="1" marL="5207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</p:txBody>
      </p:sp>
      <p:sp>
        <p:nvSpPr>
          <p:cNvPr id="233" name="Google Shape;233;p38"/>
          <p:cNvSpPr txBox="1"/>
          <p:nvPr/>
        </p:nvSpPr>
        <p:spPr>
          <a:xfrm>
            <a:off x="1485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libri"/>
              <a:buNone/>
            </a:pPr>
            <a:r>
              <a:rPr b="1" lang="en-GB" sz="3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Отсутствие поддержки:</a:t>
            </a:r>
            <a:r>
              <a:rPr b="1" lang="en-GB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… </a:t>
            </a:r>
            <a:endParaRPr b="1" i="1"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3384586"/>
            <a:ext cx="990600" cy="1217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"/>
          <p:cNvSpPr/>
          <p:nvPr/>
        </p:nvSpPr>
        <p:spPr>
          <a:xfrm>
            <a:off x="1143000" y="0"/>
            <a:ext cx="6858000" cy="885825"/>
          </a:xfrm>
          <a:prstGeom prst="rect">
            <a:avLst/>
          </a:prstGeom>
          <a:solidFill>
            <a:srgbClr val="51946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9"/>
          <p:cNvSpPr txBox="1"/>
          <p:nvPr>
            <p:ph idx="1" type="body"/>
          </p:nvPr>
        </p:nvSpPr>
        <p:spPr>
          <a:xfrm>
            <a:off x="1308100" y="1207248"/>
            <a:ext cx="6350000" cy="3793378"/>
          </a:xfrm>
          <a:prstGeom prst="rect">
            <a:avLst/>
          </a:prstGeom>
          <a:solidFill>
            <a:srgbClr val="51946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GB" sz="1700"/>
              <a:t>еще до ВИЧ я часто переживала физическое и психологическое насилие от своего парня, из-за этого я не испытываю оргазм и у меня часто было чувство вины, возможно если бы этого не было, я бы не вступила в половой контакт с человеком, заразившим меня ВИЧ</a:t>
            </a:r>
            <a:endParaRPr sz="1100"/>
          </a:p>
          <a:p>
            <a:pPr indent="0" lvl="0" marL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t/>
            </a:r>
            <a:endParaRPr sz="1300"/>
          </a:p>
          <a:p>
            <a:pPr indent="0" lvl="0" marL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rPr i="1" lang="en-GB" sz="1300"/>
              <a:t>Before HIV I often suffered physical and psychological abuse from my boyfriend</a:t>
            </a:r>
            <a:endParaRPr sz="1100"/>
          </a:p>
          <a:p>
            <a:pPr indent="0" lvl="0" marL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rPr i="1" lang="en-GB" sz="1300"/>
              <a:t> because of that I did not have an orgasm, and I often had feelings of guilt, </a:t>
            </a:r>
            <a:endParaRPr sz="1100"/>
          </a:p>
          <a:p>
            <a:pPr indent="0" lvl="0" marL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rPr i="1" lang="en-GB" sz="1300"/>
              <a:t>maybe if it was not [for that], I would not have entered into sexual contact </a:t>
            </a:r>
            <a:endParaRPr sz="1100"/>
          </a:p>
          <a:p>
            <a:pPr indent="0" lvl="0" marL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rPr i="1" lang="en-GB" sz="1300"/>
              <a:t>with the person who infected me with HIV</a:t>
            </a:r>
            <a:endParaRPr sz="1100"/>
          </a:p>
        </p:txBody>
      </p:sp>
      <p:sp>
        <p:nvSpPr>
          <p:cNvPr id="242" name="Google Shape;242;p39"/>
          <p:cNvSpPr txBox="1"/>
          <p:nvPr/>
        </p:nvSpPr>
        <p:spPr>
          <a:xfrm>
            <a:off x="1485900" y="91679"/>
            <a:ext cx="6172200" cy="679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b="1"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Психическое здоровье</a:t>
            </a:r>
            <a:r>
              <a:rPr b="1" lang="en-GB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(59% ответов)</a:t>
            </a:r>
            <a:r>
              <a:rPr b="1" lang="en-GB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</a:t>
            </a:r>
            <a:endParaRPr b="1"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3" name="Google Shape;243;p39"/>
          <p:cNvGraphicFramePr/>
          <p:nvPr/>
        </p:nvGraphicFramePr>
        <p:xfrm>
          <a:off x="1308100" y="101674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{EA70B141-0F5C-4E1E-8EFE-D2859D43083B}</a:tableStyleId>
              </a:tblPr>
              <a:tblGrid>
                <a:gridCol w="3968750"/>
                <a:gridCol w="1085850"/>
                <a:gridCol w="1400175"/>
              </a:tblGrid>
              <a:tr h="658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MENTAL HEALTH</a:t>
                      </a:r>
                      <a:endParaRPr sz="1400"/>
                    </a:p>
                  </a:txBody>
                  <a:tcPr marT="34300" marB="34300" marR="68600" marL="68600">
                    <a:solidFill>
                      <a:srgbClr val="51946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Russian language</a:t>
                      </a:r>
                      <a:r>
                        <a:rPr lang="en-GB" sz="1400"/>
                        <a:t> data</a:t>
                      </a:r>
                      <a:endParaRPr sz="1400"/>
                    </a:p>
                  </a:txBody>
                  <a:tcPr marT="34300" marB="34300" marR="68600" marL="68600">
                    <a:solidFill>
                      <a:srgbClr val="51946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Global data</a:t>
                      </a:r>
                      <a:endParaRPr sz="1400"/>
                    </a:p>
                  </a:txBody>
                  <a:tcPr marT="34300" marB="34300" marR="68600" marL="68600">
                    <a:solidFill>
                      <a:srgbClr val="51946F"/>
                    </a:solidFill>
                  </a:tcPr>
                </a:tc>
              </a:tr>
              <a:tr h="384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Депрессия</a:t>
                      </a:r>
                      <a:endParaRPr sz="1400"/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FF6600"/>
                          </a:solidFill>
                        </a:rPr>
                        <a:t>91%</a:t>
                      </a:r>
                      <a:endParaRPr sz="1400">
                        <a:solidFill>
                          <a:srgbClr val="FF6600"/>
                        </a:solidFill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82%</a:t>
                      </a:r>
                      <a:endParaRPr sz="1400"/>
                    </a:p>
                  </a:txBody>
                  <a:tcPr marT="0" marB="0" marR="51425" marL="51425" anchor="ctr"/>
                </a:tc>
              </a:tr>
              <a:tr h="384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Отрицание, нежелание принять свой диагноз</a:t>
                      </a:r>
                      <a:r>
                        <a:rPr lang="en-GB" sz="1400"/>
                        <a:t> </a:t>
                      </a:r>
                      <a:endParaRPr b="1" sz="1400">
                        <a:solidFill>
                          <a:srgbClr val="FF6600"/>
                        </a:solidFill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FF6600"/>
                          </a:solidFill>
                        </a:rPr>
                        <a:t>72%</a:t>
                      </a:r>
                      <a:endParaRPr sz="1400">
                        <a:solidFill>
                          <a:srgbClr val="FF6600"/>
                        </a:solidFill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78%</a:t>
                      </a:r>
                      <a:endParaRPr sz="1400"/>
                    </a:p>
                  </a:txBody>
                  <a:tcPr marT="0" marB="0" marR="51425" marL="51425" anchor="ctr"/>
                </a:tc>
              </a:tr>
            </a:tbl>
          </a:graphicData>
        </a:graphic>
      </p:graphicFrame>
      <p:pic>
        <p:nvPicPr>
          <p:cNvPr id="244" name="Google Shape;24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0400" y="3926365"/>
            <a:ext cx="990600" cy="1217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0"/>
          <p:cNvSpPr/>
          <p:nvPr/>
        </p:nvSpPr>
        <p:spPr>
          <a:xfrm>
            <a:off x="1143000" y="0"/>
            <a:ext cx="6858000" cy="1063229"/>
          </a:xfrm>
          <a:prstGeom prst="rect">
            <a:avLst/>
          </a:prstGeom>
          <a:solidFill>
            <a:srgbClr val="51946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40"/>
          <p:cNvSpPr txBox="1"/>
          <p:nvPr>
            <p:ph idx="1" type="body"/>
          </p:nvPr>
        </p:nvSpPr>
        <p:spPr>
          <a:xfrm>
            <a:off x="1308100" y="1207248"/>
            <a:ext cx="6350000" cy="3936253"/>
          </a:xfrm>
          <a:prstGeom prst="rect">
            <a:avLst/>
          </a:prstGeom>
          <a:solidFill>
            <a:srgbClr val="51946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2 года боялась заниматься сексом - 2 года не имела секса. боялась заразить партнера даже с презервативом.</a:t>
            </a:r>
            <a:endParaRPr sz="1800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2 years was afraid to have sex - 2 years did not have sex. afraid to infect a partner, even with a condom.</a:t>
            </a:r>
            <a:endParaRPr sz="1100"/>
          </a:p>
          <a:p>
            <a:pPr indent="-6350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Избегала более близкого общения с людьми, поставила на себе крест как маме, жене....и начала сильно употреблять наркотики молясь, чтоб Бог меня забрал</a:t>
            </a:r>
            <a:endParaRPr sz="1100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i="1" lang="en-GB" sz="1800"/>
              <a:t>Avoided close contact with more people, put on a cross as a mother, wife .... and began to heavily use drugs praying for God to take me</a:t>
            </a:r>
            <a:endParaRPr sz="1100"/>
          </a:p>
          <a:p>
            <a:pPr indent="-177800" lvl="1" marL="520700" rtl="0" algn="l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</a:pPr>
            <a:r>
              <a:t/>
            </a:r>
            <a:endParaRPr sz="700"/>
          </a:p>
        </p:txBody>
      </p:sp>
      <p:sp>
        <p:nvSpPr>
          <p:cNvPr id="252" name="Google Shape;252;p40"/>
          <p:cNvSpPr txBox="1"/>
          <p:nvPr/>
        </p:nvSpPr>
        <p:spPr>
          <a:xfrm>
            <a:off x="1485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libri"/>
              <a:buNone/>
            </a:pPr>
            <a:r>
              <a:rPr b="1" lang="en-GB" sz="3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Психическое здоровье…</a:t>
            </a:r>
            <a:endParaRPr b="1" i="1"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0400" y="3926365"/>
            <a:ext cx="990600" cy="1217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1"/>
          <p:cNvSpPr txBox="1"/>
          <p:nvPr>
            <p:ph type="title"/>
          </p:nvPr>
        </p:nvSpPr>
        <p:spPr>
          <a:xfrm>
            <a:off x="628650" y="273844"/>
            <a:ext cx="7886700" cy="19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GB" sz="3000"/>
              <a:t>21 февраля 2017 ВОЗ выпустила </a:t>
            </a:r>
            <a:br>
              <a:rPr lang="en-GB" sz="3000"/>
            </a:br>
            <a:r>
              <a:rPr b="1" lang="en-GB" sz="3000" u="sng">
                <a:solidFill>
                  <a:schemeClr val="hlink"/>
                </a:solidFill>
                <a:hlinkClick r:id="rId3"/>
              </a:rPr>
              <a:t>новое консолидированное руководство по вопросам сексуального и репродуктивного здоровья и прав женщин, живущих с ВИЧ</a:t>
            </a:r>
            <a:br>
              <a:rPr lang="en-GB" sz="3000"/>
            </a:br>
            <a:endParaRPr sz="3000"/>
          </a:p>
        </p:txBody>
      </p:sp>
      <p:sp>
        <p:nvSpPr>
          <p:cNvPr id="259" name="Google Shape;259;p41"/>
          <p:cNvSpPr txBox="1"/>
          <p:nvPr>
            <p:ph idx="1" type="body"/>
          </p:nvPr>
        </p:nvSpPr>
        <p:spPr>
          <a:xfrm>
            <a:off x="628650" y="2174132"/>
            <a:ext cx="7886700" cy="2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en-GB" sz="2300"/>
              <a:t>Подход к медицинскому обслуживанию, </a:t>
            </a:r>
            <a:r>
              <a:rPr b="1" lang="en-GB" sz="2300"/>
              <a:t>ориентированный на женщин</a:t>
            </a:r>
            <a:r>
              <a:rPr lang="en-GB" sz="2300"/>
              <a:t>, это тот, который осознанно принимает перспективы женщин, их семей и сообществ. </a:t>
            </a:r>
            <a:endParaRPr sz="23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en-GB" sz="2300"/>
              <a:t>Это означает, что медицинские услуги </a:t>
            </a:r>
            <a:r>
              <a:rPr b="1" lang="en-GB" sz="2300"/>
              <a:t>видят женщин в качестве активных участниц</a:t>
            </a:r>
            <a:r>
              <a:rPr lang="en-GB" sz="2300"/>
              <a:t>, а также бенефициарок систем здравоохранения, которым можно доверять и которые отвечают потребностям женщин, их правам и предпочтениям гуманными и целостными методами.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628650" y="273844"/>
            <a:ext cx="7886700" cy="6862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 sz="1100"/>
              <a:t>Кто нас вдохновил</a:t>
            </a:r>
            <a:endParaRPr sz="1100"/>
          </a:p>
        </p:txBody>
      </p:sp>
      <p:pic>
        <p:nvPicPr>
          <p:cNvPr descr="C:\Users\Svitlana\Documents\Позитивные женщины\2015\UN Women Project\Survey HIV positive Women\BuildingSafeHouseReportSalamanderJan2015FrontCover.jpg" id="136" name="Google Shape;136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4557" y="960120"/>
            <a:ext cx="2586750" cy="367307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6"/>
          <p:cNvSpPr txBox="1"/>
          <p:nvPr/>
        </p:nvSpPr>
        <p:spPr>
          <a:xfrm>
            <a:off x="441702" y="1150749"/>
            <a:ext cx="5521271" cy="36009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15900" lvl="0" marL="215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Глобальный опрос и консультации по ценностям и предпочтениям:  </a:t>
            </a:r>
            <a:r>
              <a:rPr b="1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сексуальное и репродуктивное здоровье и права человека для женщин, живущих с ВИЧ</a:t>
            </a: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en-GB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Salamander Trust </a:t>
            </a: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поддержке ВОЗ. </a:t>
            </a:r>
            <a:endParaRPr sz="1100"/>
          </a:p>
          <a:p>
            <a:pPr indent="-215900" lvl="0" marL="215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«Сommunity-based research»: Разработано под руководством Глобальной Референтной группы из 14 женщин, живущих с ВИЧ и проводилось женщинами, живущими с ВИЧ, на 7 языках. </a:t>
            </a:r>
            <a:endParaRPr sz="1100"/>
          </a:p>
          <a:p>
            <a:pPr indent="-215900" lvl="0" marL="215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ВИЧ-позитивные женщины со всего мира во всем разнообразии и в широком диапазоне географических, политических и социальных контекстов получили возможность стать активными участницами процесса подготовки новых руководств ВОЗ по СРЗ. Это самое масштабное международное исследование по сексуальному и репродуктивному здоровью и правам человека для женщин, живущих с ВИЧ.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832 женщины из 94 стран, в возрасте от 15 до 72 заполнили он-лайн опрос и 113 приняли участие в национальных консультациях фокус-группах.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 sz="1100"/>
          </a:p>
        </p:txBody>
      </p:sp>
      <p:pic>
        <p:nvPicPr>
          <p:cNvPr descr="ENG_Salamander Trust logo horizontal.jpg" id="143" name="Google Shape;143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3868" y="359450"/>
            <a:ext cx="3831482" cy="90856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7"/>
          <p:cNvSpPr/>
          <p:nvPr/>
        </p:nvSpPr>
        <p:spPr>
          <a:xfrm>
            <a:off x="628650" y="1706127"/>
            <a:ext cx="7886700" cy="339323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Глобальный он-лайн опрос и диалог сообщества был проведен Salamander Trust и Сетью ATHENA в партнерстве с диалоговой платформой ЮНЕЙДЗ, ICW, GNP+, региональными и национальными сетями женщин, живущих с ВИЧ.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Международную Референтную Группу опроса из региона ВЕЦА вошла Светлана Мороз, член правления БО «Позитивные женщины», председатель правления Евразийской Женской Сети по СПИДу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type="title"/>
          </p:nvPr>
        </p:nvSpPr>
        <p:spPr>
          <a:xfrm>
            <a:off x="628650" y="273845"/>
            <a:ext cx="7886700" cy="353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t/>
            </a:r>
            <a:endParaRPr sz="3000"/>
          </a:p>
        </p:txBody>
      </p:sp>
      <p:sp>
        <p:nvSpPr>
          <p:cNvPr id="150" name="Google Shape;150;p28"/>
          <p:cNvSpPr txBox="1"/>
          <p:nvPr>
            <p:ph idx="1" type="body"/>
          </p:nvPr>
        </p:nvSpPr>
        <p:spPr>
          <a:xfrm>
            <a:off x="628650" y="787940"/>
            <a:ext cx="7886700" cy="38447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sz="1100"/>
              <a:t>Результаты исследования уже многократно использовались в докладах на международных научных конференциях и изданиях. 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sz="1100"/>
              <a:t>К примеру, статьи в журнале Международного Общества по СПИДу (Journal of the International AIDS Society): «</a:t>
            </a:r>
            <a:r>
              <a:rPr b="1" lang="en-GB" sz="1100"/>
              <a:t>Как жизнь с ВИЧ влияет на психическое здоровье. Голоса глобального опроса</a:t>
            </a:r>
            <a:r>
              <a:rPr lang="en-GB" sz="1100"/>
              <a:t>» </a:t>
            </a:r>
            <a:r>
              <a:rPr lang="en-GB" sz="1100" u="sng">
                <a:solidFill>
                  <a:schemeClr val="hlink"/>
                </a:solidFill>
                <a:hlinkClick r:id="rId3"/>
              </a:rPr>
              <a:t>http://www.jiasociety.org/index.php/jias/article/view/20289/pdf_1</a:t>
            </a:r>
            <a:r>
              <a:rPr lang="en-GB" sz="1100"/>
              <a:t> или  «</a:t>
            </a:r>
            <a:r>
              <a:rPr b="1" lang="en-GB" sz="1100"/>
              <a:t>Насилие: Уже достаточно. Результаты международного опроса среди ВИЧ-позитивных женщин</a:t>
            </a:r>
            <a:r>
              <a:rPr lang="en-GB" sz="1100"/>
              <a:t>» </a:t>
            </a:r>
            <a:r>
              <a:rPr lang="en-GB" sz="1100" u="sng">
                <a:solidFill>
                  <a:schemeClr val="hlink"/>
                </a:solidFill>
                <a:hlinkClick r:id="rId4"/>
              </a:rPr>
              <a:t>http://www.jiasociety.org/index.php/jias/article/view/20285/pdf_1</a:t>
            </a:r>
            <a:r>
              <a:rPr lang="en-GB" sz="1100"/>
              <a:t>.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 sz="1100"/>
              <a:t>Сотрудничество с ВОЗ</a:t>
            </a:r>
            <a:endParaRPr sz="1100"/>
          </a:p>
        </p:txBody>
      </p:sp>
      <p:sp>
        <p:nvSpPr>
          <p:cNvPr id="156" name="Google Shape;156;p29"/>
          <p:cNvSpPr txBox="1"/>
          <p:nvPr>
            <p:ph idx="1" type="body"/>
          </p:nvPr>
        </p:nvSpPr>
        <p:spPr>
          <a:xfrm>
            <a:off x="628650" y="1143000"/>
            <a:ext cx="7886700" cy="34897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177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GB" sz="1900"/>
              <a:t>В январе 2015 года прошла консультационная встреча стейкхолдеров по Сексуальному и Репродуктивному здоровью и Правам человека женщин, живущих с ВИЧ. </a:t>
            </a:r>
            <a:endParaRPr sz="1900"/>
          </a:p>
          <a:p>
            <a:pPr indent="-171450" lvl="0" marL="177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GB" sz="1900"/>
              <a:t>Консультация организована Департаментов ВОЗ по Репродуктивному здоровью и исследованиям и проходит в Женеве, Швейцария. </a:t>
            </a:r>
            <a:endParaRPr sz="1900"/>
          </a:p>
          <a:p>
            <a:pPr indent="-171450" lvl="0" marL="177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GB" sz="1900"/>
              <a:t>Основной целью встречи является презентация и обсуждение результатов опроса сообщества, а также обзор рамочных документов по правам человека, их включение в новые Руководства ВОЗ по СРЗ и правам женщин, живущих с ВИЧ. </a:t>
            </a:r>
            <a:endParaRPr sz="1900"/>
          </a:p>
          <a:p>
            <a:pPr indent="-171450" lvl="0" marL="177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GB" sz="1900"/>
              <a:t>Основные проблемы, выявленные предварительным опросом, были в дальнейшем приоритезированы ВОЗ через технические консультации. Рекомендации, сделанные на основе обзоров, включены в Руководство.</a:t>
            </a:r>
            <a:endParaRPr sz="1100"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 sz="1100"/>
              <a:t>Основные результаты, описанные в кратком отчете </a:t>
            </a:r>
            <a:r>
              <a:rPr b="1" lang="en-GB" sz="1100"/>
              <a:t>глобального опроса</a:t>
            </a:r>
            <a:r>
              <a:rPr lang="en-GB" sz="1100"/>
              <a:t>:</a:t>
            </a:r>
            <a:endParaRPr sz="1100"/>
          </a:p>
        </p:txBody>
      </p:sp>
      <p:sp>
        <p:nvSpPr>
          <p:cNvPr id="162" name="Google Shape;162;p30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 sz="1100"/>
              <a:t>89% опрошенных женщин сказали, что испытывали  (или боялись, что это с ними произойдет) гендерное насилие до, во время получения или после получения положительного ВИЧ-статуса.</a:t>
            </a:r>
            <a:endParaRPr sz="1100"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 sz="1100"/>
              <a:t>Злоупотребление, плохое обращение: респондентки сообщили о том, что подвергались плохому обращению в учреждениях здравоохранения так же, как и дома.</a:t>
            </a:r>
            <a:endParaRPr sz="1100"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 sz="1100"/>
              <a:t>Криминализация: респондентки сообщали о том, что боялись или подвергались криминализации, что негативно повлияло на их здоровье</a:t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 sz="1100"/>
              <a:t>Основные результаты, описанные в кратком отчете </a:t>
            </a:r>
            <a:r>
              <a:rPr b="1" lang="en-GB" sz="1100"/>
              <a:t>глобального опроса </a:t>
            </a:r>
            <a:r>
              <a:rPr lang="en-GB" sz="1100"/>
              <a:t>(2)</a:t>
            </a:r>
            <a:endParaRPr sz="1100"/>
          </a:p>
        </p:txBody>
      </p:sp>
      <p:sp>
        <p:nvSpPr>
          <p:cNvPr id="168" name="Google Shape;168;p3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Char char="•"/>
            </a:pPr>
            <a:r>
              <a:rPr b="1" lang="en-GB" sz="1800">
                <a:solidFill>
                  <a:srgbClr val="7030A0"/>
                </a:solidFill>
              </a:rPr>
              <a:t>Психическое здоровье</a:t>
            </a:r>
            <a:r>
              <a:rPr lang="en-GB" sz="1800"/>
              <a:t>: больше чем 80% респонденток переживали депрессию, стыд и чувство отвержения. Более 75% сообщили о бессоннице и нарушениях сна, периодах самообвинения, очень низкой самооценке, чувстве одиночества, проблемах в восприятии и отношении к собственному телу или тревоге, страхах, панических атаках до того, как точный результат анализа на ВИЧ был получен или после получения диагноза.</a:t>
            </a:r>
            <a:endParaRPr sz="1100"/>
          </a:p>
          <a:p>
            <a:pPr indent="-17780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7030A0"/>
              </a:buClr>
              <a:buSzPts val="1800"/>
              <a:buChar char="•"/>
            </a:pPr>
            <a:r>
              <a:rPr b="1" lang="en-GB" sz="1800">
                <a:solidFill>
                  <a:srgbClr val="7030A0"/>
                </a:solidFill>
              </a:rPr>
              <a:t>Реакция медицинского персонала</a:t>
            </a:r>
            <a:r>
              <a:rPr lang="en-GB" sz="1800"/>
              <a:t>: отношение и поведение медицинских работников является ключевым фактором в способности женщины справиться (принять) с информацией о ВИЧ-положительном статусе, особенно, когда она получает эту информацию во время беременности</a:t>
            </a:r>
            <a:endParaRPr sz="1100"/>
          </a:p>
          <a:p>
            <a:pPr indent="-17780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7030A0"/>
              </a:buClr>
              <a:buSzPts val="1800"/>
              <a:buChar char="•"/>
            </a:pPr>
            <a:r>
              <a:rPr b="1" lang="en-GB" sz="1800">
                <a:solidFill>
                  <a:srgbClr val="7030A0"/>
                </a:solidFill>
              </a:rPr>
              <a:t>Здоровая сексуальная жизнь и здоровое материнство</a:t>
            </a:r>
            <a:r>
              <a:rPr lang="en-GB" sz="1800"/>
              <a:t>: все это может быть достигнуто, когда женщину, живущую с ВИЧ, поддерживают партнер, ее окружение, сотрудники медицинских учреждений и другие женщины, живущие с ВИЧ.</a:t>
            </a:r>
            <a:endParaRPr sz="1100"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/>
          <p:nvPr/>
        </p:nvSpPr>
        <p:spPr>
          <a:xfrm>
            <a:off x="1143000" y="0"/>
            <a:ext cx="6858000" cy="885825"/>
          </a:xfrm>
          <a:prstGeom prst="rect">
            <a:avLst/>
          </a:prstGeom>
          <a:solidFill>
            <a:srgbClr val="51946F"/>
          </a:solidFill>
          <a:ln cap="flat" cmpd="sng" w="12700">
            <a:solidFill>
              <a:srgbClr val="78787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2"/>
          <p:cNvSpPr txBox="1"/>
          <p:nvPr>
            <p:ph idx="1" type="body"/>
          </p:nvPr>
        </p:nvSpPr>
        <p:spPr>
          <a:xfrm>
            <a:off x="1308100" y="1207248"/>
            <a:ext cx="6350000" cy="3394472"/>
          </a:xfrm>
          <a:prstGeom prst="rect">
            <a:avLst/>
          </a:prstGeom>
          <a:solidFill>
            <a:srgbClr val="51946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63500" lvl="0" marL="1778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177800" lvl="2" marL="863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100">
              <a:solidFill>
                <a:srgbClr val="323F4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77800" lvl="2" marL="863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</a:pPr>
            <a:r>
              <a:t/>
            </a:r>
            <a:endParaRPr sz="600">
              <a:solidFill>
                <a:srgbClr val="323F4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77800" lvl="1" marL="5207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</p:txBody>
      </p:sp>
      <p:sp>
        <p:nvSpPr>
          <p:cNvPr id="176" name="Google Shape;176;p32"/>
          <p:cNvSpPr txBox="1"/>
          <p:nvPr/>
        </p:nvSpPr>
        <p:spPr>
          <a:xfrm>
            <a:off x="1485900" y="91679"/>
            <a:ext cx="6172200" cy="679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Results from Russian language respondents: </a:t>
            </a:r>
            <a:endParaRPr sz="1100"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99 responses from 11 countries, age 16-53; 60% in their 30s </a:t>
            </a:r>
            <a:endParaRPr sz="1100"/>
          </a:p>
        </p:txBody>
      </p:sp>
      <p:graphicFrame>
        <p:nvGraphicFramePr>
          <p:cNvPr id="177" name="Google Shape;177;p32"/>
          <p:cNvGraphicFramePr/>
          <p:nvPr/>
        </p:nvGraphicFramePr>
        <p:xfrm>
          <a:off x="1381126" y="990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{EA70B141-0F5C-4E1E-8EFE-D2859D43083B}</a:tableStyleId>
              </a:tblPr>
              <a:tblGrid>
                <a:gridCol w="4509775"/>
                <a:gridCol w="1944975"/>
              </a:tblGrid>
              <a:tr h="238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Country</a:t>
                      </a:r>
                      <a:endParaRPr sz="1400"/>
                    </a:p>
                  </a:txBody>
                  <a:tcPr marT="34300" marB="34300" marR="68600" marL="68600">
                    <a:solidFill>
                      <a:srgbClr val="51946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Numbers</a:t>
                      </a:r>
                      <a:endParaRPr sz="1400"/>
                    </a:p>
                  </a:txBody>
                  <a:tcPr marT="34300" marB="34300" marR="68600" marL="68600">
                    <a:solidFill>
                      <a:srgbClr val="51946F"/>
                    </a:solidFill>
                  </a:tcPr>
                </a:tc>
              </a:tr>
              <a:tr h="238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Corbel"/>
                          <a:ea typeface="Corbel"/>
                          <a:cs typeface="Corbel"/>
                          <a:sym typeface="Corbel"/>
                        </a:rPr>
                        <a:t>Ukraine</a:t>
                      </a:r>
                      <a:endParaRPr sz="1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Corbel"/>
                          <a:ea typeface="Corbel"/>
                          <a:cs typeface="Corbel"/>
                          <a:sym typeface="Corbel"/>
                        </a:rPr>
                        <a:t>53 (57%)</a:t>
                      </a:r>
                      <a:endParaRPr sz="1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51425" marL="51425" anchor="ctr"/>
                </a:tc>
              </a:tr>
              <a:tr h="238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Corbel"/>
                          <a:ea typeface="Corbel"/>
                          <a:cs typeface="Corbel"/>
                          <a:sym typeface="Corbel"/>
                        </a:rPr>
                        <a:t>Russia</a:t>
                      </a:r>
                      <a:endParaRPr sz="1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Corbel"/>
                          <a:ea typeface="Corbel"/>
                          <a:cs typeface="Corbel"/>
                          <a:sym typeface="Corbel"/>
                        </a:rPr>
                        <a:t>17 (18%)</a:t>
                      </a:r>
                      <a:endParaRPr sz="1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51425" marL="51425" anchor="ctr"/>
                </a:tc>
              </a:tr>
              <a:tr h="238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Corbel"/>
                          <a:ea typeface="Corbel"/>
                          <a:cs typeface="Corbel"/>
                          <a:sym typeface="Corbel"/>
                        </a:rPr>
                        <a:t>Kazakhstan</a:t>
                      </a:r>
                      <a:endParaRPr sz="1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Corbel"/>
                          <a:ea typeface="Corbel"/>
                          <a:cs typeface="Corbel"/>
                          <a:sym typeface="Corbel"/>
                        </a:rPr>
                        <a:t>8 (9%)</a:t>
                      </a:r>
                      <a:endParaRPr sz="1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51425" marL="51425" anchor="ctr"/>
                </a:tc>
              </a:tr>
              <a:tr h="238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Corbel"/>
                          <a:ea typeface="Corbel"/>
                          <a:cs typeface="Corbel"/>
                          <a:sym typeface="Corbel"/>
                        </a:rPr>
                        <a:t>Uzbekistan</a:t>
                      </a:r>
                      <a:endParaRPr sz="1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Corbel"/>
                          <a:ea typeface="Corbel"/>
                          <a:cs typeface="Corbel"/>
                          <a:sym typeface="Corbel"/>
                        </a:rPr>
                        <a:t>4 (4%)</a:t>
                      </a:r>
                      <a:endParaRPr sz="1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51425" marL="51425" anchor="ctr"/>
                </a:tc>
              </a:tr>
              <a:tr h="238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Corbel"/>
                          <a:ea typeface="Corbel"/>
                          <a:cs typeface="Corbel"/>
                          <a:sym typeface="Corbel"/>
                        </a:rPr>
                        <a:t>Tajikistan</a:t>
                      </a:r>
                      <a:endParaRPr sz="1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Corbel"/>
                          <a:ea typeface="Corbel"/>
                          <a:cs typeface="Corbel"/>
                          <a:sym typeface="Corbel"/>
                        </a:rPr>
                        <a:t>2 (2%)</a:t>
                      </a:r>
                      <a:endParaRPr sz="1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51425" marL="51425" anchor="ctr"/>
                </a:tc>
              </a:tr>
              <a:tr h="238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Corbel"/>
                          <a:ea typeface="Corbel"/>
                          <a:cs typeface="Corbel"/>
                          <a:sym typeface="Corbel"/>
                        </a:rPr>
                        <a:t>Moldova</a:t>
                      </a:r>
                      <a:endParaRPr sz="1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Corbel"/>
                          <a:ea typeface="Corbel"/>
                          <a:cs typeface="Corbel"/>
                          <a:sym typeface="Corbel"/>
                        </a:rPr>
                        <a:t>2 (2%)</a:t>
                      </a:r>
                      <a:endParaRPr sz="1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51425" marL="51425" anchor="ctr"/>
                </a:tc>
              </a:tr>
              <a:tr h="238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Corbel"/>
                          <a:ea typeface="Corbel"/>
                          <a:cs typeface="Corbel"/>
                          <a:sym typeface="Corbel"/>
                        </a:rPr>
                        <a:t>Transnistria (Moldova)</a:t>
                      </a:r>
                      <a:endParaRPr sz="1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Corbel"/>
                          <a:ea typeface="Corbel"/>
                          <a:cs typeface="Corbel"/>
                          <a:sym typeface="Corbel"/>
                        </a:rPr>
                        <a:t>2 (2%)</a:t>
                      </a:r>
                      <a:endParaRPr sz="1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51425" marL="51425" anchor="ctr"/>
                </a:tc>
              </a:tr>
              <a:tr h="238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Corbel"/>
                          <a:ea typeface="Corbel"/>
                          <a:cs typeface="Corbel"/>
                          <a:sym typeface="Corbel"/>
                        </a:rPr>
                        <a:t>Kyrgyzstan</a:t>
                      </a:r>
                      <a:endParaRPr sz="1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Corbel"/>
                          <a:ea typeface="Corbel"/>
                          <a:cs typeface="Corbel"/>
                          <a:sym typeface="Corbel"/>
                        </a:rPr>
                        <a:t>1 (1%)</a:t>
                      </a:r>
                      <a:endParaRPr sz="1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51425" marL="51425" anchor="ctr"/>
                </a:tc>
              </a:tr>
              <a:tr h="238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Corbel"/>
                          <a:ea typeface="Corbel"/>
                          <a:cs typeface="Corbel"/>
                          <a:sym typeface="Corbel"/>
                        </a:rPr>
                        <a:t>Belarus</a:t>
                      </a:r>
                      <a:endParaRPr sz="1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Corbel"/>
                          <a:ea typeface="Corbel"/>
                          <a:cs typeface="Corbel"/>
                          <a:sym typeface="Corbel"/>
                        </a:rPr>
                        <a:t>1 (1%)</a:t>
                      </a:r>
                      <a:endParaRPr sz="1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51425" marL="51425" anchor="ctr"/>
                </a:tc>
              </a:tr>
              <a:tr h="238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Corbel"/>
                          <a:ea typeface="Corbel"/>
                          <a:cs typeface="Corbel"/>
                          <a:sym typeface="Corbel"/>
                        </a:rPr>
                        <a:t>Georgia</a:t>
                      </a:r>
                      <a:endParaRPr sz="1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Corbel"/>
                          <a:ea typeface="Corbel"/>
                          <a:cs typeface="Corbel"/>
                          <a:sym typeface="Corbel"/>
                        </a:rPr>
                        <a:t>1 (1%)</a:t>
                      </a:r>
                      <a:endParaRPr sz="1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51425" marL="51425" anchor="ctr"/>
                </a:tc>
              </a:tr>
              <a:tr h="238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Corbel"/>
                          <a:ea typeface="Corbel"/>
                          <a:cs typeface="Corbel"/>
                          <a:sym typeface="Corbel"/>
                        </a:rPr>
                        <a:t>Estonia</a:t>
                      </a:r>
                      <a:endParaRPr sz="1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Corbel"/>
                          <a:ea typeface="Corbel"/>
                          <a:cs typeface="Corbel"/>
                          <a:sym typeface="Corbel"/>
                        </a:rPr>
                        <a:t>1 (1%)</a:t>
                      </a:r>
                      <a:endParaRPr sz="1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51425" marL="51425" anchor="ctr"/>
                </a:tc>
              </a:tr>
              <a:tr h="238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Corbel"/>
                          <a:ea typeface="Corbel"/>
                          <a:cs typeface="Corbel"/>
                          <a:sym typeface="Corbel"/>
                        </a:rPr>
                        <a:t>Armenia</a:t>
                      </a:r>
                      <a:endParaRPr sz="1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Corbel"/>
                          <a:ea typeface="Corbel"/>
                          <a:cs typeface="Corbel"/>
                          <a:sym typeface="Corbel"/>
                        </a:rPr>
                        <a:t>1 (1%)</a:t>
                      </a:r>
                      <a:endParaRPr sz="1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51425" marL="51425" anchor="ctr"/>
                </a:tc>
              </a:tr>
              <a:tr h="238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latin typeface="Corbel"/>
                          <a:ea typeface="Corbel"/>
                          <a:cs typeface="Corbel"/>
                          <a:sym typeface="Corbel"/>
                        </a:rPr>
                        <a:t>Total</a:t>
                      </a:r>
                      <a:endParaRPr b="1" sz="1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rbel"/>
                        <a:buNone/>
                      </a:pPr>
                      <a:r>
                        <a:rPr b="1" lang="en-GB" sz="1400">
                          <a:latin typeface="Corbel"/>
                          <a:ea typeface="Corbel"/>
                          <a:cs typeface="Corbel"/>
                          <a:sym typeface="Corbel"/>
                        </a:rPr>
                        <a:t>93 (100%)</a:t>
                      </a:r>
                      <a:endParaRPr b="1" sz="1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51425" marL="51425" anchor="ctr"/>
                </a:tc>
              </a:tr>
              <a:tr h="238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400">
                          <a:latin typeface="Corbel"/>
                          <a:ea typeface="Corbel"/>
                          <a:cs typeface="Corbel"/>
                          <a:sym typeface="Corbel"/>
                        </a:rPr>
                        <a:t>No response </a:t>
                      </a:r>
                      <a:endParaRPr i="1" sz="14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400">
                          <a:latin typeface="Corbel"/>
                          <a:ea typeface="Corbel"/>
                          <a:cs typeface="Corbel"/>
                          <a:sym typeface="Corbel"/>
                        </a:rPr>
                        <a:t>6</a:t>
                      </a:r>
                      <a:endParaRPr i="1" sz="14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0" marB="0" marR="51425" marL="51425" anchor="ctr"/>
                </a:tc>
              </a:tr>
            </a:tbl>
          </a:graphicData>
        </a:graphic>
      </p:graphicFrame>
      <p:pic>
        <p:nvPicPr>
          <p:cNvPr id="178" name="Google Shape;17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0400" y="3926365"/>
            <a:ext cx="990600" cy="1217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/>
          <p:nvPr/>
        </p:nvSpPr>
        <p:spPr>
          <a:xfrm>
            <a:off x="1143000" y="0"/>
            <a:ext cx="6858000" cy="885825"/>
          </a:xfrm>
          <a:prstGeom prst="rect">
            <a:avLst/>
          </a:prstGeom>
          <a:solidFill>
            <a:srgbClr val="51946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33"/>
          <p:cNvSpPr txBox="1"/>
          <p:nvPr>
            <p:ph idx="1" type="body"/>
          </p:nvPr>
        </p:nvSpPr>
        <p:spPr>
          <a:xfrm>
            <a:off x="1308100" y="1207248"/>
            <a:ext cx="6350000" cy="3669554"/>
          </a:xfrm>
          <a:prstGeom prst="rect">
            <a:avLst/>
          </a:prstGeom>
          <a:solidFill>
            <a:srgbClr val="51946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63500" lvl="0" marL="1778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177800" lvl="2" marL="863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100">
              <a:solidFill>
                <a:srgbClr val="323F4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77800" lvl="2" marL="863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</a:pPr>
            <a:r>
              <a:t/>
            </a:r>
            <a:endParaRPr sz="600">
              <a:solidFill>
                <a:srgbClr val="323F4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77800" lvl="1" marL="5207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</p:txBody>
      </p:sp>
      <p:sp>
        <p:nvSpPr>
          <p:cNvPr id="186" name="Google Shape;186;p33"/>
          <p:cNvSpPr txBox="1"/>
          <p:nvPr/>
        </p:nvSpPr>
        <p:spPr>
          <a:xfrm>
            <a:off x="1485900" y="91679"/>
            <a:ext cx="6172200" cy="679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None/>
            </a:pPr>
            <a:r>
              <a:rPr b="1" lang="en-GB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Comparison between Russian language and global data</a:t>
            </a:r>
            <a:endParaRPr sz="1100"/>
          </a:p>
        </p:txBody>
      </p:sp>
      <p:graphicFrame>
        <p:nvGraphicFramePr>
          <p:cNvPr id="187" name="Google Shape;187;p33"/>
          <p:cNvGraphicFramePr/>
          <p:nvPr/>
        </p:nvGraphicFramePr>
        <p:xfrm>
          <a:off x="1377948" y="10096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{EA70B141-0F5C-4E1E-8EFE-D2859D43083B}</a:tableStyleId>
              </a:tblPr>
              <a:tblGrid>
                <a:gridCol w="2616200"/>
                <a:gridCol w="2028825"/>
                <a:gridCol w="1809750"/>
              </a:tblGrid>
              <a:tr h="375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Identities</a:t>
                      </a:r>
                      <a:endParaRPr sz="1400"/>
                    </a:p>
                  </a:txBody>
                  <a:tcPr marT="34300" marB="34300" marR="68600" marL="68600">
                    <a:solidFill>
                      <a:srgbClr val="51946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Russian language</a:t>
                      </a:r>
                      <a:r>
                        <a:rPr lang="en-GB" sz="1400"/>
                        <a:t> data</a:t>
                      </a:r>
                      <a:endParaRPr sz="1400"/>
                    </a:p>
                  </a:txBody>
                  <a:tcPr marT="34300" marB="34300" marR="68600" marL="68600">
                    <a:solidFill>
                      <a:srgbClr val="51946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Global data</a:t>
                      </a:r>
                      <a:endParaRPr sz="1400"/>
                    </a:p>
                  </a:txBody>
                  <a:tcPr marT="34300" marB="34300" marR="68600" marL="68600">
                    <a:solidFill>
                      <a:srgbClr val="51946F"/>
                    </a:solidFill>
                  </a:tcPr>
                </a:tc>
              </a:tr>
              <a:tr h="563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/>
                        <a:t>Мой сексуальный партнер (ы) употребляет(л) наркотики</a:t>
                      </a:r>
                      <a:endParaRPr b="1" i="0" sz="140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FF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54%</a:t>
                      </a:r>
                      <a:endParaRPr sz="1400">
                        <a:solidFill>
                          <a:srgbClr val="FF000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Corbel"/>
                          <a:ea typeface="Corbel"/>
                          <a:cs typeface="Corbel"/>
                          <a:sym typeface="Corbel"/>
                        </a:rPr>
                        <a:t>21%</a:t>
                      </a:r>
                      <a:endParaRPr sz="14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0" marB="0" marR="51425" marL="51425" anchor="ctr"/>
                </a:tc>
              </a:tr>
              <a:tr h="327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/>
                        <a:t>Я имею(ла) гепатит С</a:t>
                      </a:r>
                      <a:endParaRPr b="1" i="0" sz="140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FF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49%</a:t>
                      </a:r>
                      <a:endParaRPr sz="1400">
                        <a:solidFill>
                          <a:srgbClr val="FF000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Corbel"/>
                          <a:ea typeface="Corbel"/>
                          <a:cs typeface="Corbel"/>
                          <a:sym typeface="Corbel"/>
                        </a:rPr>
                        <a:t>20%</a:t>
                      </a:r>
                      <a:endParaRPr sz="14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0" marB="0" marR="51425" marL="51425" anchor="ctr"/>
                </a:tc>
              </a:tr>
              <a:tr h="327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/>
                        <a:t>Я употребляю(ла) наркотики</a:t>
                      </a:r>
                      <a:endParaRPr b="1" i="0" sz="140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FF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42%</a:t>
                      </a:r>
                      <a:endParaRPr sz="1400">
                        <a:solidFill>
                          <a:srgbClr val="FF000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Corbel"/>
                          <a:ea typeface="Corbel"/>
                          <a:cs typeface="Corbel"/>
                          <a:sym typeface="Corbel"/>
                        </a:rPr>
                        <a:t>17%</a:t>
                      </a:r>
                      <a:endParaRPr sz="14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0" marB="0" marR="51425" marL="51425" anchor="ctr"/>
                </a:tc>
              </a:tr>
              <a:tr h="327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/>
                        <a:t>Я содержалась под стражей</a:t>
                      </a:r>
                      <a:endParaRPr b="1" i="0" sz="140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FF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17%</a:t>
                      </a:r>
                      <a:endParaRPr sz="1400">
                        <a:solidFill>
                          <a:srgbClr val="FF000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Corbel"/>
                          <a:ea typeface="Corbel"/>
                          <a:cs typeface="Corbel"/>
                          <a:sym typeface="Corbel"/>
                        </a:rPr>
                        <a:t>7%</a:t>
                      </a:r>
                      <a:endParaRPr sz="14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0" marB="0" marR="51425" marL="51425" anchor="ctr"/>
                </a:tc>
              </a:tr>
              <a:tr h="327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/>
                        <a:t>Я была в тюрьме</a:t>
                      </a:r>
                      <a:endParaRPr b="1" i="0" sz="140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FF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13%</a:t>
                      </a:r>
                      <a:endParaRPr sz="1400">
                        <a:solidFill>
                          <a:srgbClr val="FF000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Corbel"/>
                          <a:ea typeface="Corbel"/>
                          <a:cs typeface="Corbel"/>
                          <a:sym typeface="Corbel"/>
                        </a:rPr>
                        <a:t>7%</a:t>
                      </a:r>
                      <a:endParaRPr sz="14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0" marB="0" marR="51425" marL="51425" anchor="ctr"/>
                </a:tc>
              </a:tr>
              <a:tr h="327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/>
                        <a:t>Я имею(ла) активный туберкулез</a:t>
                      </a:r>
                      <a:endParaRPr b="1" i="0" sz="140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Corbel"/>
                          <a:ea typeface="Corbel"/>
                          <a:cs typeface="Corbel"/>
                          <a:sym typeface="Corbel"/>
                        </a:rPr>
                        <a:t>10%</a:t>
                      </a:r>
                      <a:endParaRPr sz="14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Corbel"/>
                          <a:ea typeface="Corbel"/>
                          <a:cs typeface="Corbel"/>
                          <a:sym typeface="Corbel"/>
                        </a:rPr>
                        <a:t>13%</a:t>
                      </a:r>
                      <a:endParaRPr sz="14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0" marB="0" marR="51425" marL="51425" anchor="ctr"/>
                </a:tc>
              </a:tr>
              <a:tr h="327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/>
                        <a:t>Я занимаюсь(лась) секс-работой</a:t>
                      </a:r>
                      <a:endParaRPr b="1" i="0" sz="140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Corbel"/>
                          <a:ea typeface="Corbel"/>
                          <a:cs typeface="Corbel"/>
                          <a:sym typeface="Corbel"/>
                        </a:rPr>
                        <a:t>8%</a:t>
                      </a:r>
                      <a:endParaRPr sz="14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Corbel"/>
                          <a:ea typeface="Corbel"/>
                          <a:cs typeface="Corbel"/>
                          <a:sym typeface="Corbel"/>
                        </a:rPr>
                        <a:t>13%</a:t>
                      </a:r>
                      <a:endParaRPr sz="14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0" marB="0" marR="51425" marL="51425" anchor="ctr"/>
                </a:tc>
              </a:tr>
              <a:tr h="327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Corbel"/>
                          <a:ea typeface="Corbel"/>
                          <a:cs typeface="Corbel"/>
                          <a:sym typeface="Corbel"/>
                        </a:rPr>
                        <a:t>Я болею(ла) малярией</a:t>
                      </a:r>
                      <a:endParaRPr sz="1100"/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Corbel"/>
                          <a:ea typeface="Corbel"/>
                          <a:cs typeface="Corbel"/>
                          <a:sym typeface="Corbel"/>
                        </a:rPr>
                        <a:t>0%</a:t>
                      </a:r>
                      <a:endParaRPr sz="14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Corbel"/>
                          <a:ea typeface="Corbel"/>
                          <a:cs typeface="Corbel"/>
                          <a:sym typeface="Corbel"/>
                        </a:rPr>
                        <a:t>15%</a:t>
                      </a:r>
                      <a:endParaRPr sz="14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0" marB="0" marR="51425" marL="51425" anchor="ctr"/>
                </a:tc>
              </a:tr>
              <a:tr h="327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/>
                        <a:t>Я лесбиянка, бисексуалка</a:t>
                      </a:r>
                      <a:endParaRPr b="1" i="0" sz="1400" u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Corbel"/>
                          <a:ea typeface="Corbel"/>
                          <a:cs typeface="Corbel"/>
                          <a:sym typeface="Corbel"/>
                        </a:rPr>
                        <a:t>2%</a:t>
                      </a:r>
                      <a:endParaRPr sz="14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Corbel"/>
                          <a:ea typeface="Corbel"/>
                          <a:cs typeface="Corbel"/>
                          <a:sym typeface="Corbel"/>
                        </a:rPr>
                        <a:t>5.5%</a:t>
                      </a:r>
                      <a:endParaRPr sz="14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0" marB="0" marR="51425" marL="51425" anchor="ctr"/>
                </a:tc>
              </a:tr>
              <a:tr h="327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Corbel"/>
                          <a:ea typeface="Corbel"/>
                          <a:cs typeface="Corbel"/>
                          <a:sym typeface="Corbel"/>
                        </a:rPr>
                        <a:t>Я трансгендерная женщина</a:t>
                      </a:r>
                      <a:endParaRPr sz="14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Corbel"/>
                          <a:ea typeface="Corbel"/>
                          <a:cs typeface="Corbel"/>
                          <a:sym typeface="Corbel"/>
                        </a:rPr>
                        <a:t>0%</a:t>
                      </a:r>
                      <a:endParaRPr sz="14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Corbel"/>
                          <a:ea typeface="Corbel"/>
                          <a:cs typeface="Corbel"/>
                          <a:sym typeface="Corbel"/>
                        </a:rPr>
                        <a:t>4.5%</a:t>
                      </a:r>
                      <a:endParaRPr sz="14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0" marB="0" marR="51425" marL="51425" anchor="ctr"/>
                </a:tc>
              </a:tr>
            </a:tbl>
          </a:graphicData>
        </a:graphic>
      </p:graphicFrame>
      <p:pic>
        <p:nvPicPr>
          <p:cNvPr id="188" name="Google Shape;18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0400" y="3926365"/>
            <a:ext cx="990600" cy="1217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