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93" r:id="rId3"/>
    <p:sldId id="307" r:id="rId4"/>
    <p:sldId id="321" r:id="rId5"/>
    <p:sldId id="313" r:id="rId6"/>
    <p:sldId id="305" r:id="rId7"/>
    <p:sldId id="323" r:id="rId8"/>
    <p:sldId id="306" r:id="rId9"/>
    <p:sldId id="316" r:id="rId10"/>
    <p:sldId id="314" r:id="rId11"/>
    <p:sldId id="312" r:id="rId12"/>
    <p:sldId id="297" r:id="rId13"/>
    <p:sldId id="318" r:id="rId14"/>
    <p:sldId id="298" r:id="rId15"/>
    <p:sldId id="320" r:id="rId16"/>
    <p:sldId id="322" r:id="rId17"/>
    <p:sldId id="308"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00" autoAdjust="0"/>
  </p:normalViewPr>
  <p:slideViewPr>
    <p:cSldViewPr snapToGrid="0" snapToObjects="1">
      <p:cViewPr varScale="1">
        <p:scale>
          <a:sx n="62" d="100"/>
          <a:sy n="62" d="100"/>
        </p:scale>
        <p:origin x="1400" y="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8" d="100"/>
          <a:sy n="88" d="100"/>
        </p:scale>
        <p:origin x="-3870" y="-12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A2C8A-577C-434D-AC5B-C21206E208E6}" type="doc">
      <dgm:prSet loTypeId="urn:microsoft.com/office/officeart/2005/8/layout/process1" loCatId="process" qsTypeId="urn:microsoft.com/office/officeart/2005/8/quickstyle/simple1" qsCatId="simple" csTypeId="urn:microsoft.com/office/officeart/2005/8/colors/accent1_2" csCatId="accent1" phldr="1"/>
      <dgm:spPr/>
    </dgm:pt>
    <dgm:pt modelId="{66925C22-178D-4EE0-A711-B3ECCAC2C777}">
      <dgm:prSet phldrT="[Text]"/>
      <dgm:spPr>
        <a:xfrm>
          <a:off x="7143" y="2068777"/>
          <a:ext cx="2135187" cy="1281112"/>
        </a:xfrm>
        <a:prstGeom prst="roundRect">
          <a:avLst>
            <a:gd name="adj" fmla="val 10000"/>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r>
            <a:rPr lang="en-GB" dirty="0">
              <a:solidFill>
                <a:srgbClr val="FFFFFF"/>
              </a:solidFill>
              <a:latin typeface="Calibri"/>
              <a:ea typeface="+mn-ea"/>
              <a:cs typeface="+mn-cs"/>
            </a:rPr>
            <a:t>STIGMA</a:t>
          </a:r>
          <a:endParaRPr lang="de-DE" dirty="0">
            <a:solidFill>
              <a:srgbClr val="FFFFFF"/>
            </a:solidFill>
            <a:latin typeface="Calibri"/>
            <a:ea typeface="+mn-ea"/>
            <a:cs typeface="+mn-cs"/>
          </a:endParaRPr>
        </a:p>
      </dgm:t>
    </dgm:pt>
    <dgm:pt modelId="{26658819-0393-4A0E-BB41-96F3EF749346}" type="parTrans" cxnId="{C73AA0F1-38C6-43B6-AF6D-D18E57A1A054}">
      <dgm:prSet/>
      <dgm:spPr/>
      <dgm:t>
        <a:bodyPr/>
        <a:lstStyle/>
        <a:p>
          <a:endParaRPr lang="de-DE"/>
        </a:p>
      </dgm:t>
    </dgm:pt>
    <dgm:pt modelId="{E4B688E7-C92C-4448-8F17-21478D812789}" type="sibTrans" cxnId="{C73AA0F1-38C6-43B6-AF6D-D18E57A1A054}">
      <dgm:prSet/>
      <dgm:spPr>
        <a:xfrm>
          <a:off x="2355850" y="2444570"/>
          <a:ext cx="452659" cy="529526"/>
        </a:xfrm>
        <a:prstGeom prst="rightArrow">
          <a:avLst>
            <a:gd name="adj1" fmla="val 60000"/>
            <a:gd name="adj2" fmla="val 50000"/>
          </a:avLst>
        </a:prstGeom>
        <a:solidFill>
          <a:srgbClr val="83C9F0">
            <a:tint val="60000"/>
            <a:hueOff val="0"/>
            <a:satOff val="0"/>
            <a:lumOff val="0"/>
            <a:alphaOff val="0"/>
          </a:srgbClr>
        </a:solidFill>
        <a:ln>
          <a:noFill/>
        </a:ln>
        <a:effectLst/>
      </dgm:spPr>
      <dgm:t>
        <a:bodyPr/>
        <a:lstStyle/>
        <a:p>
          <a:endParaRPr lang="de-DE">
            <a:solidFill>
              <a:srgbClr val="FFFFFF"/>
            </a:solidFill>
            <a:latin typeface="Calibri"/>
            <a:ea typeface="+mn-ea"/>
            <a:cs typeface="+mn-cs"/>
          </a:endParaRPr>
        </a:p>
      </dgm:t>
    </dgm:pt>
    <dgm:pt modelId="{FBD7A9F7-F253-49A7-BBBD-61D510B0E695}">
      <dgm:prSet phldrT="[Text]"/>
      <dgm:spPr>
        <a:xfrm>
          <a:off x="2996406" y="2068777"/>
          <a:ext cx="2135187" cy="1281112"/>
        </a:xfrm>
        <a:prstGeom prst="roundRect">
          <a:avLst>
            <a:gd name="adj" fmla="val 10000"/>
          </a:avLst>
        </a:prstGeom>
        <a:solidFill>
          <a:srgbClr val="0064AE"/>
        </a:solidFill>
        <a:ln w="12700" cap="flat" cmpd="sng" algn="ctr">
          <a:solidFill>
            <a:srgbClr val="FFFFFF">
              <a:hueOff val="0"/>
              <a:satOff val="0"/>
              <a:lumOff val="0"/>
              <a:alphaOff val="0"/>
            </a:srgbClr>
          </a:solidFill>
          <a:prstDash val="solid"/>
          <a:miter lim="800000"/>
        </a:ln>
        <a:effectLst/>
      </dgm:spPr>
      <dgm:t>
        <a:bodyPr/>
        <a:lstStyle/>
        <a:p>
          <a:r>
            <a:rPr lang="en-GB" dirty="0">
              <a:solidFill>
                <a:srgbClr val="FFFFFF"/>
              </a:solidFill>
              <a:latin typeface="Calibri"/>
              <a:ea typeface="+mn-ea"/>
              <a:cs typeface="+mn-cs"/>
            </a:rPr>
            <a:t>LACK OF GENDER SPECIFIC HR SERVICES</a:t>
          </a:r>
          <a:endParaRPr lang="de-DE" dirty="0">
            <a:solidFill>
              <a:srgbClr val="FFFFFF"/>
            </a:solidFill>
            <a:latin typeface="Calibri"/>
            <a:ea typeface="+mn-ea"/>
            <a:cs typeface="+mn-cs"/>
          </a:endParaRPr>
        </a:p>
      </dgm:t>
    </dgm:pt>
    <dgm:pt modelId="{23864810-FD43-401C-A1BD-CC35F6CC9E26}" type="parTrans" cxnId="{BD0D543D-84BF-47DB-90F2-B083EF9B89F1}">
      <dgm:prSet/>
      <dgm:spPr/>
      <dgm:t>
        <a:bodyPr/>
        <a:lstStyle/>
        <a:p>
          <a:endParaRPr lang="de-DE"/>
        </a:p>
      </dgm:t>
    </dgm:pt>
    <dgm:pt modelId="{9C048F1C-9A08-4504-8F7F-14833837AAFE}" type="sibTrans" cxnId="{BD0D543D-84BF-47DB-90F2-B083EF9B89F1}">
      <dgm:prSet/>
      <dgm:spPr>
        <a:xfrm rot="35862">
          <a:off x="5346886" y="2460334"/>
          <a:ext cx="456470" cy="529526"/>
        </a:xfrm>
        <a:prstGeom prst="rightArrow">
          <a:avLst>
            <a:gd name="adj1" fmla="val 60000"/>
            <a:gd name="adj2" fmla="val 50000"/>
          </a:avLst>
        </a:prstGeom>
        <a:solidFill>
          <a:srgbClr val="83C9F0">
            <a:tint val="60000"/>
            <a:hueOff val="0"/>
            <a:satOff val="0"/>
            <a:lumOff val="0"/>
            <a:alphaOff val="0"/>
          </a:srgbClr>
        </a:solidFill>
        <a:ln>
          <a:noFill/>
        </a:ln>
        <a:effectLst/>
      </dgm:spPr>
      <dgm:t>
        <a:bodyPr/>
        <a:lstStyle/>
        <a:p>
          <a:endParaRPr lang="de-DE">
            <a:solidFill>
              <a:srgbClr val="FFFFFF"/>
            </a:solidFill>
            <a:latin typeface="Calibri"/>
            <a:ea typeface="+mn-ea"/>
            <a:cs typeface="+mn-cs"/>
          </a:endParaRPr>
        </a:p>
      </dgm:t>
    </dgm:pt>
    <dgm:pt modelId="{48C8C49B-9E27-413E-A8C6-F186D282DD8D}">
      <dgm:prSet phldrT="[Text]"/>
      <dgm:spPr>
        <a:xfrm>
          <a:off x="5992812" y="2100036"/>
          <a:ext cx="2135187" cy="1281112"/>
        </a:xfrm>
        <a:prstGeom prst="roundRect">
          <a:avLst>
            <a:gd name="adj" fmla="val 10000"/>
          </a:avLst>
        </a:prstGeom>
        <a:solidFill>
          <a:srgbClr val="0064AE"/>
        </a:solidFill>
        <a:ln w="12700" cap="flat" cmpd="sng" algn="ctr">
          <a:solidFill>
            <a:srgbClr val="FFFFFF">
              <a:hueOff val="0"/>
              <a:satOff val="0"/>
              <a:lumOff val="0"/>
              <a:alphaOff val="0"/>
            </a:srgbClr>
          </a:solidFill>
          <a:prstDash val="solid"/>
          <a:miter lim="800000"/>
        </a:ln>
        <a:effectLst/>
      </dgm:spPr>
      <dgm:t>
        <a:bodyPr/>
        <a:lstStyle/>
        <a:p>
          <a:r>
            <a:rPr lang="en-GB" dirty="0">
              <a:solidFill>
                <a:srgbClr val="FFFFFF"/>
              </a:solidFill>
              <a:latin typeface="Calibri"/>
              <a:ea typeface="+mn-ea"/>
              <a:cs typeface="+mn-cs"/>
            </a:rPr>
            <a:t>INCREASED RISKY DRUG USE/SEXUAL BEHAVIOUR</a:t>
          </a:r>
          <a:endParaRPr lang="de-DE" dirty="0">
            <a:solidFill>
              <a:srgbClr val="FFFFFF"/>
            </a:solidFill>
            <a:latin typeface="Calibri"/>
            <a:ea typeface="+mn-ea"/>
            <a:cs typeface="+mn-cs"/>
          </a:endParaRPr>
        </a:p>
      </dgm:t>
    </dgm:pt>
    <dgm:pt modelId="{99A798AB-7005-4B28-AC0C-03EE782AFED8}" type="parTrans" cxnId="{2D681932-9824-4BA5-A725-5BE642D50491}">
      <dgm:prSet/>
      <dgm:spPr/>
      <dgm:t>
        <a:bodyPr/>
        <a:lstStyle/>
        <a:p>
          <a:endParaRPr lang="de-DE"/>
        </a:p>
      </dgm:t>
    </dgm:pt>
    <dgm:pt modelId="{D2A20B40-3A3C-41D7-AE07-0EAAAEB1219B}" type="sibTrans" cxnId="{2D681932-9824-4BA5-A725-5BE642D50491}">
      <dgm:prSet/>
      <dgm:spPr/>
      <dgm:t>
        <a:bodyPr/>
        <a:lstStyle/>
        <a:p>
          <a:endParaRPr lang="de-DE"/>
        </a:p>
      </dgm:t>
    </dgm:pt>
    <dgm:pt modelId="{EEFCC7C2-3010-4799-89A7-DBEE136D70DE}" type="pres">
      <dgm:prSet presAssocID="{D0AA2C8A-577C-434D-AC5B-C21206E208E6}" presName="Name0" presStyleCnt="0">
        <dgm:presLayoutVars>
          <dgm:dir/>
          <dgm:resizeHandles val="exact"/>
        </dgm:presLayoutVars>
      </dgm:prSet>
      <dgm:spPr/>
    </dgm:pt>
    <dgm:pt modelId="{FB384E2F-E608-487F-9B64-8CA604A8BAE5}" type="pres">
      <dgm:prSet presAssocID="{66925C22-178D-4EE0-A711-B3ECCAC2C777}" presName="node" presStyleLbl="node1" presStyleIdx="0" presStyleCnt="3">
        <dgm:presLayoutVars>
          <dgm:bulletEnabled val="1"/>
        </dgm:presLayoutVars>
      </dgm:prSet>
      <dgm:spPr/>
    </dgm:pt>
    <dgm:pt modelId="{43CCC8B4-5535-45CF-878D-7BEB9E1CFFF9}" type="pres">
      <dgm:prSet presAssocID="{E4B688E7-C92C-4448-8F17-21478D812789}" presName="sibTrans" presStyleLbl="sibTrans2D1" presStyleIdx="0" presStyleCnt="2"/>
      <dgm:spPr/>
    </dgm:pt>
    <dgm:pt modelId="{3AEA3D35-A331-4B51-8888-D051BFB84445}" type="pres">
      <dgm:prSet presAssocID="{E4B688E7-C92C-4448-8F17-21478D812789}" presName="connectorText" presStyleLbl="sibTrans2D1" presStyleIdx="0" presStyleCnt="2"/>
      <dgm:spPr/>
    </dgm:pt>
    <dgm:pt modelId="{FF9CD594-9288-4ABC-A00D-3D38EC4BCC94}" type="pres">
      <dgm:prSet presAssocID="{FBD7A9F7-F253-49A7-BBBD-61D510B0E695}" presName="node" presStyleLbl="node1" presStyleIdx="1" presStyleCnt="3">
        <dgm:presLayoutVars>
          <dgm:bulletEnabled val="1"/>
        </dgm:presLayoutVars>
      </dgm:prSet>
      <dgm:spPr/>
    </dgm:pt>
    <dgm:pt modelId="{E061D509-21D8-4235-A809-C053839BE4A9}" type="pres">
      <dgm:prSet presAssocID="{9C048F1C-9A08-4504-8F7F-14833837AAFE}" presName="sibTrans" presStyleLbl="sibTrans2D1" presStyleIdx="1" presStyleCnt="2"/>
      <dgm:spPr/>
    </dgm:pt>
    <dgm:pt modelId="{B29436A9-F6C3-4F21-B2B1-6D87D18BC861}" type="pres">
      <dgm:prSet presAssocID="{9C048F1C-9A08-4504-8F7F-14833837AAFE}" presName="connectorText" presStyleLbl="sibTrans2D1" presStyleIdx="1" presStyleCnt="2"/>
      <dgm:spPr/>
    </dgm:pt>
    <dgm:pt modelId="{CC5406E9-4FE6-41EF-91CB-6995DA242228}" type="pres">
      <dgm:prSet presAssocID="{48C8C49B-9E27-413E-A8C6-F186D282DD8D}" presName="node" presStyleLbl="node1" presStyleIdx="2" presStyleCnt="3" custLinFactNeighborX="837" custLinFactNeighborY="2440">
        <dgm:presLayoutVars>
          <dgm:bulletEnabled val="1"/>
        </dgm:presLayoutVars>
      </dgm:prSet>
      <dgm:spPr/>
    </dgm:pt>
  </dgm:ptLst>
  <dgm:cxnLst>
    <dgm:cxn modelId="{EB1F2505-59AF-4D5C-BDCC-6C1A646F54B3}" type="presOf" srcId="{FBD7A9F7-F253-49A7-BBBD-61D510B0E695}" destId="{FF9CD594-9288-4ABC-A00D-3D38EC4BCC94}" srcOrd="0" destOrd="0" presId="urn:microsoft.com/office/officeart/2005/8/layout/process1"/>
    <dgm:cxn modelId="{47ADB90A-A09D-4905-BAEA-343FC94AB5C1}" type="presOf" srcId="{E4B688E7-C92C-4448-8F17-21478D812789}" destId="{3AEA3D35-A331-4B51-8888-D051BFB84445}" srcOrd="1" destOrd="0" presId="urn:microsoft.com/office/officeart/2005/8/layout/process1"/>
    <dgm:cxn modelId="{5F8B420D-E673-421F-BAAC-1AE8EE95C713}" type="presOf" srcId="{48C8C49B-9E27-413E-A8C6-F186D282DD8D}" destId="{CC5406E9-4FE6-41EF-91CB-6995DA242228}" srcOrd="0" destOrd="0" presId="urn:microsoft.com/office/officeart/2005/8/layout/process1"/>
    <dgm:cxn modelId="{2D681932-9824-4BA5-A725-5BE642D50491}" srcId="{D0AA2C8A-577C-434D-AC5B-C21206E208E6}" destId="{48C8C49B-9E27-413E-A8C6-F186D282DD8D}" srcOrd="2" destOrd="0" parTransId="{99A798AB-7005-4B28-AC0C-03EE782AFED8}" sibTransId="{D2A20B40-3A3C-41D7-AE07-0EAAAEB1219B}"/>
    <dgm:cxn modelId="{BD0D543D-84BF-47DB-90F2-B083EF9B89F1}" srcId="{D0AA2C8A-577C-434D-AC5B-C21206E208E6}" destId="{FBD7A9F7-F253-49A7-BBBD-61D510B0E695}" srcOrd="1" destOrd="0" parTransId="{23864810-FD43-401C-A1BD-CC35F6CC9E26}" sibTransId="{9C048F1C-9A08-4504-8F7F-14833837AAFE}"/>
    <dgm:cxn modelId="{693DA09C-5E9A-4156-AB0C-D0F6935201E9}" type="presOf" srcId="{E4B688E7-C92C-4448-8F17-21478D812789}" destId="{43CCC8B4-5535-45CF-878D-7BEB9E1CFFF9}" srcOrd="0" destOrd="0" presId="urn:microsoft.com/office/officeart/2005/8/layout/process1"/>
    <dgm:cxn modelId="{ECC14BBA-64BE-4133-9FD4-C96A9312A154}" type="presOf" srcId="{66925C22-178D-4EE0-A711-B3ECCAC2C777}" destId="{FB384E2F-E608-487F-9B64-8CA604A8BAE5}" srcOrd="0" destOrd="0" presId="urn:microsoft.com/office/officeart/2005/8/layout/process1"/>
    <dgm:cxn modelId="{B347C3D5-CAE7-4899-82C9-C5B8510BE03C}" type="presOf" srcId="{9C048F1C-9A08-4504-8F7F-14833837AAFE}" destId="{E061D509-21D8-4235-A809-C053839BE4A9}" srcOrd="0" destOrd="0" presId="urn:microsoft.com/office/officeart/2005/8/layout/process1"/>
    <dgm:cxn modelId="{C73AA0F1-38C6-43B6-AF6D-D18E57A1A054}" srcId="{D0AA2C8A-577C-434D-AC5B-C21206E208E6}" destId="{66925C22-178D-4EE0-A711-B3ECCAC2C777}" srcOrd="0" destOrd="0" parTransId="{26658819-0393-4A0E-BB41-96F3EF749346}" sibTransId="{E4B688E7-C92C-4448-8F17-21478D812789}"/>
    <dgm:cxn modelId="{C52DB4F1-2159-441E-B127-B386D38DD8C3}" type="presOf" srcId="{9C048F1C-9A08-4504-8F7F-14833837AAFE}" destId="{B29436A9-F6C3-4F21-B2B1-6D87D18BC861}" srcOrd="1" destOrd="0" presId="urn:microsoft.com/office/officeart/2005/8/layout/process1"/>
    <dgm:cxn modelId="{6E00C9F3-74DA-4F42-9F09-51E22D13DF7F}" type="presOf" srcId="{D0AA2C8A-577C-434D-AC5B-C21206E208E6}" destId="{EEFCC7C2-3010-4799-89A7-DBEE136D70DE}" srcOrd="0" destOrd="0" presId="urn:microsoft.com/office/officeart/2005/8/layout/process1"/>
    <dgm:cxn modelId="{7F8D453C-7D50-4CFA-B226-900CABCF1A15}" type="presParOf" srcId="{EEFCC7C2-3010-4799-89A7-DBEE136D70DE}" destId="{FB384E2F-E608-487F-9B64-8CA604A8BAE5}" srcOrd="0" destOrd="0" presId="urn:microsoft.com/office/officeart/2005/8/layout/process1"/>
    <dgm:cxn modelId="{480B5806-7F64-4EA8-B67C-7317864CD4CC}" type="presParOf" srcId="{EEFCC7C2-3010-4799-89A7-DBEE136D70DE}" destId="{43CCC8B4-5535-45CF-878D-7BEB9E1CFFF9}" srcOrd="1" destOrd="0" presId="urn:microsoft.com/office/officeart/2005/8/layout/process1"/>
    <dgm:cxn modelId="{030A8FE5-C9E7-46ED-BD28-3D31F2B813B5}" type="presParOf" srcId="{43CCC8B4-5535-45CF-878D-7BEB9E1CFFF9}" destId="{3AEA3D35-A331-4B51-8888-D051BFB84445}" srcOrd="0" destOrd="0" presId="urn:microsoft.com/office/officeart/2005/8/layout/process1"/>
    <dgm:cxn modelId="{F005BE8C-E7F1-450F-958F-370F6378BBFE}" type="presParOf" srcId="{EEFCC7C2-3010-4799-89A7-DBEE136D70DE}" destId="{FF9CD594-9288-4ABC-A00D-3D38EC4BCC94}" srcOrd="2" destOrd="0" presId="urn:microsoft.com/office/officeart/2005/8/layout/process1"/>
    <dgm:cxn modelId="{E41A40A6-3502-402A-B585-A4691AFC66E0}" type="presParOf" srcId="{EEFCC7C2-3010-4799-89A7-DBEE136D70DE}" destId="{E061D509-21D8-4235-A809-C053839BE4A9}" srcOrd="3" destOrd="0" presId="urn:microsoft.com/office/officeart/2005/8/layout/process1"/>
    <dgm:cxn modelId="{06A4CA21-49C9-464A-B66D-08E4E0EC0EF9}" type="presParOf" srcId="{E061D509-21D8-4235-A809-C053839BE4A9}" destId="{B29436A9-F6C3-4F21-B2B1-6D87D18BC861}" srcOrd="0" destOrd="0" presId="urn:microsoft.com/office/officeart/2005/8/layout/process1"/>
    <dgm:cxn modelId="{FDA09B08-3474-40CF-B110-EED949B86094}" type="presParOf" srcId="{EEFCC7C2-3010-4799-89A7-DBEE136D70DE}" destId="{CC5406E9-4FE6-41EF-91CB-6995DA242228}" srcOrd="4" destOrd="0" presId="urn:microsoft.com/office/officeart/2005/8/layout/process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482DFF-ECA6-4F33-8035-17A83BF01A0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83330881-5555-4874-9E0F-BE27BAFD67F2}">
      <dgm:prSet phldrT="[Text]"/>
      <dgm:spPr>
        <a:xfrm rot="5400000">
          <a:off x="3609088" y="1930394"/>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Rights violation</a:t>
          </a:r>
          <a:endParaRPr lang="de-DE" dirty="0">
            <a:solidFill>
              <a:sysClr val="window" lastClr="FFFFFF"/>
            </a:solidFill>
            <a:latin typeface="Calibri" panose="020F0502020204030204"/>
            <a:ea typeface="+mn-ea"/>
            <a:cs typeface="+mn-cs"/>
          </a:endParaRPr>
        </a:p>
      </dgm:t>
    </dgm:pt>
    <dgm:pt modelId="{50236451-6066-4702-A905-79671CCBCDFA}" type="parTrans" cxnId="{95B423EE-67F6-491A-A61C-C9F789735B8B}">
      <dgm:prSet/>
      <dgm:spPr/>
      <dgm:t>
        <a:bodyPr/>
        <a:lstStyle/>
        <a:p>
          <a:endParaRPr lang="de-DE"/>
        </a:p>
      </dgm:t>
    </dgm:pt>
    <dgm:pt modelId="{5455FC1B-83E5-42B9-96A1-D6F2239064BD}" type="sibTrans" cxnId="{95B423EE-67F6-491A-A61C-C9F789735B8B}">
      <dgm:prSet/>
      <dgm:spPr>
        <a:xfrm rot="5400000">
          <a:off x="1040436" y="1025512"/>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Deprivation from children</a:t>
          </a:r>
          <a:endParaRPr lang="de-DE" dirty="0">
            <a:solidFill>
              <a:sysClr val="window" lastClr="FFFFFF"/>
            </a:solidFill>
            <a:latin typeface="Calibri" panose="020F0502020204030204"/>
            <a:ea typeface="+mn-ea"/>
            <a:cs typeface="+mn-cs"/>
          </a:endParaRPr>
        </a:p>
      </dgm:t>
    </dgm:pt>
    <dgm:pt modelId="{41DAE340-A55C-4663-8BD2-EB479A542A4C}">
      <dgm:prSet phldrT="[Text]"/>
      <dgm:spPr>
        <a:xfrm>
          <a:off x="3620027" y="219004"/>
          <a:ext cx="1206825" cy="648831"/>
        </a:xfrm>
        <a:prstGeom prst="rect">
          <a:avLst/>
        </a:prstGeom>
        <a:noFill/>
        <a:ln>
          <a:noFill/>
        </a:ln>
        <a:effectLst/>
      </dgm:spPr>
      <dgm:t>
        <a:bodyPr/>
        <a:lstStyle/>
        <a:p>
          <a:endParaRPr lang="de-DE" dirty="0">
            <a:solidFill>
              <a:sysClr val="windowText" lastClr="000000">
                <a:hueOff val="0"/>
                <a:satOff val="0"/>
                <a:lumOff val="0"/>
                <a:alphaOff val="0"/>
              </a:sysClr>
            </a:solidFill>
            <a:latin typeface="Calibri" panose="020F0502020204030204"/>
            <a:ea typeface="+mn-ea"/>
            <a:cs typeface="+mn-cs"/>
          </a:endParaRPr>
        </a:p>
      </dgm:t>
    </dgm:pt>
    <dgm:pt modelId="{8215A406-FDBA-4D13-AEF8-5E678A4FF9BA}" type="parTrans" cxnId="{B9441E1E-BEAF-4BBF-8ED9-48D6A486852B}">
      <dgm:prSet/>
      <dgm:spPr/>
      <dgm:t>
        <a:bodyPr/>
        <a:lstStyle/>
        <a:p>
          <a:endParaRPr lang="de-DE"/>
        </a:p>
      </dgm:t>
    </dgm:pt>
    <dgm:pt modelId="{24B8E2FC-EFB5-465E-85DF-926A6F2868FD}" type="sibTrans" cxnId="{B9441E1E-BEAF-4BBF-8ED9-48D6A486852B}">
      <dgm:prSet/>
      <dgm:spPr/>
      <dgm:t>
        <a:bodyPr/>
        <a:lstStyle/>
        <a:p>
          <a:endParaRPr lang="de-DE"/>
        </a:p>
      </dgm:t>
    </dgm:pt>
    <dgm:pt modelId="{2E3FFB3F-EF0F-456C-B808-EBC873A789B6}">
      <dgm:prSet phldrT="[Text]"/>
      <dgm:spPr>
        <a:xfrm rot="5400000">
          <a:off x="2070402" y="990897"/>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Sexual violence</a:t>
          </a:r>
          <a:endParaRPr lang="de-DE" dirty="0">
            <a:solidFill>
              <a:sysClr val="window" lastClr="FFFFFF"/>
            </a:solidFill>
            <a:latin typeface="Calibri" panose="020F0502020204030204"/>
            <a:ea typeface="+mn-ea"/>
            <a:cs typeface="+mn-cs"/>
          </a:endParaRPr>
        </a:p>
      </dgm:t>
    </dgm:pt>
    <dgm:pt modelId="{68D705AF-8AEB-4BE6-8C68-FBC1C033A791}" type="parTrans" cxnId="{9885FBA9-9CC0-4F15-B205-E4C245BCA97D}">
      <dgm:prSet/>
      <dgm:spPr/>
      <dgm:t>
        <a:bodyPr/>
        <a:lstStyle/>
        <a:p>
          <a:endParaRPr lang="de-DE"/>
        </a:p>
      </dgm:t>
    </dgm:pt>
    <dgm:pt modelId="{CCD23F7E-25BB-43B8-BC78-37ABECD16011}" type="sibTrans" cxnId="{9885FBA9-9CC0-4F15-B205-E4C245BCA97D}">
      <dgm:prSet custT="1"/>
      <dgm:spPr>
        <a:xfrm rot="5400000">
          <a:off x="3086472" y="990897"/>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dirty="0" err="1">
              <a:solidFill>
                <a:sysClr val="window" lastClr="FFFFFF"/>
              </a:solidFill>
              <a:latin typeface="Calibri" panose="020F0502020204030204"/>
              <a:ea typeface="+mn-ea"/>
              <a:cs typeface="+mn-cs"/>
            </a:rPr>
            <a:t>Marginali-zation</a:t>
          </a:r>
          <a:endParaRPr lang="de-DE" sz="1400" dirty="0">
            <a:solidFill>
              <a:sysClr val="window" lastClr="FFFFFF"/>
            </a:solidFill>
            <a:latin typeface="Calibri" panose="020F0502020204030204"/>
            <a:ea typeface="+mn-ea"/>
            <a:cs typeface="+mn-cs"/>
          </a:endParaRPr>
        </a:p>
      </dgm:t>
    </dgm:pt>
    <dgm:pt modelId="{9585FE70-E7AB-4210-80D1-353C6EE4A8F8}">
      <dgm:prSet phldrT="[Text]"/>
      <dgm:spPr>
        <a:xfrm>
          <a:off x="933866" y="1136884"/>
          <a:ext cx="1167895" cy="648831"/>
        </a:xfrm>
        <a:prstGeom prst="rect">
          <a:avLst/>
        </a:prstGeom>
        <a:noFill/>
        <a:ln>
          <a:noFill/>
        </a:ln>
        <a:effectLst/>
      </dgm:spPr>
      <dgm:t>
        <a:bodyPr/>
        <a:lstStyle/>
        <a:p>
          <a:endParaRPr lang="de-DE" dirty="0">
            <a:solidFill>
              <a:sysClr val="windowText" lastClr="000000">
                <a:hueOff val="0"/>
                <a:satOff val="0"/>
                <a:lumOff val="0"/>
                <a:alphaOff val="0"/>
              </a:sysClr>
            </a:solidFill>
            <a:latin typeface="Calibri" panose="020F0502020204030204"/>
            <a:ea typeface="+mn-ea"/>
            <a:cs typeface="+mn-cs"/>
          </a:endParaRPr>
        </a:p>
      </dgm:t>
    </dgm:pt>
    <dgm:pt modelId="{8B808A9D-42CE-42EC-844C-6303D8B9D064}" type="parTrans" cxnId="{FDC86391-9614-4C25-9480-39E279FE7C81}">
      <dgm:prSet/>
      <dgm:spPr/>
      <dgm:t>
        <a:bodyPr/>
        <a:lstStyle/>
        <a:p>
          <a:endParaRPr lang="de-DE"/>
        </a:p>
      </dgm:t>
    </dgm:pt>
    <dgm:pt modelId="{B8778703-1149-4F6B-9009-0ABF2338CE93}" type="sibTrans" cxnId="{FDC86391-9614-4C25-9480-39E279FE7C81}">
      <dgm:prSet/>
      <dgm:spPr/>
      <dgm:t>
        <a:bodyPr/>
        <a:lstStyle/>
        <a:p>
          <a:endParaRPr lang="de-DE"/>
        </a:p>
      </dgm:t>
    </dgm:pt>
    <dgm:pt modelId="{8DB47054-4B88-49DB-8D60-0E5472980023}">
      <dgm:prSet phldrT="[Text]"/>
      <dgm:spPr>
        <a:xfrm rot="5400000">
          <a:off x="2580383" y="1908777"/>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Family rejection</a:t>
          </a:r>
          <a:endParaRPr lang="de-DE" dirty="0">
            <a:solidFill>
              <a:sysClr val="window" lastClr="FFFFFF"/>
            </a:solidFill>
            <a:latin typeface="Calibri" panose="020F0502020204030204"/>
            <a:ea typeface="+mn-ea"/>
            <a:cs typeface="+mn-cs"/>
          </a:endParaRPr>
        </a:p>
      </dgm:t>
    </dgm:pt>
    <dgm:pt modelId="{FDA024DE-247D-4D84-8B32-B99C67F1AC21}" type="parTrans" cxnId="{CB8D2CC2-E23A-469D-8AFF-FEB1144B129C}">
      <dgm:prSet/>
      <dgm:spPr/>
      <dgm:t>
        <a:bodyPr/>
        <a:lstStyle/>
        <a:p>
          <a:endParaRPr lang="de-DE"/>
        </a:p>
      </dgm:t>
    </dgm:pt>
    <dgm:pt modelId="{315F56E1-10C0-4AF6-ABA0-301576D91A4C}" type="sibTrans" cxnId="{CB8D2CC2-E23A-469D-8AFF-FEB1144B129C}">
      <dgm:prSet/>
      <dgm:spPr>
        <a:xfrm rot="5400000">
          <a:off x="1564314" y="1908777"/>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Financial instability</a:t>
          </a:r>
          <a:endParaRPr lang="de-DE" dirty="0">
            <a:solidFill>
              <a:sysClr val="window" lastClr="FFFFFF"/>
            </a:solidFill>
            <a:latin typeface="Calibri" panose="020F0502020204030204"/>
            <a:ea typeface="+mn-ea"/>
            <a:cs typeface="+mn-cs"/>
          </a:endParaRPr>
        </a:p>
      </dgm:t>
    </dgm:pt>
    <dgm:pt modelId="{5883F796-D4DF-420C-9A68-0CC9AF7CE1CD}">
      <dgm:prSet phldrT="[Text]"/>
      <dgm:spPr>
        <a:xfrm>
          <a:off x="3620027" y="2054764"/>
          <a:ext cx="1206825" cy="648831"/>
        </a:xfrm>
        <a:prstGeom prst="rect">
          <a:avLst/>
        </a:prstGeom>
        <a:noFill/>
        <a:ln>
          <a:noFill/>
        </a:ln>
        <a:effectLst/>
      </dgm:spPr>
      <dgm:t>
        <a:bodyPr/>
        <a:lstStyle/>
        <a:p>
          <a:endParaRPr lang="de-DE" dirty="0">
            <a:solidFill>
              <a:sysClr val="windowText" lastClr="000000">
                <a:hueOff val="0"/>
                <a:satOff val="0"/>
                <a:lumOff val="0"/>
                <a:alphaOff val="0"/>
              </a:sysClr>
            </a:solidFill>
            <a:latin typeface="Calibri" panose="020F0502020204030204"/>
            <a:ea typeface="+mn-ea"/>
            <a:cs typeface="+mn-cs"/>
          </a:endParaRPr>
        </a:p>
      </dgm:t>
    </dgm:pt>
    <dgm:pt modelId="{8FFCFBFC-DF30-4A86-B9B3-3DB3B33EC10D}" type="parTrans" cxnId="{65F5779A-A912-4482-9A2A-8F16362E1BC2}">
      <dgm:prSet/>
      <dgm:spPr/>
      <dgm:t>
        <a:bodyPr/>
        <a:lstStyle/>
        <a:p>
          <a:endParaRPr lang="de-DE"/>
        </a:p>
      </dgm:t>
    </dgm:pt>
    <dgm:pt modelId="{612E91E6-B0AB-459D-B349-FDA689E00DD5}" type="sibTrans" cxnId="{65F5779A-A912-4482-9A2A-8F16362E1BC2}">
      <dgm:prSet/>
      <dgm:spPr/>
      <dgm:t>
        <a:bodyPr/>
        <a:lstStyle/>
        <a:p>
          <a:endParaRPr lang="de-DE"/>
        </a:p>
      </dgm:t>
    </dgm:pt>
    <dgm:pt modelId="{616E59D8-C03E-4CE7-A4D9-3D174E11D343}">
      <dgm:prSet phldrT="[Text]" custT="1"/>
      <dgm:spPr>
        <a:xfrm rot="5400000">
          <a:off x="2070402" y="2826657"/>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dirty="0" err="1">
              <a:solidFill>
                <a:sysClr val="window" lastClr="FFFFFF"/>
              </a:solidFill>
              <a:latin typeface="Calibri" panose="020F0502020204030204"/>
              <a:ea typeface="+mn-ea"/>
              <a:cs typeface="+mn-cs"/>
            </a:rPr>
            <a:t>Humali-ation</a:t>
          </a:r>
          <a:endParaRPr lang="de-DE" sz="1400" dirty="0">
            <a:solidFill>
              <a:sysClr val="window" lastClr="FFFFFF"/>
            </a:solidFill>
            <a:latin typeface="Calibri" panose="020F0502020204030204"/>
            <a:ea typeface="+mn-ea"/>
            <a:cs typeface="+mn-cs"/>
          </a:endParaRPr>
        </a:p>
      </dgm:t>
    </dgm:pt>
    <dgm:pt modelId="{6B1D81A3-28CC-436A-AD82-2F79FC975A8B}" type="parTrans" cxnId="{F1BD2042-77CE-4FF2-BCF2-CC51A6E11ADC}">
      <dgm:prSet/>
      <dgm:spPr/>
      <dgm:t>
        <a:bodyPr/>
        <a:lstStyle/>
        <a:p>
          <a:endParaRPr lang="de-DE"/>
        </a:p>
      </dgm:t>
    </dgm:pt>
    <dgm:pt modelId="{89892A11-E420-484D-AA5F-33EB9A23F2B2}" type="sibTrans" cxnId="{F1BD2042-77CE-4FF2-BCF2-CC51A6E11ADC}">
      <dgm:prSet custT="1"/>
      <dgm:spPr>
        <a:xfrm rot="5400000">
          <a:off x="3086472" y="2826657"/>
          <a:ext cx="1081385" cy="940805"/>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dirty="0">
              <a:solidFill>
                <a:sysClr val="window" lastClr="FFFFFF"/>
              </a:solidFill>
              <a:latin typeface="Calibri" panose="020F0502020204030204"/>
              <a:ea typeface="+mn-ea"/>
              <a:cs typeface="+mn-cs"/>
            </a:rPr>
            <a:t>Sex work</a:t>
          </a:r>
          <a:endParaRPr lang="de-DE" sz="1400" dirty="0">
            <a:solidFill>
              <a:sysClr val="window" lastClr="FFFFFF"/>
            </a:solidFill>
            <a:latin typeface="Calibri" panose="020F0502020204030204"/>
            <a:ea typeface="+mn-ea"/>
            <a:cs typeface="+mn-cs"/>
          </a:endParaRPr>
        </a:p>
      </dgm:t>
    </dgm:pt>
    <dgm:pt modelId="{D8733959-E087-4445-ADC8-AC82DBFE9015}" type="pres">
      <dgm:prSet presAssocID="{9D482DFF-ECA6-4F33-8035-17A83BF01A02}" presName="Name0" presStyleCnt="0">
        <dgm:presLayoutVars>
          <dgm:chMax/>
          <dgm:chPref/>
          <dgm:dir/>
          <dgm:animLvl val="lvl"/>
        </dgm:presLayoutVars>
      </dgm:prSet>
      <dgm:spPr/>
    </dgm:pt>
    <dgm:pt modelId="{4B9D4017-8256-40D7-8DB7-F13CD2FCC512}" type="pres">
      <dgm:prSet presAssocID="{83330881-5555-4874-9E0F-BE27BAFD67F2}" presName="composite" presStyleCnt="0"/>
      <dgm:spPr/>
    </dgm:pt>
    <dgm:pt modelId="{EBE36A96-9DCD-4057-9886-26DE925BCAB6}" type="pres">
      <dgm:prSet presAssocID="{83330881-5555-4874-9E0F-BE27BAFD67F2}" presName="Parent1" presStyleLbl="node1" presStyleIdx="0" presStyleCnt="8" custLinFactX="9343" custLinFactY="71759" custLinFactNeighborX="100000" custLinFactNeighborY="100000">
        <dgm:presLayoutVars>
          <dgm:chMax val="1"/>
          <dgm:chPref val="1"/>
          <dgm:bulletEnabled val="1"/>
        </dgm:presLayoutVars>
      </dgm:prSet>
      <dgm:spPr/>
    </dgm:pt>
    <dgm:pt modelId="{A983CAC9-55A3-43D9-83F4-464F5EC288C2}" type="pres">
      <dgm:prSet presAssocID="{83330881-5555-4874-9E0F-BE27BAFD67F2}" presName="Childtext1" presStyleLbl="revTx" presStyleIdx="0" presStyleCnt="4">
        <dgm:presLayoutVars>
          <dgm:chMax val="0"/>
          <dgm:chPref val="0"/>
          <dgm:bulletEnabled val="1"/>
        </dgm:presLayoutVars>
      </dgm:prSet>
      <dgm:spPr/>
    </dgm:pt>
    <dgm:pt modelId="{2B2CF1E3-D337-4B42-83D6-C7765724548B}" type="pres">
      <dgm:prSet presAssocID="{83330881-5555-4874-9E0F-BE27BAFD67F2}" presName="BalanceSpacing" presStyleCnt="0"/>
      <dgm:spPr/>
    </dgm:pt>
    <dgm:pt modelId="{28AFDEEE-1AED-41E7-B0E8-D4B9A8B519E6}" type="pres">
      <dgm:prSet presAssocID="{83330881-5555-4874-9E0F-BE27BAFD67F2}" presName="BalanceSpacing1" presStyleCnt="0"/>
      <dgm:spPr/>
    </dgm:pt>
    <dgm:pt modelId="{78615414-2C06-41DE-884D-3A25CA3CC602}" type="pres">
      <dgm:prSet presAssocID="{5455FC1B-83E5-42B9-96A1-D6F2239064BD}" presName="Accent1Text" presStyleLbl="node1" presStyleIdx="1" presStyleCnt="8" custLinFactNeighborX="-55684" custLinFactNeighborY="88081"/>
      <dgm:spPr/>
    </dgm:pt>
    <dgm:pt modelId="{8E780626-F51C-487B-B4D3-89B5F61E5A2D}" type="pres">
      <dgm:prSet presAssocID="{5455FC1B-83E5-42B9-96A1-D6F2239064BD}" presName="spaceBetweenRectangles" presStyleCnt="0"/>
      <dgm:spPr/>
    </dgm:pt>
    <dgm:pt modelId="{8FCC1CF6-270C-497D-ABC0-7F7BB40844F9}" type="pres">
      <dgm:prSet presAssocID="{2E3FFB3F-EF0F-456C-B808-EBC873A789B6}" presName="composite" presStyleCnt="0"/>
      <dgm:spPr/>
    </dgm:pt>
    <dgm:pt modelId="{38457108-511C-48A5-8503-62400BD3B99B}" type="pres">
      <dgm:prSet presAssocID="{2E3FFB3F-EF0F-456C-B808-EBC873A789B6}" presName="Parent1" presStyleLbl="node1" presStyleIdx="2" presStyleCnt="8">
        <dgm:presLayoutVars>
          <dgm:chMax val="1"/>
          <dgm:chPref val="1"/>
          <dgm:bulletEnabled val="1"/>
        </dgm:presLayoutVars>
      </dgm:prSet>
      <dgm:spPr/>
    </dgm:pt>
    <dgm:pt modelId="{41EB7C4D-A844-48E4-BB97-4D897445D81A}" type="pres">
      <dgm:prSet presAssocID="{2E3FFB3F-EF0F-456C-B808-EBC873A789B6}" presName="Childtext1" presStyleLbl="revTx" presStyleIdx="1" presStyleCnt="4">
        <dgm:presLayoutVars>
          <dgm:chMax val="0"/>
          <dgm:chPref val="0"/>
          <dgm:bulletEnabled val="1"/>
        </dgm:presLayoutVars>
      </dgm:prSet>
      <dgm:spPr/>
    </dgm:pt>
    <dgm:pt modelId="{896260B3-0E3C-4723-AEB8-63471D5B755B}" type="pres">
      <dgm:prSet presAssocID="{2E3FFB3F-EF0F-456C-B808-EBC873A789B6}" presName="BalanceSpacing" presStyleCnt="0"/>
      <dgm:spPr/>
    </dgm:pt>
    <dgm:pt modelId="{6B125390-A22A-484D-9AAD-27E65507682C}" type="pres">
      <dgm:prSet presAssocID="{2E3FFB3F-EF0F-456C-B808-EBC873A789B6}" presName="BalanceSpacing1" presStyleCnt="0"/>
      <dgm:spPr/>
    </dgm:pt>
    <dgm:pt modelId="{12D7E59B-F2A1-424E-83B4-FC9A030A4ACF}" type="pres">
      <dgm:prSet presAssocID="{CCD23F7E-25BB-43B8-BC78-37ABECD16011}" presName="Accent1Text" presStyleLbl="node1" presStyleIdx="3" presStyleCnt="8" custScaleX="101775"/>
      <dgm:spPr/>
    </dgm:pt>
    <dgm:pt modelId="{2D2DEC33-56CE-463C-9880-ACE3C6281AB1}" type="pres">
      <dgm:prSet presAssocID="{CCD23F7E-25BB-43B8-BC78-37ABECD16011}" presName="spaceBetweenRectangles" presStyleCnt="0"/>
      <dgm:spPr/>
    </dgm:pt>
    <dgm:pt modelId="{77467F25-277F-4BE6-8CD1-19F36722BD89}" type="pres">
      <dgm:prSet presAssocID="{8DB47054-4B88-49DB-8D60-0E5472980023}" presName="composite" presStyleCnt="0"/>
      <dgm:spPr/>
    </dgm:pt>
    <dgm:pt modelId="{7EDA4763-C27C-4BA2-A5E8-C463484D8115}" type="pres">
      <dgm:prSet presAssocID="{8DB47054-4B88-49DB-8D60-0E5472980023}" presName="Parent1" presStyleLbl="node1" presStyleIdx="4" presStyleCnt="8">
        <dgm:presLayoutVars>
          <dgm:chMax val="1"/>
          <dgm:chPref val="1"/>
          <dgm:bulletEnabled val="1"/>
        </dgm:presLayoutVars>
      </dgm:prSet>
      <dgm:spPr/>
    </dgm:pt>
    <dgm:pt modelId="{4C237395-F96A-45E0-9F7F-C0DEE0925327}" type="pres">
      <dgm:prSet presAssocID="{8DB47054-4B88-49DB-8D60-0E5472980023}" presName="Childtext1" presStyleLbl="revTx" presStyleIdx="2" presStyleCnt="4">
        <dgm:presLayoutVars>
          <dgm:chMax val="0"/>
          <dgm:chPref val="0"/>
          <dgm:bulletEnabled val="1"/>
        </dgm:presLayoutVars>
      </dgm:prSet>
      <dgm:spPr/>
    </dgm:pt>
    <dgm:pt modelId="{9C0EAB05-0081-4DCB-8190-545A11D748D2}" type="pres">
      <dgm:prSet presAssocID="{8DB47054-4B88-49DB-8D60-0E5472980023}" presName="BalanceSpacing" presStyleCnt="0"/>
      <dgm:spPr/>
    </dgm:pt>
    <dgm:pt modelId="{5067F326-6D7A-46EA-8B24-F8D2616FED6A}" type="pres">
      <dgm:prSet presAssocID="{8DB47054-4B88-49DB-8D60-0E5472980023}" presName="BalanceSpacing1" presStyleCnt="0"/>
      <dgm:spPr/>
    </dgm:pt>
    <dgm:pt modelId="{2447C7D9-1EF5-4AF9-A743-CB3237138E25}" type="pres">
      <dgm:prSet presAssocID="{315F56E1-10C0-4AF6-ABA0-301576D91A4C}" presName="Accent1Text" presStyleLbl="node1" presStyleIdx="5" presStyleCnt="8"/>
      <dgm:spPr/>
    </dgm:pt>
    <dgm:pt modelId="{26FE0607-D753-4F65-99E7-5D9F0230FF5E}" type="pres">
      <dgm:prSet presAssocID="{315F56E1-10C0-4AF6-ABA0-301576D91A4C}" presName="spaceBetweenRectangles" presStyleCnt="0"/>
      <dgm:spPr/>
    </dgm:pt>
    <dgm:pt modelId="{3A0ED0BD-7E6D-43E1-9B39-4E1411EA4563}" type="pres">
      <dgm:prSet presAssocID="{616E59D8-C03E-4CE7-A4D9-3D174E11D343}" presName="composite" presStyleCnt="0"/>
      <dgm:spPr/>
    </dgm:pt>
    <dgm:pt modelId="{32996BC3-9416-4400-93BE-FB229ED093C5}" type="pres">
      <dgm:prSet presAssocID="{616E59D8-C03E-4CE7-A4D9-3D174E11D343}" presName="Parent1" presStyleLbl="node1" presStyleIdx="6" presStyleCnt="8">
        <dgm:presLayoutVars>
          <dgm:chMax val="1"/>
          <dgm:chPref val="1"/>
          <dgm:bulletEnabled val="1"/>
        </dgm:presLayoutVars>
      </dgm:prSet>
      <dgm:spPr/>
    </dgm:pt>
    <dgm:pt modelId="{87985122-EE35-4C52-A138-DA41FBCAED04}" type="pres">
      <dgm:prSet presAssocID="{616E59D8-C03E-4CE7-A4D9-3D174E11D343}" presName="Childtext1" presStyleLbl="revTx" presStyleIdx="3" presStyleCnt="4">
        <dgm:presLayoutVars>
          <dgm:chMax val="0"/>
          <dgm:chPref val="0"/>
          <dgm:bulletEnabled val="1"/>
        </dgm:presLayoutVars>
      </dgm:prSet>
      <dgm:spPr>
        <a:xfrm>
          <a:off x="933866" y="2972644"/>
          <a:ext cx="1167895" cy="648831"/>
        </a:xfrm>
        <a:prstGeom prst="rect">
          <a:avLst/>
        </a:prstGeom>
        <a:noFill/>
        <a:ln>
          <a:noFill/>
        </a:ln>
        <a:effectLst/>
      </dgm:spPr>
    </dgm:pt>
    <dgm:pt modelId="{582C6541-6B1B-4DCE-BA33-37CC17575AF8}" type="pres">
      <dgm:prSet presAssocID="{616E59D8-C03E-4CE7-A4D9-3D174E11D343}" presName="BalanceSpacing" presStyleCnt="0"/>
      <dgm:spPr/>
    </dgm:pt>
    <dgm:pt modelId="{378F9D70-1635-42B7-9DFA-C497B0614968}" type="pres">
      <dgm:prSet presAssocID="{616E59D8-C03E-4CE7-A4D9-3D174E11D343}" presName="BalanceSpacing1" presStyleCnt="0"/>
      <dgm:spPr/>
    </dgm:pt>
    <dgm:pt modelId="{5875E7C3-FA46-48AD-A6CE-2B57C729509A}" type="pres">
      <dgm:prSet presAssocID="{89892A11-E420-484D-AA5F-33EB9A23F2B2}" presName="Accent1Text" presStyleLbl="node1" presStyleIdx="7" presStyleCnt="8"/>
      <dgm:spPr/>
    </dgm:pt>
  </dgm:ptLst>
  <dgm:cxnLst>
    <dgm:cxn modelId="{FC59930D-6C56-4DE5-85CF-4F9B48DB3B8E}" type="presOf" srcId="{315F56E1-10C0-4AF6-ABA0-301576D91A4C}" destId="{2447C7D9-1EF5-4AF9-A743-CB3237138E25}" srcOrd="0" destOrd="0" presId="urn:microsoft.com/office/officeart/2008/layout/AlternatingHexagons"/>
    <dgm:cxn modelId="{B9441E1E-BEAF-4BBF-8ED9-48D6A486852B}" srcId="{83330881-5555-4874-9E0F-BE27BAFD67F2}" destId="{41DAE340-A55C-4663-8BD2-EB479A542A4C}" srcOrd="0" destOrd="0" parTransId="{8215A406-FDBA-4D13-AEF8-5E678A4FF9BA}" sibTransId="{24B8E2FC-EFB5-465E-85DF-926A6F2868FD}"/>
    <dgm:cxn modelId="{D4BC4431-E2D6-4CEA-AF4C-F2861BA8AAF1}" type="presOf" srcId="{8DB47054-4B88-49DB-8D60-0E5472980023}" destId="{7EDA4763-C27C-4BA2-A5E8-C463484D8115}" srcOrd="0" destOrd="0" presId="urn:microsoft.com/office/officeart/2008/layout/AlternatingHexagons"/>
    <dgm:cxn modelId="{4306653E-D267-458E-8830-83694ABF33E2}" type="presOf" srcId="{41DAE340-A55C-4663-8BD2-EB479A542A4C}" destId="{A983CAC9-55A3-43D9-83F4-464F5EC288C2}" srcOrd="0" destOrd="0" presId="urn:microsoft.com/office/officeart/2008/layout/AlternatingHexagons"/>
    <dgm:cxn modelId="{F1BD2042-77CE-4FF2-BCF2-CC51A6E11ADC}" srcId="{9D482DFF-ECA6-4F33-8035-17A83BF01A02}" destId="{616E59D8-C03E-4CE7-A4D9-3D174E11D343}" srcOrd="3" destOrd="0" parTransId="{6B1D81A3-28CC-436A-AD82-2F79FC975A8B}" sibTransId="{89892A11-E420-484D-AA5F-33EB9A23F2B2}"/>
    <dgm:cxn modelId="{3CEFBF66-27C0-4129-B1E8-565F4F443F00}" type="presOf" srcId="{616E59D8-C03E-4CE7-A4D9-3D174E11D343}" destId="{32996BC3-9416-4400-93BE-FB229ED093C5}" srcOrd="0" destOrd="0" presId="urn:microsoft.com/office/officeart/2008/layout/AlternatingHexagons"/>
    <dgm:cxn modelId="{49F2C46C-DE82-4B5C-8F85-9E8D89A6354D}" type="presOf" srcId="{83330881-5555-4874-9E0F-BE27BAFD67F2}" destId="{EBE36A96-9DCD-4057-9886-26DE925BCAB6}" srcOrd="0" destOrd="0" presId="urn:microsoft.com/office/officeart/2008/layout/AlternatingHexagons"/>
    <dgm:cxn modelId="{C2C5CA4D-9FAF-48D7-B15D-03E3AEB907FD}" type="presOf" srcId="{89892A11-E420-484D-AA5F-33EB9A23F2B2}" destId="{5875E7C3-FA46-48AD-A6CE-2B57C729509A}" srcOrd="0" destOrd="0" presId="urn:microsoft.com/office/officeart/2008/layout/AlternatingHexagons"/>
    <dgm:cxn modelId="{297C0A54-B826-4441-AA9C-34353ABB07BA}" type="presOf" srcId="{CCD23F7E-25BB-43B8-BC78-37ABECD16011}" destId="{12D7E59B-F2A1-424E-83B4-FC9A030A4ACF}" srcOrd="0" destOrd="0" presId="urn:microsoft.com/office/officeart/2008/layout/AlternatingHexagons"/>
    <dgm:cxn modelId="{C66A1959-65FD-4DB3-B917-943FAA723AD2}" type="presOf" srcId="{5455FC1B-83E5-42B9-96A1-D6F2239064BD}" destId="{78615414-2C06-41DE-884D-3A25CA3CC602}" srcOrd="0" destOrd="0" presId="urn:microsoft.com/office/officeart/2008/layout/AlternatingHexagons"/>
    <dgm:cxn modelId="{FDC86391-9614-4C25-9480-39E279FE7C81}" srcId="{2E3FFB3F-EF0F-456C-B808-EBC873A789B6}" destId="{9585FE70-E7AB-4210-80D1-353C6EE4A8F8}" srcOrd="0" destOrd="0" parTransId="{8B808A9D-42CE-42EC-844C-6303D8B9D064}" sibTransId="{B8778703-1149-4F6B-9009-0ABF2338CE93}"/>
    <dgm:cxn modelId="{65F5779A-A912-4482-9A2A-8F16362E1BC2}" srcId="{8DB47054-4B88-49DB-8D60-0E5472980023}" destId="{5883F796-D4DF-420C-9A68-0CC9AF7CE1CD}" srcOrd="0" destOrd="0" parTransId="{8FFCFBFC-DF30-4A86-B9B3-3DB3B33EC10D}" sibTransId="{612E91E6-B0AB-459D-B349-FDA689E00DD5}"/>
    <dgm:cxn modelId="{49C770A5-BB39-4D11-A249-0FF36807951E}" type="presOf" srcId="{9585FE70-E7AB-4210-80D1-353C6EE4A8F8}" destId="{41EB7C4D-A844-48E4-BB97-4D897445D81A}" srcOrd="0" destOrd="0" presId="urn:microsoft.com/office/officeart/2008/layout/AlternatingHexagons"/>
    <dgm:cxn modelId="{9885FBA9-9CC0-4F15-B205-E4C245BCA97D}" srcId="{9D482DFF-ECA6-4F33-8035-17A83BF01A02}" destId="{2E3FFB3F-EF0F-456C-B808-EBC873A789B6}" srcOrd="1" destOrd="0" parTransId="{68D705AF-8AEB-4BE6-8C68-FBC1C033A791}" sibTransId="{CCD23F7E-25BB-43B8-BC78-37ABECD16011}"/>
    <dgm:cxn modelId="{18A665C1-F885-4F64-8D31-8AB8D4EB46CC}" type="presOf" srcId="{5883F796-D4DF-420C-9A68-0CC9AF7CE1CD}" destId="{4C237395-F96A-45E0-9F7F-C0DEE0925327}" srcOrd="0" destOrd="0" presId="urn:microsoft.com/office/officeart/2008/layout/AlternatingHexagons"/>
    <dgm:cxn modelId="{CB8D2CC2-E23A-469D-8AFF-FEB1144B129C}" srcId="{9D482DFF-ECA6-4F33-8035-17A83BF01A02}" destId="{8DB47054-4B88-49DB-8D60-0E5472980023}" srcOrd="2" destOrd="0" parTransId="{FDA024DE-247D-4D84-8B32-B99C67F1AC21}" sibTransId="{315F56E1-10C0-4AF6-ABA0-301576D91A4C}"/>
    <dgm:cxn modelId="{FEB077C3-02F5-485A-A756-727A21D3B4B7}" type="presOf" srcId="{9D482DFF-ECA6-4F33-8035-17A83BF01A02}" destId="{D8733959-E087-4445-ADC8-AC82DBFE9015}" srcOrd="0" destOrd="0" presId="urn:microsoft.com/office/officeart/2008/layout/AlternatingHexagons"/>
    <dgm:cxn modelId="{C8472ACD-703A-40F5-BD1A-D24A5094541B}" type="presOf" srcId="{2E3FFB3F-EF0F-456C-B808-EBC873A789B6}" destId="{38457108-511C-48A5-8503-62400BD3B99B}" srcOrd="0" destOrd="0" presId="urn:microsoft.com/office/officeart/2008/layout/AlternatingHexagons"/>
    <dgm:cxn modelId="{95B423EE-67F6-491A-A61C-C9F789735B8B}" srcId="{9D482DFF-ECA6-4F33-8035-17A83BF01A02}" destId="{83330881-5555-4874-9E0F-BE27BAFD67F2}" srcOrd="0" destOrd="0" parTransId="{50236451-6066-4702-A905-79671CCBCDFA}" sibTransId="{5455FC1B-83E5-42B9-96A1-D6F2239064BD}"/>
    <dgm:cxn modelId="{603B36A2-9B6E-4B16-93A5-070E1422876E}" type="presParOf" srcId="{D8733959-E087-4445-ADC8-AC82DBFE9015}" destId="{4B9D4017-8256-40D7-8DB7-F13CD2FCC512}" srcOrd="0" destOrd="0" presId="urn:microsoft.com/office/officeart/2008/layout/AlternatingHexagons"/>
    <dgm:cxn modelId="{A2CDA062-1CE4-44CE-8E6F-10E9833D9E63}" type="presParOf" srcId="{4B9D4017-8256-40D7-8DB7-F13CD2FCC512}" destId="{EBE36A96-9DCD-4057-9886-26DE925BCAB6}" srcOrd="0" destOrd="0" presId="urn:microsoft.com/office/officeart/2008/layout/AlternatingHexagons"/>
    <dgm:cxn modelId="{D3611B79-A5A0-4EF2-8401-A8BEDEC3530E}" type="presParOf" srcId="{4B9D4017-8256-40D7-8DB7-F13CD2FCC512}" destId="{A983CAC9-55A3-43D9-83F4-464F5EC288C2}" srcOrd="1" destOrd="0" presId="urn:microsoft.com/office/officeart/2008/layout/AlternatingHexagons"/>
    <dgm:cxn modelId="{88BA857F-FFDB-4B85-98D5-9F53B9480925}" type="presParOf" srcId="{4B9D4017-8256-40D7-8DB7-F13CD2FCC512}" destId="{2B2CF1E3-D337-4B42-83D6-C7765724548B}" srcOrd="2" destOrd="0" presId="urn:microsoft.com/office/officeart/2008/layout/AlternatingHexagons"/>
    <dgm:cxn modelId="{14AA1618-4D91-4CA5-A878-EEC84E5EA0F4}" type="presParOf" srcId="{4B9D4017-8256-40D7-8DB7-F13CD2FCC512}" destId="{28AFDEEE-1AED-41E7-B0E8-D4B9A8B519E6}" srcOrd="3" destOrd="0" presId="urn:microsoft.com/office/officeart/2008/layout/AlternatingHexagons"/>
    <dgm:cxn modelId="{BB91F60E-F742-441B-A800-0BB84111166A}" type="presParOf" srcId="{4B9D4017-8256-40D7-8DB7-F13CD2FCC512}" destId="{78615414-2C06-41DE-884D-3A25CA3CC602}" srcOrd="4" destOrd="0" presId="urn:microsoft.com/office/officeart/2008/layout/AlternatingHexagons"/>
    <dgm:cxn modelId="{C55A0A47-77B0-42D5-A721-34075513793C}" type="presParOf" srcId="{D8733959-E087-4445-ADC8-AC82DBFE9015}" destId="{8E780626-F51C-487B-B4D3-89B5F61E5A2D}" srcOrd="1" destOrd="0" presId="urn:microsoft.com/office/officeart/2008/layout/AlternatingHexagons"/>
    <dgm:cxn modelId="{0D7EE098-7840-464F-A0D0-3A215FFD8F8E}" type="presParOf" srcId="{D8733959-E087-4445-ADC8-AC82DBFE9015}" destId="{8FCC1CF6-270C-497D-ABC0-7F7BB40844F9}" srcOrd="2" destOrd="0" presId="urn:microsoft.com/office/officeart/2008/layout/AlternatingHexagons"/>
    <dgm:cxn modelId="{076250F0-2C3B-48D9-9238-042F4F91A4DD}" type="presParOf" srcId="{8FCC1CF6-270C-497D-ABC0-7F7BB40844F9}" destId="{38457108-511C-48A5-8503-62400BD3B99B}" srcOrd="0" destOrd="0" presId="urn:microsoft.com/office/officeart/2008/layout/AlternatingHexagons"/>
    <dgm:cxn modelId="{F9A29801-C6A0-47CC-BDF0-C7009A4D9B3E}" type="presParOf" srcId="{8FCC1CF6-270C-497D-ABC0-7F7BB40844F9}" destId="{41EB7C4D-A844-48E4-BB97-4D897445D81A}" srcOrd="1" destOrd="0" presId="urn:microsoft.com/office/officeart/2008/layout/AlternatingHexagons"/>
    <dgm:cxn modelId="{B72C0CCB-4632-4116-97E1-DE7A0FD8716C}" type="presParOf" srcId="{8FCC1CF6-270C-497D-ABC0-7F7BB40844F9}" destId="{896260B3-0E3C-4723-AEB8-63471D5B755B}" srcOrd="2" destOrd="0" presId="urn:microsoft.com/office/officeart/2008/layout/AlternatingHexagons"/>
    <dgm:cxn modelId="{FE0818D0-2285-40C4-899A-7F3AD5666CD1}" type="presParOf" srcId="{8FCC1CF6-270C-497D-ABC0-7F7BB40844F9}" destId="{6B125390-A22A-484D-9AAD-27E65507682C}" srcOrd="3" destOrd="0" presId="urn:microsoft.com/office/officeart/2008/layout/AlternatingHexagons"/>
    <dgm:cxn modelId="{AEA93AC7-59F5-4065-BA3A-BABDFDAC740D}" type="presParOf" srcId="{8FCC1CF6-270C-497D-ABC0-7F7BB40844F9}" destId="{12D7E59B-F2A1-424E-83B4-FC9A030A4ACF}" srcOrd="4" destOrd="0" presId="urn:microsoft.com/office/officeart/2008/layout/AlternatingHexagons"/>
    <dgm:cxn modelId="{6C0E762F-FF43-4D88-A07B-8D2C52C2A8C7}" type="presParOf" srcId="{D8733959-E087-4445-ADC8-AC82DBFE9015}" destId="{2D2DEC33-56CE-463C-9880-ACE3C6281AB1}" srcOrd="3" destOrd="0" presId="urn:microsoft.com/office/officeart/2008/layout/AlternatingHexagons"/>
    <dgm:cxn modelId="{8BC99127-DC68-4161-BD40-52D44E241D26}" type="presParOf" srcId="{D8733959-E087-4445-ADC8-AC82DBFE9015}" destId="{77467F25-277F-4BE6-8CD1-19F36722BD89}" srcOrd="4" destOrd="0" presId="urn:microsoft.com/office/officeart/2008/layout/AlternatingHexagons"/>
    <dgm:cxn modelId="{555701C1-6576-4C97-963C-C237E93DDE96}" type="presParOf" srcId="{77467F25-277F-4BE6-8CD1-19F36722BD89}" destId="{7EDA4763-C27C-4BA2-A5E8-C463484D8115}" srcOrd="0" destOrd="0" presId="urn:microsoft.com/office/officeart/2008/layout/AlternatingHexagons"/>
    <dgm:cxn modelId="{F760B4B9-9F5B-4F81-B6DD-BE9DC0D69CDF}" type="presParOf" srcId="{77467F25-277F-4BE6-8CD1-19F36722BD89}" destId="{4C237395-F96A-45E0-9F7F-C0DEE0925327}" srcOrd="1" destOrd="0" presId="urn:microsoft.com/office/officeart/2008/layout/AlternatingHexagons"/>
    <dgm:cxn modelId="{C2DE67BA-7E97-47C7-99A5-F3B0924B49BE}" type="presParOf" srcId="{77467F25-277F-4BE6-8CD1-19F36722BD89}" destId="{9C0EAB05-0081-4DCB-8190-545A11D748D2}" srcOrd="2" destOrd="0" presId="urn:microsoft.com/office/officeart/2008/layout/AlternatingHexagons"/>
    <dgm:cxn modelId="{C50C2AD5-755B-4967-AEA6-E17B3137B15B}" type="presParOf" srcId="{77467F25-277F-4BE6-8CD1-19F36722BD89}" destId="{5067F326-6D7A-46EA-8B24-F8D2616FED6A}" srcOrd="3" destOrd="0" presId="urn:microsoft.com/office/officeart/2008/layout/AlternatingHexagons"/>
    <dgm:cxn modelId="{1029B69F-1D82-428A-9BB8-6AB08BFC8FA0}" type="presParOf" srcId="{77467F25-277F-4BE6-8CD1-19F36722BD89}" destId="{2447C7D9-1EF5-4AF9-A743-CB3237138E25}" srcOrd="4" destOrd="0" presId="urn:microsoft.com/office/officeart/2008/layout/AlternatingHexagons"/>
    <dgm:cxn modelId="{5AB3F17B-37CE-4CCA-B9CB-D1FCBD0CFB68}" type="presParOf" srcId="{D8733959-E087-4445-ADC8-AC82DBFE9015}" destId="{26FE0607-D753-4F65-99E7-5D9F0230FF5E}" srcOrd="5" destOrd="0" presId="urn:microsoft.com/office/officeart/2008/layout/AlternatingHexagons"/>
    <dgm:cxn modelId="{9616DB2F-E953-4840-B21A-FFCEAA51172A}" type="presParOf" srcId="{D8733959-E087-4445-ADC8-AC82DBFE9015}" destId="{3A0ED0BD-7E6D-43E1-9B39-4E1411EA4563}" srcOrd="6" destOrd="0" presId="urn:microsoft.com/office/officeart/2008/layout/AlternatingHexagons"/>
    <dgm:cxn modelId="{0B1F2CED-FA48-4109-8EA6-DB11D47B4A23}" type="presParOf" srcId="{3A0ED0BD-7E6D-43E1-9B39-4E1411EA4563}" destId="{32996BC3-9416-4400-93BE-FB229ED093C5}" srcOrd="0" destOrd="0" presId="urn:microsoft.com/office/officeart/2008/layout/AlternatingHexagons"/>
    <dgm:cxn modelId="{C44EA2D9-F4D7-4AC2-BAB7-4826FDFB9AD5}" type="presParOf" srcId="{3A0ED0BD-7E6D-43E1-9B39-4E1411EA4563}" destId="{87985122-EE35-4C52-A138-DA41FBCAED04}" srcOrd="1" destOrd="0" presId="urn:microsoft.com/office/officeart/2008/layout/AlternatingHexagons"/>
    <dgm:cxn modelId="{3DDA89DC-CDFD-4002-89A1-5ED3266DD75F}" type="presParOf" srcId="{3A0ED0BD-7E6D-43E1-9B39-4E1411EA4563}" destId="{582C6541-6B1B-4DCE-BA33-37CC17575AF8}" srcOrd="2" destOrd="0" presId="urn:microsoft.com/office/officeart/2008/layout/AlternatingHexagons"/>
    <dgm:cxn modelId="{CC22CED5-7A05-43C2-AC97-937EB2C8E874}" type="presParOf" srcId="{3A0ED0BD-7E6D-43E1-9B39-4E1411EA4563}" destId="{378F9D70-1635-42B7-9DFA-C497B0614968}" srcOrd="3" destOrd="0" presId="urn:microsoft.com/office/officeart/2008/layout/AlternatingHexagons"/>
    <dgm:cxn modelId="{EF8C730E-2B9A-4BFE-BC64-555A90AB2511}" type="presParOf" srcId="{3A0ED0BD-7E6D-43E1-9B39-4E1411EA4563}" destId="{5875E7C3-FA46-48AD-A6CE-2B57C729509A}"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D70A36-DBAD-4353-8AFB-ADC9F3EAF879}"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de-DE"/>
        </a:p>
      </dgm:t>
    </dgm:pt>
    <dgm:pt modelId="{D778BB0E-D540-4579-8ED4-80596269EF21}">
      <dgm:prSet phldrT="[Text]"/>
      <dgm:spPr>
        <a:xfrm>
          <a:off x="1795133" y="247690"/>
          <a:ext cx="4188644" cy="3590266"/>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dirty="0">
              <a:solidFill>
                <a:sysClr val="windowText" lastClr="000000">
                  <a:hueOff val="0"/>
                  <a:satOff val="0"/>
                  <a:lumOff val="0"/>
                  <a:alphaOff val="0"/>
                </a:sysClr>
              </a:solidFill>
              <a:latin typeface="Calibri" panose="020F0502020204030204"/>
              <a:ea typeface="+mn-ea"/>
              <a:cs typeface="+mn-cs"/>
            </a:rPr>
            <a:t>Sexual and Reproductive health</a:t>
          </a:r>
          <a:endParaRPr lang="de-DE" dirty="0">
            <a:solidFill>
              <a:sysClr val="windowText" lastClr="000000">
                <a:hueOff val="0"/>
                <a:satOff val="0"/>
                <a:lumOff val="0"/>
                <a:alphaOff val="0"/>
              </a:sysClr>
            </a:solidFill>
            <a:latin typeface="Calibri" panose="020F0502020204030204"/>
            <a:ea typeface="+mn-ea"/>
            <a:cs typeface="+mn-cs"/>
          </a:endParaRPr>
        </a:p>
      </dgm:t>
    </dgm:pt>
    <dgm:pt modelId="{67684C8A-8D91-41FD-A29E-301C2180A28E}" type="parTrans" cxnId="{38B6CFA5-BD83-400B-B8C6-4EDCBD2E7374}">
      <dgm:prSet/>
      <dgm:spPr/>
      <dgm:t>
        <a:bodyPr/>
        <a:lstStyle/>
        <a:p>
          <a:endParaRPr lang="de-DE"/>
        </a:p>
      </dgm:t>
    </dgm:pt>
    <dgm:pt modelId="{F8257553-FC3B-4152-A84C-081343E829AB}" type="sibTrans" cxnId="{38B6CFA5-BD83-400B-B8C6-4EDCBD2E7374}">
      <dgm:prSet/>
      <dgm:spPr/>
      <dgm:t>
        <a:bodyPr/>
        <a:lstStyle/>
        <a:p>
          <a:endParaRPr lang="de-DE"/>
        </a:p>
      </dgm:t>
    </dgm:pt>
    <dgm:pt modelId="{9777E5F6-3714-48CB-96B0-9A031657B981}">
      <dgm:prSet phldrT="[Text]"/>
      <dgm:spPr>
        <a:xfrm>
          <a:off x="3889455" y="247690"/>
          <a:ext cx="2094322" cy="1077082"/>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Pregnancy (unwanted/planned)</a:t>
          </a:r>
          <a:endParaRPr lang="de-DE" dirty="0">
            <a:solidFill>
              <a:sysClr val="windowText" lastClr="000000">
                <a:hueOff val="0"/>
                <a:satOff val="0"/>
                <a:lumOff val="0"/>
                <a:alphaOff val="0"/>
              </a:sysClr>
            </a:solidFill>
            <a:latin typeface="Calibri" panose="020F0502020204030204"/>
            <a:ea typeface="+mn-ea"/>
            <a:cs typeface="+mn-cs"/>
          </a:endParaRPr>
        </a:p>
      </dgm:t>
    </dgm:pt>
    <dgm:pt modelId="{995C5C02-08D6-49F2-A6BF-310D42BCC04C}" type="parTrans" cxnId="{4E299175-128B-4975-B366-9658975A2BA1}">
      <dgm:prSet/>
      <dgm:spPr/>
      <dgm:t>
        <a:bodyPr/>
        <a:lstStyle/>
        <a:p>
          <a:endParaRPr lang="de-DE"/>
        </a:p>
      </dgm:t>
    </dgm:pt>
    <dgm:pt modelId="{B0402C3B-0613-4C4F-B6A4-67F4FBA14D02}" type="sibTrans" cxnId="{4E299175-128B-4975-B366-9658975A2BA1}">
      <dgm:prSet/>
      <dgm:spPr/>
      <dgm:t>
        <a:bodyPr/>
        <a:lstStyle/>
        <a:p>
          <a:endParaRPr lang="de-DE"/>
        </a:p>
      </dgm:t>
    </dgm:pt>
    <dgm:pt modelId="{4F709834-8772-40C9-82F1-7416F6C7612C}">
      <dgm:prSet phldrT="[Text]"/>
      <dgm:spPr>
        <a:xfrm>
          <a:off x="3889455" y="247690"/>
          <a:ext cx="2094322" cy="1077082"/>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Pregnancy complications</a:t>
          </a:r>
          <a:endParaRPr lang="de-DE" dirty="0">
            <a:solidFill>
              <a:sysClr val="windowText" lastClr="000000">
                <a:hueOff val="0"/>
                <a:satOff val="0"/>
                <a:lumOff val="0"/>
                <a:alphaOff val="0"/>
              </a:sysClr>
            </a:solidFill>
            <a:latin typeface="Calibri" panose="020F0502020204030204"/>
            <a:ea typeface="+mn-ea"/>
            <a:cs typeface="+mn-cs"/>
          </a:endParaRPr>
        </a:p>
      </dgm:t>
    </dgm:pt>
    <dgm:pt modelId="{92E592B0-0E26-4D5E-BE5B-E36CDE9A1F9A}" type="parTrans" cxnId="{9C218CDC-E6C1-4C76-9EE5-42C3127B6D99}">
      <dgm:prSet/>
      <dgm:spPr/>
      <dgm:t>
        <a:bodyPr/>
        <a:lstStyle/>
        <a:p>
          <a:endParaRPr lang="de-DE"/>
        </a:p>
      </dgm:t>
    </dgm:pt>
    <dgm:pt modelId="{2797DFEE-9FBE-41BF-A78A-70AFE369AFAE}" type="sibTrans" cxnId="{9C218CDC-E6C1-4C76-9EE5-42C3127B6D99}">
      <dgm:prSet/>
      <dgm:spPr/>
      <dgm:t>
        <a:bodyPr/>
        <a:lstStyle/>
        <a:p>
          <a:endParaRPr lang="de-DE"/>
        </a:p>
      </dgm:t>
    </dgm:pt>
    <dgm:pt modelId="{82F78B03-E7E9-4B5B-8A5A-F3FD917C9180}">
      <dgm:prSet phldrT="[Text]"/>
      <dgm:spPr>
        <a:xfrm>
          <a:off x="1795133" y="1324772"/>
          <a:ext cx="4188644" cy="2333671"/>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dirty="0">
              <a:solidFill>
                <a:sysClr val="windowText" lastClr="000000">
                  <a:hueOff val="0"/>
                  <a:satOff val="0"/>
                  <a:lumOff val="0"/>
                  <a:alphaOff val="0"/>
                </a:sysClr>
              </a:solidFill>
              <a:latin typeface="Calibri" panose="020F0502020204030204"/>
              <a:ea typeface="+mn-ea"/>
              <a:cs typeface="+mn-cs"/>
            </a:rPr>
            <a:t>Physical health</a:t>
          </a:r>
          <a:endParaRPr lang="de-DE" dirty="0">
            <a:solidFill>
              <a:sysClr val="windowText" lastClr="000000">
                <a:hueOff val="0"/>
                <a:satOff val="0"/>
                <a:lumOff val="0"/>
                <a:alphaOff val="0"/>
              </a:sysClr>
            </a:solidFill>
            <a:latin typeface="Calibri" panose="020F0502020204030204"/>
            <a:ea typeface="+mn-ea"/>
            <a:cs typeface="+mn-cs"/>
          </a:endParaRPr>
        </a:p>
      </dgm:t>
    </dgm:pt>
    <dgm:pt modelId="{CC8B6657-9528-4D80-8051-53A8BDCEC27A}" type="parTrans" cxnId="{E0831347-1B20-4555-AC8C-CD20BE34207D}">
      <dgm:prSet/>
      <dgm:spPr/>
      <dgm:t>
        <a:bodyPr/>
        <a:lstStyle/>
        <a:p>
          <a:endParaRPr lang="de-DE"/>
        </a:p>
      </dgm:t>
    </dgm:pt>
    <dgm:pt modelId="{D0FDC9CC-9746-49CF-B5B3-6116DB197C6C}" type="sibTrans" cxnId="{E0831347-1B20-4555-AC8C-CD20BE34207D}">
      <dgm:prSet/>
      <dgm:spPr/>
      <dgm:t>
        <a:bodyPr/>
        <a:lstStyle/>
        <a:p>
          <a:endParaRPr lang="de-DE"/>
        </a:p>
      </dgm:t>
    </dgm:pt>
    <dgm:pt modelId="{7D3BAD19-AFA5-4517-8090-AE25E2B06530}">
      <dgm:prSet phldrT="[Text]"/>
      <dgm:spPr>
        <a:xfrm>
          <a:off x="3889455" y="1324772"/>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Fatigue and physical weakness</a:t>
          </a:r>
          <a:endParaRPr lang="de-DE" dirty="0">
            <a:solidFill>
              <a:sysClr val="windowText" lastClr="000000">
                <a:hueOff val="0"/>
                <a:satOff val="0"/>
                <a:lumOff val="0"/>
                <a:alphaOff val="0"/>
              </a:sysClr>
            </a:solidFill>
            <a:latin typeface="Calibri" panose="020F0502020204030204"/>
            <a:ea typeface="+mn-ea"/>
            <a:cs typeface="+mn-cs"/>
          </a:endParaRPr>
        </a:p>
      </dgm:t>
    </dgm:pt>
    <dgm:pt modelId="{DAE0D2AF-D9DE-42B0-B157-6F863BD994D6}" type="parTrans" cxnId="{210BB7D5-603C-480A-B33E-E938D48B439F}">
      <dgm:prSet/>
      <dgm:spPr/>
      <dgm:t>
        <a:bodyPr/>
        <a:lstStyle/>
        <a:p>
          <a:endParaRPr lang="de-DE"/>
        </a:p>
      </dgm:t>
    </dgm:pt>
    <dgm:pt modelId="{50001510-2FD5-4227-A6F7-ED7643915B47}" type="sibTrans" cxnId="{210BB7D5-603C-480A-B33E-E938D48B439F}">
      <dgm:prSet/>
      <dgm:spPr/>
      <dgm:t>
        <a:bodyPr/>
        <a:lstStyle/>
        <a:p>
          <a:endParaRPr lang="de-DE"/>
        </a:p>
      </dgm:t>
    </dgm:pt>
    <dgm:pt modelId="{10534F75-7830-47F0-A547-94195B33B21C}">
      <dgm:prSet phldrT="[Text]"/>
      <dgm:spPr>
        <a:xfrm>
          <a:off x="3889455" y="1324772"/>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Lack of appetite</a:t>
          </a:r>
          <a:endParaRPr lang="de-DE" dirty="0">
            <a:solidFill>
              <a:sysClr val="windowText" lastClr="000000">
                <a:hueOff val="0"/>
                <a:satOff val="0"/>
                <a:lumOff val="0"/>
                <a:alphaOff val="0"/>
              </a:sysClr>
            </a:solidFill>
            <a:latin typeface="Calibri" panose="020F0502020204030204"/>
            <a:ea typeface="+mn-ea"/>
            <a:cs typeface="+mn-cs"/>
          </a:endParaRPr>
        </a:p>
      </dgm:t>
    </dgm:pt>
    <dgm:pt modelId="{32B329F2-F1FB-47BC-97D3-DAD534C495F3}" type="parTrans" cxnId="{A899AFA3-05FF-4C0C-AAE5-ABBDF7200C0C}">
      <dgm:prSet/>
      <dgm:spPr/>
      <dgm:t>
        <a:bodyPr/>
        <a:lstStyle/>
        <a:p>
          <a:endParaRPr lang="de-DE"/>
        </a:p>
      </dgm:t>
    </dgm:pt>
    <dgm:pt modelId="{17ECA332-ADD4-4A19-B83A-78D5D2B6005E}" type="sibTrans" cxnId="{A899AFA3-05FF-4C0C-AAE5-ABBDF7200C0C}">
      <dgm:prSet/>
      <dgm:spPr/>
      <dgm:t>
        <a:bodyPr/>
        <a:lstStyle/>
        <a:p>
          <a:endParaRPr lang="de-DE"/>
        </a:p>
      </dgm:t>
    </dgm:pt>
    <dgm:pt modelId="{FA9283CD-1E8B-478C-A4E5-8A625AB23AE3}">
      <dgm:prSet phldrT="[Text]"/>
      <dgm:spPr>
        <a:xfrm>
          <a:off x="1795133" y="2401851"/>
          <a:ext cx="4188644" cy="1077078"/>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dirty="0">
              <a:solidFill>
                <a:sysClr val="windowText" lastClr="000000">
                  <a:hueOff val="0"/>
                  <a:satOff val="0"/>
                  <a:lumOff val="0"/>
                  <a:alphaOff val="0"/>
                </a:sysClr>
              </a:solidFill>
              <a:latin typeface="Calibri" panose="020F0502020204030204"/>
              <a:ea typeface="+mn-ea"/>
              <a:cs typeface="+mn-cs"/>
            </a:rPr>
            <a:t>Psychological health</a:t>
          </a:r>
          <a:endParaRPr lang="de-DE" dirty="0">
            <a:solidFill>
              <a:sysClr val="windowText" lastClr="000000">
                <a:hueOff val="0"/>
                <a:satOff val="0"/>
                <a:lumOff val="0"/>
                <a:alphaOff val="0"/>
              </a:sysClr>
            </a:solidFill>
            <a:latin typeface="Calibri" panose="020F0502020204030204"/>
            <a:ea typeface="+mn-ea"/>
            <a:cs typeface="+mn-cs"/>
          </a:endParaRPr>
        </a:p>
      </dgm:t>
    </dgm:pt>
    <dgm:pt modelId="{D77EBD92-0A92-49A9-A91C-66A7B77FC2E5}" type="parTrans" cxnId="{1A58762E-17A3-49F7-8011-F13260BF778E}">
      <dgm:prSet/>
      <dgm:spPr/>
      <dgm:t>
        <a:bodyPr/>
        <a:lstStyle/>
        <a:p>
          <a:endParaRPr lang="de-DE"/>
        </a:p>
      </dgm:t>
    </dgm:pt>
    <dgm:pt modelId="{945D7E0D-D2E2-41D0-ABD3-23475AC48B51}" type="sibTrans" cxnId="{1A58762E-17A3-49F7-8011-F13260BF778E}">
      <dgm:prSet/>
      <dgm:spPr/>
      <dgm:t>
        <a:bodyPr/>
        <a:lstStyle/>
        <a:p>
          <a:endParaRPr lang="de-DE"/>
        </a:p>
      </dgm:t>
    </dgm:pt>
    <dgm:pt modelId="{3FAB0B16-6183-4928-91F0-AB0C8880A409}">
      <dgm:prSet phldrT="[Text]"/>
      <dgm:spPr>
        <a:xfrm>
          <a:off x="3889455" y="2401851"/>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Depression</a:t>
          </a:r>
          <a:endParaRPr lang="de-DE" dirty="0">
            <a:solidFill>
              <a:sysClr val="windowText" lastClr="000000">
                <a:hueOff val="0"/>
                <a:satOff val="0"/>
                <a:lumOff val="0"/>
                <a:alphaOff val="0"/>
              </a:sysClr>
            </a:solidFill>
            <a:latin typeface="Calibri" panose="020F0502020204030204"/>
            <a:ea typeface="+mn-ea"/>
            <a:cs typeface="+mn-cs"/>
          </a:endParaRPr>
        </a:p>
      </dgm:t>
    </dgm:pt>
    <dgm:pt modelId="{D966FDDE-73DE-406A-B108-AEF202C3E618}" type="parTrans" cxnId="{4D51C9B4-6A55-4824-A41D-4C4EA9A6E76F}">
      <dgm:prSet/>
      <dgm:spPr/>
      <dgm:t>
        <a:bodyPr/>
        <a:lstStyle/>
        <a:p>
          <a:endParaRPr lang="de-DE"/>
        </a:p>
      </dgm:t>
    </dgm:pt>
    <dgm:pt modelId="{FD176A49-1134-4E25-B985-0C195828C4C8}" type="sibTrans" cxnId="{4D51C9B4-6A55-4824-A41D-4C4EA9A6E76F}">
      <dgm:prSet/>
      <dgm:spPr/>
      <dgm:t>
        <a:bodyPr/>
        <a:lstStyle/>
        <a:p>
          <a:endParaRPr lang="de-DE"/>
        </a:p>
      </dgm:t>
    </dgm:pt>
    <dgm:pt modelId="{2A855F4C-FC2C-4927-95FC-3CA6F62BF7A5}">
      <dgm:prSet phldrT="[Text]"/>
      <dgm:spPr>
        <a:xfrm>
          <a:off x="3889455" y="247690"/>
          <a:ext cx="2094322" cy="1077082"/>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Unsafe abortions</a:t>
          </a:r>
          <a:endParaRPr lang="de-DE" dirty="0">
            <a:solidFill>
              <a:sysClr val="windowText" lastClr="000000">
                <a:hueOff val="0"/>
                <a:satOff val="0"/>
                <a:lumOff val="0"/>
                <a:alphaOff val="0"/>
              </a:sysClr>
            </a:solidFill>
            <a:latin typeface="Calibri" panose="020F0502020204030204"/>
            <a:ea typeface="+mn-ea"/>
            <a:cs typeface="+mn-cs"/>
          </a:endParaRPr>
        </a:p>
      </dgm:t>
    </dgm:pt>
    <dgm:pt modelId="{156F435B-5C06-4341-ACF9-E473BF9BDF35}" type="parTrans" cxnId="{F7696AF6-EC44-49A8-99DB-1E1A17972DF6}">
      <dgm:prSet/>
      <dgm:spPr/>
      <dgm:t>
        <a:bodyPr/>
        <a:lstStyle/>
        <a:p>
          <a:endParaRPr lang="de-DE"/>
        </a:p>
      </dgm:t>
    </dgm:pt>
    <dgm:pt modelId="{4533F1CE-97E9-4254-9C9C-C8E96A44D42E}" type="sibTrans" cxnId="{F7696AF6-EC44-49A8-99DB-1E1A17972DF6}">
      <dgm:prSet/>
      <dgm:spPr/>
      <dgm:t>
        <a:bodyPr/>
        <a:lstStyle/>
        <a:p>
          <a:endParaRPr lang="de-DE"/>
        </a:p>
      </dgm:t>
    </dgm:pt>
    <dgm:pt modelId="{50F272AB-EFB6-4A75-8123-48A317CBFE8E}">
      <dgm:prSet phldrT="[Text]"/>
      <dgm:spPr>
        <a:xfrm>
          <a:off x="3889455" y="1324772"/>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STI</a:t>
          </a:r>
          <a:endParaRPr lang="de-DE" dirty="0">
            <a:solidFill>
              <a:sysClr val="windowText" lastClr="000000">
                <a:hueOff val="0"/>
                <a:satOff val="0"/>
                <a:lumOff val="0"/>
                <a:alphaOff val="0"/>
              </a:sysClr>
            </a:solidFill>
            <a:latin typeface="Calibri" panose="020F0502020204030204"/>
            <a:ea typeface="+mn-ea"/>
            <a:cs typeface="+mn-cs"/>
          </a:endParaRPr>
        </a:p>
      </dgm:t>
    </dgm:pt>
    <dgm:pt modelId="{03F315C2-62EA-4B89-AB8B-1903FFF9887D}" type="parTrans" cxnId="{46BB805E-A954-445C-82AB-CC02547516E4}">
      <dgm:prSet/>
      <dgm:spPr/>
      <dgm:t>
        <a:bodyPr/>
        <a:lstStyle/>
        <a:p>
          <a:endParaRPr lang="de-DE"/>
        </a:p>
      </dgm:t>
    </dgm:pt>
    <dgm:pt modelId="{69035964-8B7A-4FF2-A0CA-813CE4A6C9AD}" type="sibTrans" cxnId="{46BB805E-A954-445C-82AB-CC02547516E4}">
      <dgm:prSet/>
      <dgm:spPr/>
      <dgm:t>
        <a:bodyPr/>
        <a:lstStyle/>
        <a:p>
          <a:endParaRPr lang="de-DE"/>
        </a:p>
      </dgm:t>
    </dgm:pt>
    <dgm:pt modelId="{74B8D6C0-7B6F-4BB8-90B0-709820E73615}">
      <dgm:prSet phldrT="[Text]"/>
      <dgm:spPr>
        <a:xfrm>
          <a:off x="3889455" y="1324772"/>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Severe vein damage</a:t>
          </a:r>
          <a:endParaRPr lang="de-DE" dirty="0">
            <a:solidFill>
              <a:sysClr val="windowText" lastClr="000000">
                <a:hueOff val="0"/>
                <a:satOff val="0"/>
                <a:lumOff val="0"/>
                <a:alphaOff val="0"/>
              </a:sysClr>
            </a:solidFill>
            <a:latin typeface="Calibri" panose="020F0502020204030204"/>
            <a:ea typeface="+mn-ea"/>
            <a:cs typeface="+mn-cs"/>
          </a:endParaRPr>
        </a:p>
      </dgm:t>
    </dgm:pt>
    <dgm:pt modelId="{9EAF1CA8-2B7D-4120-B1E2-B302184DA3EB}" type="parTrans" cxnId="{3E048217-11F8-4936-B189-29A3D9376D6F}">
      <dgm:prSet/>
      <dgm:spPr/>
      <dgm:t>
        <a:bodyPr/>
        <a:lstStyle/>
        <a:p>
          <a:endParaRPr lang="de-DE"/>
        </a:p>
      </dgm:t>
    </dgm:pt>
    <dgm:pt modelId="{D1906E30-C17D-4A40-AE17-A702132BB436}" type="sibTrans" cxnId="{3E048217-11F8-4936-B189-29A3D9376D6F}">
      <dgm:prSet/>
      <dgm:spPr/>
      <dgm:t>
        <a:bodyPr/>
        <a:lstStyle/>
        <a:p>
          <a:endParaRPr lang="de-DE"/>
        </a:p>
      </dgm:t>
    </dgm:pt>
    <dgm:pt modelId="{D8DE5C34-8781-4C91-A0E3-83012EDEEDAB}">
      <dgm:prSet phldrT="[Text]"/>
      <dgm:spPr>
        <a:xfrm>
          <a:off x="3889455" y="2401851"/>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Anxiety</a:t>
          </a:r>
          <a:endParaRPr lang="de-DE" dirty="0">
            <a:solidFill>
              <a:sysClr val="windowText" lastClr="000000">
                <a:hueOff val="0"/>
                <a:satOff val="0"/>
                <a:lumOff val="0"/>
                <a:alphaOff val="0"/>
              </a:sysClr>
            </a:solidFill>
            <a:latin typeface="Calibri" panose="020F0502020204030204"/>
            <a:ea typeface="+mn-ea"/>
            <a:cs typeface="+mn-cs"/>
          </a:endParaRPr>
        </a:p>
      </dgm:t>
    </dgm:pt>
    <dgm:pt modelId="{D20A02A9-92FC-4536-9BA6-9A3059EF8001}" type="parTrans" cxnId="{F9EC954C-EF60-42AE-B720-72787F209552}">
      <dgm:prSet/>
      <dgm:spPr/>
      <dgm:t>
        <a:bodyPr/>
        <a:lstStyle/>
        <a:p>
          <a:endParaRPr lang="de-DE"/>
        </a:p>
      </dgm:t>
    </dgm:pt>
    <dgm:pt modelId="{DEBCDA14-A07F-419D-A6EB-9402F12EB968}" type="sibTrans" cxnId="{F9EC954C-EF60-42AE-B720-72787F209552}">
      <dgm:prSet/>
      <dgm:spPr/>
      <dgm:t>
        <a:bodyPr/>
        <a:lstStyle/>
        <a:p>
          <a:endParaRPr lang="de-DE"/>
        </a:p>
      </dgm:t>
    </dgm:pt>
    <dgm:pt modelId="{C7038BDB-4B26-4044-B52F-180D4E99A172}">
      <dgm:prSet phldrT="[Text]"/>
      <dgm:spPr>
        <a:xfrm>
          <a:off x="3889455" y="2401851"/>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Stress</a:t>
          </a:r>
          <a:endParaRPr lang="de-DE" dirty="0">
            <a:solidFill>
              <a:sysClr val="windowText" lastClr="000000">
                <a:hueOff val="0"/>
                <a:satOff val="0"/>
                <a:lumOff val="0"/>
                <a:alphaOff val="0"/>
              </a:sysClr>
            </a:solidFill>
            <a:latin typeface="Calibri" panose="020F0502020204030204"/>
            <a:ea typeface="+mn-ea"/>
            <a:cs typeface="+mn-cs"/>
          </a:endParaRPr>
        </a:p>
      </dgm:t>
    </dgm:pt>
    <dgm:pt modelId="{5DBA05F2-9714-482B-97B3-238D2454BB79}" type="parTrans" cxnId="{0DA1979D-E3E0-4447-BC8F-7596712DA583}">
      <dgm:prSet/>
      <dgm:spPr/>
      <dgm:t>
        <a:bodyPr/>
        <a:lstStyle/>
        <a:p>
          <a:endParaRPr lang="de-DE"/>
        </a:p>
      </dgm:t>
    </dgm:pt>
    <dgm:pt modelId="{4703EF00-3D0E-45CA-B3D1-998E32F5C188}" type="sibTrans" cxnId="{0DA1979D-E3E0-4447-BC8F-7596712DA583}">
      <dgm:prSet/>
      <dgm:spPr/>
      <dgm:t>
        <a:bodyPr/>
        <a:lstStyle/>
        <a:p>
          <a:endParaRPr lang="de-DE"/>
        </a:p>
      </dgm:t>
    </dgm:pt>
    <dgm:pt modelId="{0416B127-E17A-48A1-979B-FD7420748689}">
      <dgm:prSet phldrT="[Text]"/>
      <dgm:spPr>
        <a:xfrm>
          <a:off x="3889455" y="2401851"/>
          <a:ext cx="2094322" cy="1077078"/>
        </a:xfrm>
        <a:prstGeom prst="rect">
          <a:avLst/>
        </a:prstGeom>
        <a:noFill/>
        <a:ln w="12700" cap="flat" cmpd="sng" algn="ctr">
          <a:noFill/>
          <a:prstDash val="solid"/>
          <a:miter lim="800000"/>
        </a:ln>
        <a:effectLst/>
        <a:sp3d/>
      </dgm:spPr>
      <dgm:t>
        <a:bodyPr/>
        <a:lstStyle/>
        <a:p>
          <a:r>
            <a:rPr lang="en-GB" dirty="0">
              <a:solidFill>
                <a:sysClr val="windowText" lastClr="000000">
                  <a:hueOff val="0"/>
                  <a:satOff val="0"/>
                  <a:lumOff val="0"/>
                  <a:alphaOff val="0"/>
                </a:sysClr>
              </a:solidFill>
              <a:latin typeface="Calibri" panose="020F0502020204030204"/>
              <a:ea typeface="+mn-ea"/>
              <a:cs typeface="+mn-cs"/>
            </a:rPr>
            <a:t>Sleeping disorders</a:t>
          </a:r>
          <a:endParaRPr lang="de-DE" dirty="0">
            <a:solidFill>
              <a:sysClr val="windowText" lastClr="000000">
                <a:hueOff val="0"/>
                <a:satOff val="0"/>
                <a:lumOff val="0"/>
                <a:alphaOff val="0"/>
              </a:sysClr>
            </a:solidFill>
            <a:latin typeface="Calibri" panose="020F0502020204030204"/>
            <a:ea typeface="+mn-ea"/>
            <a:cs typeface="+mn-cs"/>
          </a:endParaRPr>
        </a:p>
      </dgm:t>
    </dgm:pt>
    <dgm:pt modelId="{1183DC01-68CC-4CC8-8BD3-467093635290}" type="parTrans" cxnId="{BC12A3AF-AF1C-4F8F-9CF9-7266D59EFB1F}">
      <dgm:prSet/>
      <dgm:spPr/>
      <dgm:t>
        <a:bodyPr/>
        <a:lstStyle/>
        <a:p>
          <a:endParaRPr lang="de-DE"/>
        </a:p>
      </dgm:t>
    </dgm:pt>
    <dgm:pt modelId="{8BA25815-1372-441B-9D0F-E15B749D94D6}" type="sibTrans" cxnId="{BC12A3AF-AF1C-4F8F-9CF9-7266D59EFB1F}">
      <dgm:prSet/>
      <dgm:spPr/>
      <dgm:t>
        <a:bodyPr/>
        <a:lstStyle/>
        <a:p>
          <a:endParaRPr lang="de-DE"/>
        </a:p>
      </dgm:t>
    </dgm:pt>
    <dgm:pt modelId="{1DD4D57B-2937-411A-961A-909428F2ED4F}" type="pres">
      <dgm:prSet presAssocID="{6CD70A36-DBAD-4353-8AFB-ADC9F3EAF879}" presName="Name0" presStyleCnt="0">
        <dgm:presLayoutVars>
          <dgm:chMax val="7"/>
          <dgm:dir/>
          <dgm:animLvl val="lvl"/>
          <dgm:resizeHandles val="exact"/>
        </dgm:presLayoutVars>
      </dgm:prSet>
      <dgm:spPr/>
    </dgm:pt>
    <dgm:pt modelId="{C32ABEC1-B34C-4005-861D-CAF60DBDBD94}" type="pres">
      <dgm:prSet presAssocID="{D778BB0E-D540-4579-8ED4-80596269EF21}" presName="circle1" presStyleLbl="node1" presStyleIdx="0" presStyleCnt="3" custLinFactNeighborX="505" custLinFactNeighborY="-270"/>
      <dgm:spPr>
        <a:xfrm>
          <a:off x="0" y="213547"/>
          <a:ext cx="3590266" cy="3590266"/>
        </a:xfrm>
        <a:prstGeom prst="pie">
          <a:avLst>
            <a:gd name="adj1" fmla="val 54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D113933-7083-410A-A83C-8273F5C71B72}" type="pres">
      <dgm:prSet presAssocID="{D778BB0E-D540-4579-8ED4-80596269EF21}" presName="space" presStyleCnt="0"/>
      <dgm:spPr/>
    </dgm:pt>
    <dgm:pt modelId="{C5DDA3FD-9426-4E66-9E5E-6AB42CBE79CB}" type="pres">
      <dgm:prSet presAssocID="{D778BB0E-D540-4579-8ED4-80596269EF21}" presName="rect1" presStyleLbl="alignAcc1" presStyleIdx="0" presStyleCnt="3"/>
      <dgm:spPr/>
    </dgm:pt>
    <dgm:pt modelId="{E7C5C842-FCD5-44D6-918D-1A39099AFC2D}" type="pres">
      <dgm:prSet presAssocID="{82F78B03-E7E9-4B5B-8A5A-F3FD917C9180}" presName="vertSpace2" presStyleLbl="node1" presStyleIdx="0" presStyleCnt="3"/>
      <dgm:spPr/>
    </dgm:pt>
    <dgm:pt modelId="{A5BC0013-6961-472B-94C6-F69A0BF71DD1}" type="pres">
      <dgm:prSet presAssocID="{82F78B03-E7E9-4B5B-8A5A-F3FD917C9180}" presName="circle2" presStyleLbl="node1" presStyleIdx="1" presStyleCnt="3" custLinFactNeighborX="-392" custLinFactNeighborY="283"/>
      <dgm:spPr>
        <a:xfrm>
          <a:off x="658215" y="1297002"/>
          <a:ext cx="2333671" cy="2333671"/>
        </a:xfrm>
        <a:prstGeom prst="pie">
          <a:avLst>
            <a:gd name="adj1" fmla="val 54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5F2FF13-F61D-4706-80E7-AF1536F993FD}" type="pres">
      <dgm:prSet presAssocID="{82F78B03-E7E9-4B5B-8A5A-F3FD917C9180}" presName="rect2" presStyleLbl="alignAcc1" presStyleIdx="1" presStyleCnt="3"/>
      <dgm:spPr/>
    </dgm:pt>
    <dgm:pt modelId="{A28B1E7A-4FD4-4FF6-9FC7-E59A7312DE3E}" type="pres">
      <dgm:prSet presAssocID="{FA9283CD-1E8B-478C-A4E5-8A625AB23AE3}" presName="vertSpace3" presStyleLbl="node1" presStyleIdx="1" presStyleCnt="3"/>
      <dgm:spPr/>
    </dgm:pt>
    <dgm:pt modelId="{7B2D667C-6FCC-41E3-8E4D-BCD774BFC556}" type="pres">
      <dgm:prSet presAssocID="{FA9283CD-1E8B-478C-A4E5-8A625AB23AE3}" presName="circle3" presStyleLbl="node1" presStyleIdx="2" presStyleCnt="3"/>
      <dgm:spPr>
        <a:xfrm>
          <a:off x="1256593" y="2401851"/>
          <a:ext cx="1077078" cy="1077078"/>
        </a:xfrm>
        <a:prstGeom prst="pie">
          <a:avLst>
            <a:gd name="adj1" fmla="val 54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768395E3-D7C6-48DC-9759-6A049FFF81EA}" type="pres">
      <dgm:prSet presAssocID="{FA9283CD-1E8B-478C-A4E5-8A625AB23AE3}" presName="rect3" presStyleLbl="alignAcc1" presStyleIdx="2" presStyleCnt="3"/>
      <dgm:spPr/>
    </dgm:pt>
    <dgm:pt modelId="{E6C0C32F-FBCA-4EF3-B185-44EF0D3757D6}" type="pres">
      <dgm:prSet presAssocID="{D778BB0E-D540-4579-8ED4-80596269EF21}" presName="rect1ParTx" presStyleLbl="alignAcc1" presStyleIdx="2" presStyleCnt="3">
        <dgm:presLayoutVars>
          <dgm:chMax val="1"/>
          <dgm:bulletEnabled val="1"/>
        </dgm:presLayoutVars>
      </dgm:prSet>
      <dgm:spPr/>
    </dgm:pt>
    <dgm:pt modelId="{A6557975-537C-41EF-94D2-8BCF56FCAE64}" type="pres">
      <dgm:prSet presAssocID="{D778BB0E-D540-4579-8ED4-80596269EF21}" presName="rect1ChTx" presStyleLbl="alignAcc1" presStyleIdx="2" presStyleCnt="3">
        <dgm:presLayoutVars>
          <dgm:bulletEnabled val="1"/>
        </dgm:presLayoutVars>
      </dgm:prSet>
      <dgm:spPr/>
    </dgm:pt>
    <dgm:pt modelId="{C7A3A7ED-80F9-4900-9AD8-6C1A15EDC78E}" type="pres">
      <dgm:prSet presAssocID="{82F78B03-E7E9-4B5B-8A5A-F3FD917C9180}" presName="rect2ParTx" presStyleLbl="alignAcc1" presStyleIdx="2" presStyleCnt="3">
        <dgm:presLayoutVars>
          <dgm:chMax val="1"/>
          <dgm:bulletEnabled val="1"/>
        </dgm:presLayoutVars>
      </dgm:prSet>
      <dgm:spPr/>
    </dgm:pt>
    <dgm:pt modelId="{F7721F90-F947-4753-966F-ED016FA7BA66}" type="pres">
      <dgm:prSet presAssocID="{82F78B03-E7E9-4B5B-8A5A-F3FD917C9180}" presName="rect2ChTx" presStyleLbl="alignAcc1" presStyleIdx="2" presStyleCnt="3">
        <dgm:presLayoutVars>
          <dgm:bulletEnabled val="1"/>
        </dgm:presLayoutVars>
      </dgm:prSet>
      <dgm:spPr/>
    </dgm:pt>
    <dgm:pt modelId="{593721F9-8836-42CD-BB14-D30623AA0212}" type="pres">
      <dgm:prSet presAssocID="{FA9283CD-1E8B-478C-A4E5-8A625AB23AE3}" presName="rect3ParTx" presStyleLbl="alignAcc1" presStyleIdx="2" presStyleCnt="3">
        <dgm:presLayoutVars>
          <dgm:chMax val="1"/>
          <dgm:bulletEnabled val="1"/>
        </dgm:presLayoutVars>
      </dgm:prSet>
      <dgm:spPr/>
    </dgm:pt>
    <dgm:pt modelId="{E91550FA-A4CD-47A8-8A16-E572F2A2F6D9}" type="pres">
      <dgm:prSet presAssocID="{FA9283CD-1E8B-478C-A4E5-8A625AB23AE3}" presName="rect3ChTx" presStyleLbl="alignAcc1" presStyleIdx="2" presStyleCnt="3">
        <dgm:presLayoutVars>
          <dgm:bulletEnabled val="1"/>
        </dgm:presLayoutVars>
      </dgm:prSet>
      <dgm:spPr/>
    </dgm:pt>
  </dgm:ptLst>
  <dgm:cxnLst>
    <dgm:cxn modelId="{FA4F9606-FE78-47FE-96D2-2FFF9A98404F}" type="presOf" srcId="{50F272AB-EFB6-4A75-8123-48A317CBFE8E}" destId="{F7721F90-F947-4753-966F-ED016FA7BA66}" srcOrd="0" destOrd="2" presId="urn:microsoft.com/office/officeart/2005/8/layout/target3"/>
    <dgm:cxn modelId="{0EE35B13-B909-4CF9-ACDC-102AEF613B5C}" type="presOf" srcId="{82F78B03-E7E9-4B5B-8A5A-F3FD917C9180}" destId="{25F2FF13-F61D-4706-80E7-AF1536F993FD}" srcOrd="0" destOrd="0" presId="urn:microsoft.com/office/officeart/2005/8/layout/target3"/>
    <dgm:cxn modelId="{3E048217-11F8-4936-B189-29A3D9376D6F}" srcId="{82F78B03-E7E9-4B5B-8A5A-F3FD917C9180}" destId="{74B8D6C0-7B6F-4BB8-90B0-709820E73615}" srcOrd="3" destOrd="0" parTransId="{9EAF1CA8-2B7D-4120-B1E2-B302184DA3EB}" sibTransId="{D1906E30-C17D-4A40-AE17-A702132BB436}"/>
    <dgm:cxn modelId="{1A58762E-17A3-49F7-8011-F13260BF778E}" srcId="{6CD70A36-DBAD-4353-8AFB-ADC9F3EAF879}" destId="{FA9283CD-1E8B-478C-A4E5-8A625AB23AE3}" srcOrd="2" destOrd="0" parTransId="{D77EBD92-0A92-49A9-A91C-66A7B77FC2E5}" sibTransId="{945D7E0D-D2E2-41D0-ABD3-23475AC48B51}"/>
    <dgm:cxn modelId="{4A305138-052E-4821-9217-543B2750A1C8}" type="presOf" srcId="{FA9283CD-1E8B-478C-A4E5-8A625AB23AE3}" destId="{768395E3-D7C6-48DC-9759-6A049FFF81EA}" srcOrd="0" destOrd="0" presId="urn:microsoft.com/office/officeart/2005/8/layout/target3"/>
    <dgm:cxn modelId="{3CB6C238-DDC6-48A8-BA7F-F099AF60A35C}" type="presOf" srcId="{7D3BAD19-AFA5-4517-8090-AE25E2B06530}" destId="{F7721F90-F947-4753-966F-ED016FA7BA66}" srcOrd="0" destOrd="0" presId="urn:microsoft.com/office/officeart/2005/8/layout/target3"/>
    <dgm:cxn modelId="{4BAC7740-807A-40C4-9DE5-4842AADEAC8F}" type="presOf" srcId="{3FAB0B16-6183-4928-91F0-AB0C8880A409}" destId="{E91550FA-A4CD-47A8-8A16-E572F2A2F6D9}" srcOrd="0" destOrd="0" presId="urn:microsoft.com/office/officeart/2005/8/layout/target3"/>
    <dgm:cxn modelId="{46BB805E-A954-445C-82AB-CC02547516E4}" srcId="{82F78B03-E7E9-4B5B-8A5A-F3FD917C9180}" destId="{50F272AB-EFB6-4A75-8123-48A317CBFE8E}" srcOrd="2" destOrd="0" parTransId="{03F315C2-62EA-4B89-AB8B-1903FFF9887D}" sibTransId="{69035964-8B7A-4FF2-A0CA-813CE4A6C9AD}"/>
    <dgm:cxn modelId="{9937E042-A12F-4CD3-9FE3-6A0705F89B61}" type="presOf" srcId="{FA9283CD-1E8B-478C-A4E5-8A625AB23AE3}" destId="{593721F9-8836-42CD-BB14-D30623AA0212}" srcOrd="1" destOrd="0" presId="urn:microsoft.com/office/officeart/2005/8/layout/target3"/>
    <dgm:cxn modelId="{E0831347-1B20-4555-AC8C-CD20BE34207D}" srcId="{6CD70A36-DBAD-4353-8AFB-ADC9F3EAF879}" destId="{82F78B03-E7E9-4B5B-8A5A-F3FD917C9180}" srcOrd="1" destOrd="0" parTransId="{CC8B6657-9528-4D80-8051-53A8BDCEC27A}" sibTransId="{D0FDC9CC-9746-49CF-B5B3-6116DB197C6C}"/>
    <dgm:cxn modelId="{F9EC954C-EF60-42AE-B720-72787F209552}" srcId="{FA9283CD-1E8B-478C-A4E5-8A625AB23AE3}" destId="{D8DE5C34-8781-4C91-A0E3-83012EDEEDAB}" srcOrd="1" destOrd="0" parTransId="{D20A02A9-92FC-4536-9BA6-9A3059EF8001}" sibTransId="{DEBCDA14-A07F-419D-A6EB-9402F12EB968}"/>
    <dgm:cxn modelId="{4E299175-128B-4975-B366-9658975A2BA1}" srcId="{D778BB0E-D540-4579-8ED4-80596269EF21}" destId="{9777E5F6-3714-48CB-96B0-9A031657B981}" srcOrd="0" destOrd="0" parTransId="{995C5C02-08D6-49F2-A6BF-310D42BCC04C}" sibTransId="{B0402C3B-0613-4C4F-B6A4-67F4FBA14D02}"/>
    <dgm:cxn modelId="{751F1857-457C-4D86-96CE-8AFFF9EBFC42}" type="presOf" srcId="{74B8D6C0-7B6F-4BB8-90B0-709820E73615}" destId="{F7721F90-F947-4753-966F-ED016FA7BA66}" srcOrd="0" destOrd="3" presId="urn:microsoft.com/office/officeart/2005/8/layout/target3"/>
    <dgm:cxn modelId="{DC9A9389-7B82-4F6C-AD10-FA5FBABFE8AA}" type="presOf" srcId="{4F709834-8772-40C9-82F1-7416F6C7612C}" destId="{A6557975-537C-41EF-94D2-8BCF56FCAE64}" srcOrd="0" destOrd="2" presId="urn:microsoft.com/office/officeart/2005/8/layout/target3"/>
    <dgm:cxn modelId="{0EA6D58B-00C4-45B9-90AA-75E0D74593D7}" type="presOf" srcId="{D778BB0E-D540-4579-8ED4-80596269EF21}" destId="{C5DDA3FD-9426-4E66-9E5E-6AB42CBE79CB}" srcOrd="0" destOrd="0" presId="urn:microsoft.com/office/officeart/2005/8/layout/target3"/>
    <dgm:cxn modelId="{003F5C8E-43CE-4AAD-A896-B57011BB310F}" type="presOf" srcId="{2A855F4C-FC2C-4927-95FC-3CA6F62BF7A5}" destId="{A6557975-537C-41EF-94D2-8BCF56FCAE64}" srcOrd="0" destOrd="1" presId="urn:microsoft.com/office/officeart/2005/8/layout/target3"/>
    <dgm:cxn modelId="{2D9C4E92-EAC8-471F-BA56-6609F1E9F539}" type="presOf" srcId="{10534F75-7830-47F0-A547-94195B33B21C}" destId="{F7721F90-F947-4753-966F-ED016FA7BA66}" srcOrd="0" destOrd="1" presId="urn:microsoft.com/office/officeart/2005/8/layout/target3"/>
    <dgm:cxn modelId="{0DA1979D-E3E0-4447-BC8F-7596712DA583}" srcId="{FA9283CD-1E8B-478C-A4E5-8A625AB23AE3}" destId="{C7038BDB-4B26-4044-B52F-180D4E99A172}" srcOrd="2" destOrd="0" parTransId="{5DBA05F2-9714-482B-97B3-238D2454BB79}" sibTransId="{4703EF00-3D0E-45CA-B3D1-998E32F5C188}"/>
    <dgm:cxn modelId="{E897DC9D-0098-4249-9230-ECBD9E58B634}" type="presOf" srcId="{82F78B03-E7E9-4B5B-8A5A-F3FD917C9180}" destId="{C7A3A7ED-80F9-4900-9AD8-6C1A15EDC78E}" srcOrd="1" destOrd="0" presId="urn:microsoft.com/office/officeart/2005/8/layout/target3"/>
    <dgm:cxn modelId="{A899AFA3-05FF-4C0C-AAE5-ABBDF7200C0C}" srcId="{82F78B03-E7E9-4B5B-8A5A-F3FD917C9180}" destId="{10534F75-7830-47F0-A547-94195B33B21C}" srcOrd="1" destOrd="0" parTransId="{32B329F2-F1FB-47BC-97D3-DAD534C495F3}" sibTransId="{17ECA332-ADD4-4A19-B83A-78D5D2B6005E}"/>
    <dgm:cxn modelId="{38B6CFA5-BD83-400B-B8C6-4EDCBD2E7374}" srcId="{6CD70A36-DBAD-4353-8AFB-ADC9F3EAF879}" destId="{D778BB0E-D540-4579-8ED4-80596269EF21}" srcOrd="0" destOrd="0" parTransId="{67684C8A-8D91-41FD-A29E-301C2180A28E}" sibTransId="{F8257553-FC3B-4152-A84C-081343E829AB}"/>
    <dgm:cxn modelId="{EC5111AE-8F62-47B8-BCCF-558255FAC1A2}" type="presOf" srcId="{D8DE5C34-8781-4C91-A0E3-83012EDEEDAB}" destId="{E91550FA-A4CD-47A8-8A16-E572F2A2F6D9}" srcOrd="0" destOrd="1" presId="urn:microsoft.com/office/officeart/2005/8/layout/target3"/>
    <dgm:cxn modelId="{BC12A3AF-AF1C-4F8F-9CF9-7266D59EFB1F}" srcId="{FA9283CD-1E8B-478C-A4E5-8A625AB23AE3}" destId="{0416B127-E17A-48A1-979B-FD7420748689}" srcOrd="3" destOrd="0" parTransId="{1183DC01-68CC-4CC8-8BD3-467093635290}" sibTransId="{8BA25815-1372-441B-9D0F-E15B749D94D6}"/>
    <dgm:cxn modelId="{4D51C9B4-6A55-4824-A41D-4C4EA9A6E76F}" srcId="{FA9283CD-1E8B-478C-A4E5-8A625AB23AE3}" destId="{3FAB0B16-6183-4928-91F0-AB0C8880A409}" srcOrd="0" destOrd="0" parTransId="{D966FDDE-73DE-406A-B108-AEF202C3E618}" sibTransId="{FD176A49-1134-4E25-B985-0C195828C4C8}"/>
    <dgm:cxn modelId="{210BB7D5-603C-480A-B33E-E938D48B439F}" srcId="{82F78B03-E7E9-4B5B-8A5A-F3FD917C9180}" destId="{7D3BAD19-AFA5-4517-8090-AE25E2B06530}" srcOrd="0" destOrd="0" parTransId="{DAE0D2AF-D9DE-42B0-B157-6F863BD994D6}" sibTransId="{50001510-2FD5-4227-A6F7-ED7643915B47}"/>
    <dgm:cxn modelId="{9C218CDC-E6C1-4C76-9EE5-42C3127B6D99}" srcId="{D778BB0E-D540-4579-8ED4-80596269EF21}" destId="{4F709834-8772-40C9-82F1-7416F6C7612C}" srcOrd="2" destOrd="0" parTransId="{92E592B0-0E26-4D5E-BE5B-E36CDE9A1F9A}" sibTransId="{2797DFEE-9FBE-41BF-A78A-70AFE369AFAE}"/>
    <dgm:cxn modelId="{C05A4EE2-A185-47BF-AD7F-EF18F733295B}" type="presOf" srcId="{6CD70A36-DBAD-4353-8AFB-ADC9F3EAF879}" destId="{1DD4D57B-2937-411A-961A-909428F2ED4F}" srcOrd="0" destOrd="0" presId="urn:microsoft.com/office/officeart/2005/8/layout/target3"/>
    <dgm:cxn modelId="{27E3E0E4-CE45-42EA-8148-0E3BD7CA362F}" type="presOf" srcId="{C7038BDB-4B26-4044-B52F-180D4E99A172}" destId="{E91550FA-A4CD-47A8-8A16-E572F2A2F6D9}" srcOrd="0" destOrd="2" presId="urn:microsoft.com/office/officeart/2005/8/layout/target3"/>
    <dgm:cxn modelId="{00C27BEC-A6C3-472E-8B9B-12CEBD4121AA}" type="presOf" srcId="{0416B127-E17A-48A1-979B-FD7420748689}" destId="{E91550FA-A4CD-47A8-8A16-E572F2A2F6D9}" srcOrd="0" destOrd="3" presId="urn:microsoft.com/office/officeart/2005/8/layout/target3"/>
    <dgm:cxn modelId="{F7696AF6-EC44-49A8-99DB-1E1A17972DF6}" srcId="{D778BB0E-D540-4579-8ED4-80596269EF21}" destId="{2A855F4C-FC2C-4927-95FC-3CA6F62BF7A5}" srcOrd="1" destOrd="0" parTransId="{156F435B-5C06-4341-ACF9-E473BF9BDF35}" sibTransId="{4533F1CE-97E9-4254-9C9C-C8E96A44D42E}"/>
    <dgm:cxn modelId="{90C116F8-33D3-414B-BE52-8D6890C45547}" type="presOf" srcId="{D778BB0E-D540-4579-8ED4-80596269EF21}" destId="{E6C0C32F-FBCA-4EF3-B185-44EF0D3757D6}" srcOrd="1" destOrd="0" presId="urn:microsoft.com/office/officeart/2005/8/layout/target3"/>
    <dgm:cxn modelId="{C339D9F8-6C33-4CA5-B9A4-DB2167E62082}" type="presOf" srcId="{9777E5F6-3714-48CB-96B0-9A031657B981}" destId="{A6557975-537C-41EF-94D2-8BCF56FCAE64}" srcOrd="0" destOrd="0" presId="urn:microsoft.com/office/officeart/2005/8/layout/target3"/>
    <dgm:cxn modelId="{F8E4731B-6614-4874-8837-71588BD83A7C}" type="presParOf" srcId="{1DD4D57B-2937-411A-961A-909428F2ED4F}" destId="{C32ABEC1-B34C-4005-861D-CAF60DBDBD94}" srcOrd="0" destOrd="0" presId="urn:microsoft.com/office/officeart/2005/8/layout/target3"/>
    <dgm:cxn modelId="{3734B38C-23C9-4416-9B98-CD032C1F7DE6}" type="presParOf" srcId="{1DD4D57B-2937-411A-961A-909428F2ED4F}" destId="{5D113933-7083-410A-A83C-8273F5C71B72}" srcOrd="1" destOrd="0" presId="urn:microsoft.com/office/officeart/2005/8/layout/target3"/>
    <dgm:cxn modelId="{CF0FF817-2DEC-40C1-AF51-A75C05D591DB}" type="presParOf" srcId="{1DD4D57B-2937-411A-961A-909428F2ED4F}" destId="{C5DDA3FD-9426-4E66-9E5E-6AB42CBE79CB}" srcOrd="2" destOrd="0" presId="urn:microsoft.com/office/officeart/2005/8/layout/target3"/>
    <dgm:cxn modelId="{A1BB850B-5EC2-458C-8721-344320EDF7CC}" type="presParOf" srcId="{1DD4D57B-2937-411A-961A-909428F2ED4F}" destId="{E7C5C842-FCD5-44D6-918D-1A39099AFC2D}" srcOrd="3" destOrd="0" presId="urn:microsoft.com/office/officeart/2005/8/layout/target3"/>
    <dgm:cxn modelId="{A1DF1500-7FED-4812-8EF1-2C89CC5732B1}" type="presParOf" srcId="{1DD4D57B-2937-411A-961A-909428F2ED4F}" destId="{A5BC0013-6961-472B-94C6-F69A0BF71DD1}" srcOrd="4" destOrd="0" presId="urn:microsoft.com/office/officeart/2005/8/layout/target3"/>
    <dgm:cxn modelId="{9905D631-476D-4416-B5D7-2863BB055EAA}" type="presParOf" srcId="{1DD4D57B-2937-411A-961A-909428F2ED4F}" destId="{25F2FF13-F61D-4706-80E7-AF1536F993FD}" srcOrd="5" destOrd="0" presId="urn:microsoft.com/office/officeart/2005/8/layout/target3"/>
    <dgm:cxn modelId="{30205F5F-C265-4786-83E5-D1AF7AE9E30D}" type="presParOf" srcId="{1DD4D57B-2937-411A-961A-909428F2ED4F}" destId="{A28B1E7A-4FD4-4FF6-9FC7-E59A7312DE3E}" srcOrd="6" destOrd="0" presId="urn:microsoft.com/office/officeart/2005/8/layout/target3"/>
    <dgm:cxn modelId="{C6C8E70B-802F-4DDA-AB80-656A06752E8B}" type="presParOf" srcId="{1DD4D57B-2937-411A-961A-909428F2ED4F}" destId="{7B2D667C-6FCC-41E3-8E4D-BCD774BFC556}" srcOrd="7" destOrd="0" presId="urn:microsoft.com/office/officeart/2005/8/layout/target3"/>
    <dgm:cxn modelId="{1D5CD563-40D4-4223-92BE-CCDC1DD4FDC4}" type="presParOf" srcId="{1DD4D57B-2937-411A-961A-909428F2ED4F}" destId="{768395E3-D7C6-48DC-9759-6A049FFF81EA}" srcOrd="8" destOrd="0" presId="urn:microsoft.com/office/officeart/2005/8/layout/target3"/>
    <dgm:cxn modelId="{D8C4B01F-8876-478C-B55E-74C6D9A617E6}" type="presParOf" srcId="{1DD4D57B-2937-411A-961A-909428F2ED4F}" destId="{E6C0C32F-FBCA-4EF3-B185-44EF0D3757D6}" srcOrd="9" destOrd="0" presId="urn:microsoft.com/office/officeart/2005/8/layout/target3"/>
    <dgm:cxn modelId="{D7B20A00-D7FB-4F82-BCBC-F0DBC28C1587}" type="presParOf" srcId="{1DD4D57B-2937-411A-961A-909428F2ED4F}" destId="{A6557975-537C-41EF-94D2-8BCF56FCAE64}" srcOrd="10" destOrd="0" presId="urn:microsoft.com/office/officeart/2005/8/layout/target3"/>
    <dgm:cxn modelId="{7AEC7868-4095-4E36-A87D-2F7744479D37}" type="presParOf" srcId="{1DD4D57B-2937-411A-961A-909428F2ED4F}" destId="{C7A3A7ED-80F9-4900-9AD8-6C1A15EDC78E}" srcOrd="11" destOrd="0" presId="urn:microsoft.com/office/officeart/2005/8/layout/target3"/>
    <dgm:cxn modelId="{C1E7973E-FC51-4D1C-AF48-3E4ACDE218E0}" type="presParOf" srcId="{1DD4D57B-2937-411A-961A-909428F2ED4F}" destId="{F7721F90-F947-4753-966F-ED016FA7BA66}" srcOrd="12" destOrd="0" presId="urn:microsoft.com/office/officeart/2005/8/layout/target3"/>
    <dgm:cxn modelId="{4D762F5C-8DC2-4197-8590-F29CA45F5B81}" type="presParOf" srcId="{1DD4D57B-2937-411A-961A-909428F2ED4F}" destId="{593721F9-8836-42CD-BB14-D30623AA0212}" srcOrd="13" destOrd="0" presId="urn:microsoft.com/office/officeart/2005/8/layout/target3"/>
    <dgm:cxn modelId="{5729E94D-1A28-4BFD-8FED-AB13A3E1A815}" type="presParOf" srcId="{1DD4D57B-2937-411A-961A-909428F2ED4F}" destId="{E91550FA-A4CD-47A8-8A16-E572F2A2F6D9}" srcOrd="1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4633BC-157A-4538-BC5C-BC2984D0518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de-DE"/>
        </a:p>
      </dgm:t>
    </dgm:pt>
    <dgm:pt modelId="{17188B98-69C6-40AF-801C-EEF804413754}">
      <dgm:prSet phldrT="[Text]"/>
      <dgm:spPr>
        <a:xfrm>
          <a:off x="1805013" y="1192"/>
          <a:ext cx="2719883" cy="1087953"/>
        </a:xfrm>
        <a:prstGeom prst="chevron">
          <a:avLst/>
        </a:prstGeom>
        <a:solidFill>
          <a:srgbClr val="E63323">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r>
            <a:rPr lang="ru-RU" dirty="0">
              <a:solidFill>
                <a:srgbClr val="FFFFFF"/>
              </a:solidFill>
              <a:latin typeface="Calibri"/>
              <a:ea typeface="+mn-ea"/>
              <a:cs typeface="+mn-cs"/>
            </a:rPr>
            <a:t>- </a:t>
          </a:r>
          <a:r>
            <a:rPr lang="en-GB" b="1" dirty="0">
              <a:solidFill>
                <a:srgbClr val="FFFFFF"/>
              </a:solidFill>
              <a:latin typeface="Calibri"/>
              <a:ea typeface="+mn-ea"/>
              <a:cs typeface="+mn-cs"/>
            </a:rPr>
            <a:t>Condom non use</a:t>
          </a:r>
        </a:p>
        <a:p>
          <a:r>
            <a:rPr lang="en-GB" b="1" dirty="0">
              <a:solidFill>
                <a:srgbClr val="FFFFFF"/>
              </a:solidFill>
              <a:latin typeface="Calibri"/>
              <a:ea typeface="+mn-ea"/>
              <a:cs typeface="+mn-cs"/>
            </a:rPr>
            <a:t>- Contraceptive misuse</a:t>
          </a:r>
          <a:endParaRPr lang="de-DE" b="1" dirty="0">
            <a:solidFill>
              <a:srgbClr val="FFFFFF"/>
            </a:solidFill>
            <a:latin typeface="Calibri"/>
            <a:ea typeface="+mn-ea"/>
            <a:cs typeface="+mn-cs"/>
          </a:endParaRPr>
        </a:p>
      </dgm:t>
    </dgm:pt>
    <dgm:pt modelId="{5081001A-2B7F-4C8C-B0DD-9216860B5620}" type="parTrans" cxnId="{246B92BA-09F8-4626-BCB4-79C458939F82}">
      <dgm:prSet/>
      <dgm:spPr/>
      <dgm:t>
        <a:bodyPr/>
        <a:lstStyle/>
        <a:p>
          <a:endParaRPr lang="de-DE"/>
        </a:p>
      </dgm:t>
    </dgm:pt>
    <dgm:pt modelId="{749F4CF1-3B73-4E19-881E-D7F0D8B7773E}" type="sibTrans" cxnId="{246B92BA-09F8-4626-BCB4-79C458939F82}">
      <dgm:prSet/>
      <dgm:spPr/>
      <dgm:t>
        <a:bodyPr/>
        <a:lstStyle/>
        <a:p>
          <a:endParaRPr lang="de-DE"/>
        </a:p>
      </dgm:t>
    </dgm:pt>
    <dgm:pt modelId="{B2D929C7-DB0E-45B7-96B2-BBCC4A015E14}">
      <dgm:prSet phldrT="[Text]"/>
      <dgm:spPr>
        <a:xfrm>
          <a:off x="1805013" y="1241458"/>
          <a:ext cx="2719883" cy="1087953"/>
        </a:xfrm>
        <a:prstGeom prst="chevron">
          <a:avLst/>
        </a:prstGeom>
        <a:solidFill>
          <a:srgbClr val="E63323">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r>
            <a:rPr lang="en-GB" b="1" dirty="0">
              <a:solidFill>
                <a:srgbClr val="FFFFFF"/>
              </a:solidFill>
              <a:latin typeface="Calibri"/>
              <a:ea typeface="+mn-ea"/>
              <a:cs typeface="+mn-cs"/>
            </a:rPr>
            <a:t>- Lack of self care</a:t>
          </a:r>
        </a:p>
        <a:p>
          <a:r>
            <a:rPr lang="en-GB" b="1" dirty="0">
              <a:solidFill>
                <a:srgbClr val="FFFFFF"/>
              </a:solidFill>
              <a:latin typeface="Calibri"/>
              <a:ea typeface="+mn-ea"/>
              <a:cs typeface="+mn-cs"/>
            </a:rPr>
            <a:t>- Excessive use of sleeping pills</a:t>
          </a:r>
        </a:p>
        <a:p>
          <a:r>
            <a:rPr lang="en-GB" b="1" dirty="0">
              <a:solidFill>
                <a:srgbClr val="FFFFFF"/>
              </a:solidFill>
              <a:latin typeface="Calibri"/>
              <a:ea typeface="+mn-ea"/>
              <a:cs typeface="+mn-cs"/>
            </a:rPr>
            <a:t>- Unsafe use/sexual behaviour</a:t>
          </a:r>
        </a:p>
      </dgm:t>
    </dgm:pt>
    <dgm:pt modelId="{56B9E3B7-214C-4163-8184-02875E071C0F}" type="parTrans" cxnId="{808A7865-582A-47CA-AC5B-1FFF58583D6C}">
      <dgm:prSet/>
      <dgm:spPr/>
      <dgm:t>
        <a:bodyPr/>
        <a:lstStyle/>
        <a:p>
          <a:endParaRPr lang="de-DE"/>
        </a:p>
      </dgm:t>
    </dgm:pt>
    <dgm:pt modelId="{47A4275E-16AB-4F7E-9685-6D11FB26EF5A}" type="sibTrans" cxnId="{808A7865-582A-47CA-AC5B-1FFF58583D6C}">
      <dgm:prSet/>
      <dgm:spPr/>
      <dgm:t>
        <a:bodyPr/>
        <a:lstStyle/>
        <a:p>
          <a:endParaRPr lang="de-DE"/>
        </a:p>
      </dgm:t>
    </dgm:pt>
    <dgm:pt modelId="{3665AAA6-90AA-4800-8A6F-529F6E5D7CD7}">
      <dgm:prSet phldrT="[Text]"/>
      <dgm:spPr>
        <a:xfrm>
          <a:off x="1805013" y="2481725"/>
          <a:ext cx="2719883" cy="1087953"/>
        </a:xfrm>
        <a:prstGeom prst="chevron">
          <a:avLst/>
        </a:prstGeom>
        <a:solidFill>
          <a:srgbClr val="E63323">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r>
            <a:rPr lang="en-GB" dirty="0">
              <a:solidFill>
                <a:srgbClr val="FFFFFF"/>
              </a:solidFill>
              <a:latin typeface="Calibri"/>
              <a:ea typeface="+mn-ea"/>
              <a:cs typeface="+mn-cs"/>
            </a:rPr>
            <a:t>- </a:t>
          </a:r>
          <a:r>
            <a:rPr lang="en-GB" b="1" dirty="0">
              <a:solidFill>
                <a:srgbClr val="FFFFFF"/>
              </a:solidFill>
              <a:latin typeface="Calibri"/>
              <a:ea typeface="+mn-ea"/>
              <a:cs typeface="+mn-cs"/>
            </a:rPr>
            <a:t>Self-stigma</a:t>
          </a:r>
        </a:p>
        <a:p>
          <a:r>
            <a:rPr lang="en-GB" b="1" dirty="0">
              <a:solidFill>
                <a:srgbClr val="FFFFFF"/>
              </a:solidFill>
              <a:latin typeface="Calibri"/>
              <a:ea typeface="+mn-ea"/>
              <a:cs typeface="+mn-cs"/>
            </a:rPr>
            <a:t>- Suicidal thoughts and attempts</a:t>
          </a:r>
          <a:endParaRPr lang="de-DE" b="1" dirty="0">
            <a:solidFill>
              <a:srgbClr val="FFFFFF"/>
            </a:solidFill>
            <a:latin typeface="Calibri"/>
            <a:ea typeface="+mn-ea"/>
            <a:cs typeface="+mn-cs"/>
          </a:endParaRPr>
        </a:p>
      </dgm:t>
    </dgm:pt>
    <dgm:pt modelId="{E01C3ADC-0FF3-42BC-9E90-00CEBB16195F}" type="parTrans" cxnId="{DF23C03C-5C33-4DB4-AEB4-C50CE96A527F}">
      <dgm:prSet/>
      <dgm:spPr/>
      <dgm:t>
        <a:bodyPr/>
        <a:lstStyle/>
        <a:p>
          <a:endParaRPr lang="de-DE"/>
        </a:p>
      </dgm:t>
    </dgm:pt>
    <dgm:pt modelId="{46C77562-9022-46F8-B666-4ABA83B87D78}" type="sibTrans" cxnId="{DF23C03C-5C33-4DB4-AEB4-C50CE96A527F}">
      <dgm:prSet/>
      <dgm:spPr/>
      <dgm:t>
        <a:bodyPr/>
        <a:lstStyle/>
        <a:p>
          <a:endParaRPr lang="de-DE"/>
        </a:p>
      </dgm:t>
    </dgm:pt>
    <dgm:pt modelId="{8C93D426-ABC0-4D97-BA56-781228CD928D}" type="pres">
      <dgm:prSet presAssocID="{294633BC-157A-4538-BC5C-BC2984D05180}" presName="Name0" presStyleCnt="0">
        <dgm:presLayoutVars>
          <dgm:chPref val="3"/>
          <dgm:dir/>
          <dgm:animLvl val="lvl"/>
          <dgm:resizeHandles/>
        </dgm:presLayoutVars>
      </dgm:prSet>
      <dgm:spPr/>
    </dgm:pt>
    <dgm:pt modelId="{B215DCB3-0E8D-4E62-B054-3FADF2F65298}" type="pres">
      <dgm:prSet presAssocID="{17188B98-69C6-40AF-801C-EEF804413754}" presName="horFlow" presStyleCnt="0"/>
      <dgm:spPr/>
    </dgm:pt>
    <dgm:pt modelId="{C8C9E6BA-A8C8-4F8B-AA6A-D235DA79FEF8}" type="pres">
      <dgm:prSet presAssocID="{17188B98-69C6-40AF-801C-EEF804413754}" presName="bigChev" presStyleLbl="node1" presStyleIdx="0" presStyleCnt="3"/>
      <dgm:spPr/>
    </dgm:pt>
    <dgm:pt modelId="{D21E6DFE-163E-4FA5-B56B-8364165DBEB0}" type="pres">
      <dgm:prSet presAssocID="{17188B98-69C6-40AF-801C-EEF804413754}" presName="vSp" presStyleCnt="0"/>
      <dgm:spPr/>
    </dgm:pt>
    <dgm:pt modelId="{068FF85E-C3D5-4678-BBCC-35ECFBD2E48B}" type="pres">
      <dgm:prSet presAssocID="{B2D929C7-DB0E-45B7-96B2-BBCC4A015E14}" presName="horFlow" presStyleCnt="0"/>
      <dgm:spPr/>
    </dgm:pt>
    <dgm:pt modelId="{7CBCB70B-827A-41A3-A527-19442E064B0B}" type="pres">
      <dgm:prSet presAssocID="{B2D929C7-DB0E-45B7-96B2-BBCC4A015E14}" presName="bigChev" presStyleLbl="node1" presStyleIdx="1" presStyleCnt="3"/>
      <dgm:spPr/>
    </dgm:pt>
    <dgm:pt modelId="{0C40A855-CF59-4C0A-8AD4-FA6AC95DD474}" type="pres">
      <dgm:prSet presAssocID="{B2D929C7-DB0E-45B7-96B2-BBCC4A015E14}" presName="vSp" presStyleCnt="0"/>
      <dgm:spPr/>
    </dgm:pt>
    <dgm:pt modelId="{281E7590-F248-4BFC-9394-371FF542FAF3}" type="pres">
      <dgm:prSet presAssocID="{3665AAA6-90AA-4800-8A6F-529F6E5D7CD7}" presName="horFlow" presStyleCnt="0"/>
      <dgm:spPr/>
    </dgm:pt>
    <dgm:pt modelId="{5791B703-375B-430F-89F6-F7F32AC1FB66}" type="pres">
      <dgm:prSet presAssocID="{3665AAA6-90AA-4800-8A6F-529F6E5D7CD7}" presName="bigChev" presStyleLbl="node1" presStyleIdx="2" presStyleCnt="3"/>
      <dgm:spPr/>
    </dgm:pt>
  </dgm:ptLst>
  <dgm:cxnLst>
    <dgm:cxn modelId="{29901B00-206C-4704-A26B-F1BC560D63EC}" type="presOf" srcId="{294633BC-157A-4538-BC5C-BC2984D05180}" destId="{8C93D426-ABC0-4D97-BA56-781228CD928D}" srcOrd="0" destOrd="0" presId="urn:microsoft.com/office/officeart/2005/8/layout/lProcess3"/>
    <dgm:cxn modelId="{3C8E5735-8E54-483F-85E5-D4A55E384C52}" type="presOf" srcId="{3665AAA6-90AA-4800-8A6F-529F6E5D7CD7}" destId="{5791B703-375B-430F-89F6-F7F32AC1FB66}" srcOrd="0" destOrd="0" presId="urn:microsoft.com/office/officeart/2005/8/layout/lProcess3"/>
    <dgm:cxn modelId="{DF23C03C-5C33-4DB4-AEB4-C50CE96A527F}" srcId="{294633BC-157A-4538-BC5C-BC2984D05180}" destId="{3665AAA6-90AA-4800-8A6F-529F6E5D7CD7}" srcOrd="2" destOrd="0" parTransId="{E01C3ADC-0FF3-42BC-9E90-00CEBB16195F}" sibTransId="{46C77562-9022-46F8-B666-4ABA83B87D78}"/>
    <dgm:cxn modelId="{808A7865-582A-47CA-AC5B-1FFF58583D6C}" srcId="{294633BC-157A-4538-BC5C-BC2984D05180}" destId="{B2D929C7-DB0E-45B7-96B2-BBCC4A015E14}" srcOrd="1" destOrd="0" parTransId="{56B9E3B7-214C-4163-8184-02875E071C0F}" sibTransId="{47A4275E-16AB-4F7E-9685-6D11FB26EF5A}"/>
    <dgm:cxn modelId="{248DF249-8998-40B0-B839-F0EE67DAC581}" type="presOf" srcId="{17188B98-69C6-40AF-801C-EEF804413754}" destId="{C8C9E6BA-A8C8-4F8B-AA6A-D235DA79FEF8}" srcOrd="0" destOrd="0" presId="urn:microsoft.com/office/officeart/2005/8/layout/lProcess3"/>
    <dgm:cxn modelId="{FF937A74-C87F-47F3-8E07-A85518C790F2}" type="presOf" srcId="{B2D929C7-DB0E-45B7-96B2-BBCC4A015E14}" destId="{7CBCB70B-827A-41A3-A527-19442E064B0B}" srcOrd="0" destOrd="0" presId="urn:microsoft.com/office/officeart/2005/8/layout/lProcess3"/>
    <dgm:cxn modelId="{246B92BA-09F8-4626-BCB4-79C458939F82}" srcId="{294633BC-157A-4538-BC5C-BC2984D05180}" destId="{17188B98-69C6-40AF-801C-EEF804413754}" srcOrd="0" destOrd="0" parTransId="{5081001A-2B7F-4C8C-B0DD-9216860B5620}" sibTransId="{749F4CF1-3B73-4E19-881E-D7F0D8B7773E}"/>
    <dgm:cxn modelId="{66E3B01E-3CB8-4623-B1CF-9BBACDCBFDB2}" type="presParOf" srcId="{8C93D426-ABC0-4D97-BA56-781228CD928D}" destId="{B215DCB3-0E8D-4E62-B054-3FADF2F65298}" srcOrd="0" destOrd="0" presId="urn:microsoft.com/office/officeart/2005/8/layout/lProcess3"/>
    <dgm:cxn modelId="{49595AEE-5BD3-48C6-A1B9-516EE31C90F7}" type="presParOf" srcId="{B215DCB3-0E8D-4E62-B054-3FADF2F65298}" destId="{C8C9E6BA-A8C8-4F8B-AA6A-D235DA79FEF8}" srcOrd="0" destOrd="0" presId="urn:microsoft.com/office/officeart/2005/8/layout/lProcess3"/>
    <dgm:cxn modelId="{ED02E34C-160E-4C33-81B8-AEDC5F070124}" type="presParOf" srcId="{8C93D426-ABC0-4D97-BA56-781228CD928D}" destId="{D21E6DFE-163E-4FA5-B56B-8364165DBEB0}" srcOrd="1" destOrd="0" presId="urn:microsoft.com/office/officeart/2005/8/layout/lProcess3"/>
    <dgm:cxn modelId="{996F7BFA-A365-4AD7-B962-A2B997C73B98}" type="presParOf" srcId="{8C93D426-ABC0-4D97-BA56-781228CD928D}" destId="{068FF85E-C3D5-4678-BBCC-35ECFBD2E48B}" srcOrd="2" destOrd="0" presId="urn:microsoft.com/office/officeart/2005/8/layout/lProcess3"/>
    <dgm:cxn modelId="{A6C5DB85-7392-4030-88B3-F766C96BB0E1}" type="presParOf" srcId="{068FF85E-C3D5-4678-BBCC-35ECFBD2E48B}" destId="{7CBCB70B-827A-41A3-A527-19442E064B0B}" srcOrd="0" destOrd="0" presId="urn:microsoft.com/office/officeart/2005/8/layout/lProcess3"/>
    <dgm:cxn modelId="{66C30275-0E0F-46D3-8EB2-54464561AEB4}" type="presParOf" srcId="{8C93D426-ABC0-4D97-BA56-781228CD928D}" destId="{0C40A855-CF59-4C0A-8AD4-FA6AC95DD474}" srcOrd="3" destOrd="0" presId="urn:microsoft.com/office/officeart/2005/8/layout/lProcess3"/>
    <dgm:cxn modelId="{4F396163-B09D-47E6-BBF4-E11CD6CB7C91}" type="presParOf" srcId="{8C93D426-ABC0-4D97-BA56-781228CD928D}" destId="{281E7590-F248-4BFC-9394-371FF542FAF3}" srcOrd="4" destOrd="0" presId="urn:microsoft.com/office/officeart/2005/8/layout/lProcess3"/>
    <dgm:cxn modelId="{44C4BA65-B277-422F-B324-40016D285A12}" type="presParOf" srcId="{281E7590-F248-4BFC-9394-371FF542FAF3}" destId="{5791B703-375B-430F-89F6-F7F32AC1FB66}"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84E2F-E608-487F-9B64-8CA604A8BAE5}">
      <dsp:nvSpPr>
        <dsp:cNvPr id="0" name=""/>
        <dsp:cNvSpPr/>
      </dsp:nvSpPr>
      <dsp:spPr>
        <a:xfrm>
          <a:off x="7143" y="2068777"/>
          <a:ext cx="2135187" cy="1281112"/>
        </a:xfrm>
        <a:prstGeom prst="roundRect">
          <a:avLst>
            <a:gd name="adj" fmla="val 10000"/>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FFFFFF"/>
              </a:solidFill>
              <a:latin typeface="Calibri"/>
              <a:ea typeface="+mn-ea"/>
              <a:cs typeface="+mn-cs"/>
            </a:rPr>
            <a:t>STIGMA</a:t>
          </a:r>
          <a:endParaRPr lang="de-DE" sz="1900" kern="1200" dirty="0">
            <a:solidFill>
              <a:srgbClr val="FFFFFF"/>
            </a:solidFill>
            <a:latin typeface="Calibri"/>
            <a:ea typeface="+mn-ea"/>
            <a:cs typeface="+mn-cs"/>
          </a:endParaRPr>
        </a:p>
      </dsp:txBody>
      <dsp:txXfrm>
        <a:off x="44665" y="2106299"/>
        <a:ext cx="2060143" cy="1206068"/>
      </dsp:txXfrm>
    </dsp:sp>
    <dsp:sp modelId="{43CCC8B4-5535-45CF-878D-7BEB9E1CFFF9}">
      <dsp:nvSpPr>
        <dsp:cNvPr id="0" name=""/>
        <dsp:cNvSpPr/>
      </dsp:nvSpPr>
      <dsp:spPr>
        <a:xfrm>
          <a:off x="2355850" y="2444570"/>
          <a:ext cx="452659" cy="529526"/>
        </a:xfrm>
        <a:prstGeom prst="rightArrow">
          <a:avLst>
            <a:gd name="adj1" fmla="val 60000"/>
            <a:gd name="adj2" fmla="val 50000"/>
          </a:avLst>
        </a:prstGeom>
        <a:solidFill>
          <a:srgbClr val="83C9F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e-DE" sz="1500" kern="1200">
            <a:solidFill>
              <a:srgbClr val="FFFFFF"/>
            </a:solidFill>
            <a:latin typeface="Calibri"/>
            <a:ea typeface="+mn-ea"/>
            <a:cs typeface="+mn-cs"/>
          </a:endParaRPr>
        </a:p>
      </dsp:txBody>
      <dsp:txXfrm>
        <a:off x="2355850" y="2550475"/>
        <a:ext cx="316861" cy="317716"/>
      </dsp:txXfrm>
    </dsp:sp>
    <dsp:sp modelId="{FF9CD594-9288-4ABC-A00D-3D38EC4BCC94}">
      <dsp:nvSpPr>
        <dsp:cNvPr id="0" name=""/>
        <dsp:cNvSpPr/>
      </dsp:nvSpPr>
      <dsp:spPr>
        <a:xfrm>
          <a:off x="2996406" y="2068777"/>
          <a:ext cx="2135187" cy="1281112"/>
        </a:xfrm>
        <a:prstGeom prst="roundRect">
          <a:avLst>
            <a:gd name="adj" fmla="val 10000"/>
          </a:avLst>
        </a:prstGeom>
        <a:solidFill>
          <a:srgbClr val="0064A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FFFFFF"/>
              </a:solidFill>
              <a:latin typeface="Calibri"/>
              <a:ea typeface="+mn-ea"/>
              <a:cs typeface="+mn-cs"/>
            </a:rPr>
            <a:t>LACK OF GENDER SPECIFIC HR SERVICES</a:t>
          </a:r>
          <a:endParaRPr lang="de-DE" sz="1900" kern="1200" dirty="0">
            <a:solidFill>
              <a:srgbClr val="FFFFFF"/>
            </a:solidFill>
            <a:latin typeface="Calibri"/>
            <a:ea typeface="+mn-ea"/>
            <a:cs typeface="+mn-cs"/>
          </a:endParaRPr>
        </a:p>
      </dsp:txBody>
      <dsp:txXfrm>
        <a:off x="3033928" y="2106299"/>
        <a:ext cx="2060143" cy="1206068"/>
      </dsp:txXfrm>
    </dsp:sp>
    <dsp:sp modelId="{E061D509-21D8-4235-A809-C053839BE4A9}">
      <dsp:nvSpPr>
        <dsp:cNvPr id="0" name=""/>
        <dsp:cNvSpPr/>
      </dsp:nvSpPr>
      <dsp:spPr>
        <a:xfrm rot="35862">
          <a:off x="5346886" y="2460334"/>
          <a:ext cx="456470" cy="529526"/>
        </a:xfrm>
        <a:prstGeom prst="rightArrow">
          <a:avLst>
            <a:gd name="adj1" fmla="val 60000"/>
            <a:gd name="adj2" fmla="val 50000"/>
          </a:avLst>
        </a:prstGeom>
        <a:solidFill>
          <a:srgbClr val="83C9F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e-DE" sz="1500" kern="1200">
            <a:solidFill>
              <a:srgbClr val="FFFFFF"/>
            </a:solidFill>
            <a:latin typeface="Calibri"/>
            <a:ea typeface="+mn-ea"/>
            <a:cs typeface="+mn-cs"/>
          </a:endParaRPr>
        </a:p>
      </dsp:txBody>
      <dsp:txXfrm>
        <a:off x="5346890" y="2565525"/>
        <a:ext cx="319529" cy="317716"/>
      </dsp:txXfrm>
    </dsp:sp>
    <dsp:sp modelId="{CC5406E9-4FE6-41EF-91CB-6995DA242228}">
      <dsp:nvSpPr>
        <dsp:cNvPr id="0" name=""/>
        <dsp:cNvSpPr/>
      </dsp:nvSpPr>
      <dsp:spPr>
        <a:xfrm>
          <a:off x="5992812" y="2100036"/>
          <a:ext cx="2135187" cy="1281112"/>
        </a:xfrm>
        <a:prstGeom prst="roundRect">
          <a:avLst>
            <a:gd name="adj" fmla="val 10000"/>
          </a:avLst>
        </a:prstGeom>
        <a:solidFill>
          <a:srgbClr val="0064A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FFFFFF"/>
              </a:solidFill>
              <a:latin typeface="Calibri"/>
              <a:ea typeface="+mn-ea"/>
              <a:cs typeface="+mn-cs"/>
            </a:rPr>
            <a:t>INCREASED RISKY DRUG USE/SEXUAL BEHAVIOUR</a:t>
          </a:r>
          <a:endParaRPr lang="de-DE" sz="1900" kern="1200" dirty="0">
            <a:solidFill>
              <a:srgbClr val="FFFFFF"/>
            </a:solidFill>
            <a:latin typeface="Calibri"/>
            <a:ea typeface="+mn-ea"/>
            <a:cs typeface="+mn-cs"/>
          </a:endParaRPr>
        </a:p>
      </dsp:txBody>
      <dsp:txXfrm>
        <a:off x="6030334" y="2137558"/>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36A96-9DCD-4057-9886-26DE925BCAB6}">
      <dsp:nvSpPr>
        <dsp:cNvPr id="0" name=""/>
        <dsp:cNvSpPr/>
      </dsp:nvSpPr>
      <dsp:spPr>
        <a:xfrm rot="5400000">
          <a:off x="5277559" y="2448108"/>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Calibri" panose="020F0502020204030204"/>
              <a:ea typeface="+mn-ea"/>
              <a:cs typeface="+mn-cs"/>
            </a:rPr>
            <a:t>Rights violation</a:t>
          </a:r>
          <a:endParaRPr lang="de-DE" sz="1500" kern="1200" dirty="0">
            <a:solidFill>
              <a:sysClr val="window" lastClr="FFFFFF"/>
            </a:solidFill>
            <a:latin typeface="Calibri" panose="020F0502020204030204"/>
            <a:ea typeface="+mn-ea"/>
            <a:cs typeface="+mn-cs"/>
          </a:endParaRPr>
        </a:p>
      </dsp:txBody>
      <dsp:txXfrm rot="-5400000">
        <a:off x="5552767" y="2572740"/>
        <a:ext cx="821680" cy="944461"/>
      </dsp:txXfrm>
    </dsp:sp>
    <dsp:sp modelId="{A983CAC9-55A3-43D9-83F4-464F5EC288C2}">
      <dsp:nvSpPr>
        <dsp:cNvPr id="0" name=""/>
        <dsp:cNvSpPr/>
      </dsp:nvSpPr>
      <dsp:spPr>
        <a:xfrm>
          <a:off x="5291439" y="276641"/>
          <a:ext cx="1531260" cy="8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de-DE" sz="1500" kern="1200" dirty="0">
            <a:solidFill>
              <a:sysClr val="windowText" lastClr="000000">
                <a:hueOff val="0"/>
                <a:satOff val="0"/>
                <a:lumOff val="0"/>
                <a:alphaOff val="0"/>
              </a:sysClr>
            </a:solidFill>
            <a:latin typeface="Calibri" panose="020F0502020204030204"/>
            <a:ea typeface="+mn-ea"/>
            <a:cs typeface="+mn-cs"/>
          </a:endParaRPr>
        </a:p>
      </dsp:txBody>
      <dsp:txXfrm>
        <a:off x="5291439" y="276641"/>
        <a:ext cx="1531260" cy="823258"/>
      </dsp:txXfrm>
    </dsp:sp>
    <dsp:sp modelId="{78615414-2C06-41DE-884D-3A25CA3CC602}">
      <dsp:nvSpPr>
        <dsp:cNvPr id="0" name=""/>
        <dsp:cNvSpPr/>
      </dsp:nvSpPr>
      <dsp:spPr>
        <a:xfrm rot="5400000">
          <a:off x="2018369" y="1299965"/>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 lastClr="FFFFFF"/>
              </a:solidFill>
              <a:latin typeface="Calibri" panose="020F0502020204030204"/>
              <a:ea typeface="+mn-ea"/>
              <a:cs typeface="+mn-cs"/>
            </a:rPr>
            <a:t>Deprivation from children</a:t>
          </a:r>
          <a:endParaRPr lang="de-DE" sz="1300" kern="1200" dirty="0">
            <a:solidFill>
              <a:sysClr val="window" lastClr="FFFFFF"/>
            </a:solidFill>
            <a:latin typeface="Calibri" panose="020F0502020204030204"/>
            <a:ea typeface="+mn-ea"/>
            <a:cs typeface="+mn-cs"/>
          </a:endParaRPr>
        </a:p>
      </dsp:txBody>
      <dsp:txXfrm rot="-5400000">
        <a:off x="2293577" y="1424597"/>
        <a:ext cx="821680" cy="944461"/>
      </dsp:txXfrm>
    </dsp:sp>
    <dsp:sp modelId="{38457108-511C-48A5-8503-62400BD3B99B}">
      <dsp:nvSpPr>
        <dsp:cNvPr id="0" name=""/>
        <dsp:cNvSpPr/>
      </dsp:nvSpPr>
      <dsp:spPr>
        <a:xfrm rot="5400000">
          <a:off x="3325224" y="1256044"/>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Calibri" panose="020F0502020204030204"/>
              <a:ea typeface="+mn-ea"/>
              <a:cs typeface="+mn-cs"/>
            </a:rPr>
            <a:t>Sexual violence</a:t>
          </a:r>
          <a:endParaRPr lang="de-DE" sz="1500" kern="1200" dirty="0">
            <a:solidFill>
              <a:sysClr val="window" lastClr="FFFFFF"/>
            </a:solidFill>
            <a:latin typeface="Calibri" panose="020F0502020204030204"/>
            <a:ea typeface="+mn-ea"/>
            <a:cs typeface="+mn-cs"/>
          </a:endParaRPr>
        </a:p>
      </dsp:txBody>
      <dsp:txXfrm rot="-5400000">
        <a:off x="3600432" y="1380676"/>
        <a:ext cx="821680" cy="944461"/>
      </dsp:txXfrm>
    </dsp:sp>
    <dsp:sp modelId="{41EB7C4D-A844-48E4-BB97-4D897445D81A}">
      <dsp:nvSpPr>
        <dsp:cNvPr id="0" name=""/>
        <dsp:cNvSpPr/>
      </dsp:nvSpPr>
      <dsp:spPr>
        <a:xfrm>
          <a:off x="1883150" y="1441277"/>
          <a:ext cx="1481864" cy="8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endParaRPr lang="de-DE" sz="1500" kern="1200" dirty="0">
            <a:solidFill>
              <a:sysClr val="windowText" lastClr="000000">
                <a:hueOff val="0"/>
                <a:satOff val="0"/>
                <a:lumOff val="0"/>
                <a:alphaOff val="0"/>
              </a:sysClr>
            </a:solidFill>
            <a:latin typeface="Calibri" panose="020F0502020204030204"/>
            <a:ea typeface="+mn-ea"/>
            <a:cs typeface="+mn-cs"/>
          </a:endParaRPr>
        </a:p>
      </dsp:txBody>
      <dsp:txXfrm>
        <a:off x="1883150" y="1441277"/>
        <a:ext cx="1481864" cy="823258"/>
      </dsp:txXfrm>
    </dsp:sp>
    <dsp:sp modelId="{12D7E59B-F2A1-424E-83B4-FC9A030A4ACF}">
      <dsp:nvSpPr>
        <dsp:cNvPr id="0" name=""/>
        <dsp:cNvSpPr/>
      </dsp:nvSpPr>
      <dsp:spPr>
        <a:xfrm rot="5400000">
          <a:off x="4614446" y="1245450"/>
          <a:ext cx="1372097" cy="1214913"/>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ysClr val="window" lastClr="FFFFFF"/>
              </a:solidFill>
              <a:latin typeface="Calibri" panose="020F0502020204030204"/>
              <a:ea typeface="+mn-ea"/>
              <a:cs typeface="+mn-cs"/>
            </a:rPr>
            <a:t>Marginali-zation</a:t>
          </a:r>
          <a:endParaRPr lang="de-DE" sz="1400" kern="1200" dirty="0">
            <a:solidFill>
              <a:sysClr val="window" lastClr="FFFFFF"/>
            </a:solidFill>
            <a:latin typeface="Calibri" panose="020F0502020204030204"/>
            <a:ea typeface="+mn-ea"/>
            <a:cs typeface="+mn-cs"/>
          </a:endParaRPr>
        </a:p>
      </dsp:txBody>
      <dsp:txXfrm rot="-5400000">
        <a:off x="4883925" y="1382442"/>
        <a:ext cx="833139" cy="940929"/>
      </dsp:txXfrm>
    </dsp:sp>
    <dsp:sp modelId="{7EDA4763-C27C-4BA2-A5E8-C463484D8115}">
      <dsp:nvSpPr>
        <dsp:cNvPr id="0" name=""/>
        <dsp:cNvSpPr/>
      </dsp:nvSpPr>
      <dsp:spPr>
        <a:xfrm rot="5400000">
          <a:off x="3972305" y="2420680"/>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Calibri" panose="020F0502020204030204"/>
              <a:ea typeface="+mn-ea"/>
              <a:cs typeface="+mn-cs"/>
            </a:rPr>
            <a:t>Family rejection</a:t>
          </a:r>
          <a:endParaRPr lang="de-DE" sz="1500" kern="1200" dirty="0">
            <a:solidFill>
              <a:sysClr val="window" lastClr="FFFFFF"/>
            </a:solidFill>
            <a:latin typeface="Calibri" panose="020F0502020204030204"/>
            <a:ea typeface="+mn-ea"/>
            <a:cs typeface="+mn-cs"/>
          </a:endParaRPr>
        </a:p>
      </dsp:txBody>
      <dsp:txXfrm rot="-5400000">
        <a:off x="4247513" y="2545312"/>
        <a:ext cx="821680" cy="944461"/>
      </dsp:txXfrm>
    </dsp:sp>
    <dsp:sp modelId="{4C237395-F96A-45E0-9F7F-C0DEE0925327}">
      <dsp:nvSpPr>
        <dsp:cNvPr id="0" name=""/>
        <dsp:cNvSpPr/>
      </dsp:nvSpPr>
      <dsp:spPr>
        <a:xfrm>
          <a:off x="5291439" y="2605913"/>
          <a:ext cx="1531260" cy="82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de-DE" sz="1500" kern="1200" dirty="0">
            <a:solidFill>
              <a:sysClr val="windowText" lastClr="000000">
                <a:hueOff val="0"/>
                <a:satOff val="0"/>
                <a:lumOff val="0"/>
                <a:alphaOff val="0"/>
              </a:sysClr>
            </a:solidFill>
            <a:latin typeface="Calibri" panose="020F0502020204030204"/>
            <a:ea typeface="+mn-ea"/>
            <a:cs typeface="+mn-cs"/>
          </a:endParaRPr>
        </a:p>
      </dsp:txBody>
      <dsp:txXfrm>
        <a:off x="5291439" y="2605913"/>
        <a:ext cx="1531260" cy="823258"/>
      </dsp:txXfrm>
    </dsp:sp>
    <dsp:sp modelId="{2447C7D9-1EF5-4AF9-A743-CB3237138E25}">
      <dsp:nvSpPr>
        <dsp:cNvPr id="0" name=""/>
        <dsp:cNvSpPr/>
      </dsp:nvSpPr>
      <dsp:spPr>
        <a:xfrm rot="5400000">
          <a:off x="2683082" y="2420680"/>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 lastClr="FFFFFF"/>
              </a:solidFill>
              <a:latin typeface="Calibri" panose="020F0502020204030204"/>
              <a:ea typeface="+mn-ea"/>
              <a:cs typeface="+mn-cs"/>
            </a:rPr>
            <a:t>Financial instability</a:t>
          </a:r>
          <a:endParaRPr lang="de-DE" sz="1600" kern="1200" dirty="0">
            <a:solidFill>
              <a:sysClr val="window" lastClr="FFFFFF"/>
            </a:solidFill>
            <a:latin typeface="Calibri" panose="020F0502020204030204"/>
            <a:ea typeface="+mn-ea"/>
            <a:cs typeface="+mn-cs"/>
          </a:endParaRPr>
        </a:p>
      </dsp:txBody>
      <dsp:txXfrm rot="-5400000">
        <a:off x="2958290" y="2545312"/>
        <a:ext cx="821680" cy="944461"/>
      </dsp:txXfrm>
    </dsp:sp>
    <dsp:sp modelId="{32996BC3-9416-4400-93BE-FB229ED093C5}">
      <dsp:nvSpPr>
        <dsp:cNvPr id="0" name=""/>
        <dsp:cNvSpPr/>
      </dsp:nvSpPr>
      <dsp:spPr>
        <a:xfrm rot="5400000">
          <a:off x="3325224" y="3585316"/>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ysClr val="window" lastClr="FFFFFF"/>
              </a:solidFill>
              <a:latin typeface="Calibri" panose="020F0502020204030204"/>
              <a:ea typeface="+mn-ea"/>
              <a:cs typeface="+mn-cs"/>
            </a:rPr>
            <a:t>Humali-ation</a:t>
          </a:r>
          <a:endParaRPr lang="de-DE" sz="1400" kern="1200" dirty="0">
            <a:solidFill>
              <a:sysClr val="window" lastClr="FFFFFF"/>
            </a:solidFill>
            <a:latin typeface="Calibri" panose="020F0502020204030204"/>
            <a:ea typeface="+mn-ea"/>
            <a:cs typeface="+mn-cs"/>
          </a:endParaRPr>
        </a:p>
      </dsp:txBody>
      <dsp:txXfrm rot="-5400000">
        <a:off x="3600432" y="3709948"/>
        <a:ext cx="821680" cy="944461"/>
      </dsp:txXfrm>
    </dsp:sp>
    <dsp:sp modelId="{87985122-EE35-4C52-A138-DA41FBCAED04}">
      <dsp:nvSpPr>
        <dsp:cNvPr id="0" name=""/>
        <dsp:cNvSpPr/>
      </dsp:nvSpPr>
      <dsp:spPr>
        <a:xfrm>
          <a:off x="1883150" y="3770549"/>
          <a:ext cx="1481864" cy="823258"/>
        </a:xfrm>
        <a:prstGeom prst="rect">
          <a:avLst/>
        </a:prstGeom>
        <a:noFill/>
        <a:ln>
          <a:noFill/>
        </a:ln>
        <a:effectLst/>
      </dsp:spPr>
      <dsp:style>
        <a:lnRef idx="0">
          <a:scrgbClr r="0" g="0" b="0"/>
        </a:lnRef>
        <a:fillRef idx="0">
          <a:scrgbClr r="0" g="0" b="0"/>
        </a:fillRef>
        <a:effectRef idx="0">
          <a:scrgbClr r="0" g="0" b="0"/>
        </a:effectRef>
        <a:fontRef idx="minor"/>
      </dsp:style>
    </dsp:sp>
    <dsp:sp modelId="{5875E7C3-FA46-48AD-A6CE-2B57C729509A}">
      <dsp:nvSpPr>
        <dsp:cNvPr id="0" name=""/>
        <dsp:cNvSpPr/>
      </dsp:nvSpPr>
      <dsp:spPr>
        <a:xfrm rot="5400000">
          <a:off x="4614446" y="3585316"/>
          <a:ext cx="1372097" cy="1193724"/>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 lastClr="FFFFFF"/>
              </a:solidFill>
              <a:latin typeface="Calibri" panose="020F0502020204030204"/>
              <a:ea typeface="+mn-ea"/>
              <a:cs typeface="+mn-cs"/>
            </a:rPr>
            <a:t>Sex work</a:t>
          </a:r>
          <a:endParaRPr lang="de-DE" sz="1400" kern="1200" dirty="0">
            <a:solidFill>
              <a:sysClr val="window" lastClr="FFFFFF"/>
            </a:solidFill>
            <a:latin typeface="Calibri" panose="020F0502020204030204"/>
            <a:ea typeface="+mn-ea"/>
            <a:cs typeface="+mn-cs"/>
          </a:endParaRPr>
        </a:p>
      </dsp:txBody>
      <dsp:txXfrm rot="-5400000">
        <a:off x="4889654" y="3709948"/>
        <a:ext cx="821680" cy="944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ABEC1-B34C-4005-861D-CAF60DBDBD94}">
      <dsp:nvSpPr>
        <dsp:cNvPr id="0" name=""/>
        <dsp:cNvSpPr/>
      </dsp:nvSpPr>
      <dsp:spPr>
        <a:xfrm>
          <a:off x="18130" y="237996"/>
          <a:ext cx="3590266" cy="3590266"/>
        </a:xfrm>
        <a:prstGeom prst="pie">
          <a:avLst>
            <a:gd name="adj1" fmla="val 54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DA3FD-9426-4E66-9E5E-6AB42CBE79CB}">
      <dsp:nvSpPr>
        <dsp:cNvPr id="0" name=""/>
        <dsp:cNvSpPr/>
      </dsp:nvSpPr>
      <dsp:spPr>
        <a:xfrm>
          <a:off x="1795133" y="247690"/>
          <a:ext cx="4188644" cy="3590266"/>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ysClr val="windowText" lastClr="000000">
                  <a:hueOff val="0"/>
                  <a:satOff val="0"/>
                  <a:lumOff val="0"/>
                  <a:alphaOff val="0"/>
                </a:sysClr>
              </a:solidFill>
              <a:latin typeface="Calibri" panose="020F0502020204030204"/>
              <a:ea typeface="+mn-ea"/>
              <a:cs typeface="+mn-cs"/>
            </a:rPr>
            <a:t>Sexual and Reproductive health</a:t>
          </a:r>
          <a:endParaRPr lang="de-DE" sz="2100" kern="1200" dirty="0">
            <a:solidFill>
              <a:sysClr val="windowText" lastClr="000000">
                <a:hueOff val="0"/>
                <a:satOff val="0"/>
                <a:lumOff val="0"/>
                <a:alphaOff val="0"/>
              </a:sysClr>
            </a:solidFill>
            <a:latin typeface="Calibri" panose="020F0502020204030204"/>
            <a:ea typeface="+mn-ea"/>
            <a:cs typeface="+mn-cs"/>
          </a:endParaRPr>
        </a:p>
      </dsp:txBody>
      <dsp:txXfrm>
        <a:off x="1795133" y="247690"/>
        <a:ext cx="2094322" cy="1077082"/>
      </dsp:txXfrm>
    </dsp:sp>
    <dsp:sp modelId="{A5BC0013-6961-472B-94C6-F69A0BF71DD1}">
      <dsp:nvSpPr>
        <dsp:cNvPr id="0" name=""/>
        <dsp:cNvSpPr/>
      </dsp:nvSpPr>
      <dsp:spPr>
        <a:xfrm>
          <a:off x="619149" y="1331377"/>
          <a:ext cx="2333671" cy="2333671"/>
        </a:xfrm>
        <a:prstGeom prst="pie">
          <a:avLst>
            <a:gd name="adj1" fmla="val 54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2FF13-F61D-4706-80E7-AF1536F993FD}">
      <dsp:nvSpPr>
        <dsp:cNvPr id="0" name=""/>
        <dsp:cNvSpPr/>
      </dsp:nvSpPr>
      <dsp:spPr>
        <a:xfrm>
          <a:off x="1795133" y="1324772"/>
          <a:ext cx="4188644" cy="2333671"/>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ysClr val="windowText" lastClr="000000">
                  <a:hueOff val="0"/>
                  <a:satOff val="0"/>
                  <a:lumOff val="0"/>
                  <a:alphaOff val="0"/>
                </a:sysClr>
              </a:solidFill>
              <a:latin typeface="Calibri" panose="020F0502020204030204"/>
              <a:ea typeface="+mn-ea"/>
              <a:cs typeface="+mn-cs"/>
            </a:rPr>
            <a:t>Physical health</a:t>
          </a:r>
          <a:endParaRPr lang="de-DE" sz="2100" kern="1200" dirty="0">
            <a:solidFill>
              <a:sysClr val="windowText" lastClr="000000">
                <a:hueOff val="0"/>
                <a:satOff val="0"/>
                <a:lumOff val="0"/>
                <a:alphaOff val="0"/>
              </a:sysClr>
            </a:solidFill>
            <a:latin typeface="Calibri" panose="020F0502020204030204"/>
            <a:ea typeface="+mn-ea"/>
            <a:cs typeface="+mn-cs"/>
          </a:endParaRPr>
        </a:p>
      </dsp:txBody>
      <dsp:txXfrm>
        <a:off x="1795133" y="1324772"/>
        <a:ext cx="2094322" cy="1077078"/>
      </dsp:txXfrm>
    </dsp:sp>
    <dsp:sp modelId="{7B2D667C-6FCC-41E3-8E4D-BCD774BFC556}">
      <dsp:nvSpPr>
        <dsp:cNvPr id="0" name=""/>
        <dsp:cNvSpPr/>
      </dsp:nvSpPr>
      <dsp:spPr>
        <a:xfrm>
          <a:off x="1256593" y="2401851"/>
          <a:ext cx="1077078" cy="1077078"/>
        </a:xfrm>
        <a:prstGeom prst="pie">
          <a:avLst>
            <a:gd name="adj1" fmla="val 54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395E3-D7C6-48DC-9759-6A049FFF81EA}">
      <dsp:nvSpPr>
        <dsp:cNvPr id="0" name=""/>
        <dsp:cNvSpPr/>
      </dsp:nvSpPr>
      <dsp:spPr>
        <a:xfrm>
          <a:off x="1795133" y="2401851"/>
          <a:ext cx="4188644" cy="1077078"/>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ysClr val="windowText" lastClr="000000">
                  <a:hueOff val="0"/>
                  <a:satOff val="0"/>
                  <a:lumOff val="0"/>
                  <a:alphaOff val="0"/>
                </a:sysClr>
              </a:solidFill>
              <a:latin typeface="Calibri" panose="020F0502020204030204"/>
              <a:ea typeface="+mn-ea"/>
              <a:cs typeface="+mn-cs"/>
            </a:rPr>
            <a:t>Psychological health</a:t>
          </a:r>
          <a:endParaRPr lang="de-DE" sz="2100" kern="1200" dirty="0">
            <a:solidFill>
              <a:sysClr val="windowText" lastClr="000000">
                <a:hueOff val="0"/>
                <a:satOff val="0"/>
                <a:lumOff val="0"/>
                <a:alphaOff val="0"/>
              </a:sysClr>
            </a:solidFill>
            <a:latin typeface="Calibri" panose="020F0502020204030204"/>
            <a:ea typeface="+mn-ea"/>
            <a:cs typeface="+mn-cs"/>
          </a:endParaRPr>
        </a:p>
      </dsp:txBody>
      <dsp:txXfrm>
        <a:off x="1795133" y="2401851"/>
        <a:ext cx="2094322" cy="1077078"/>
      </dsp:txXfrm>
    </dsp:sp>
    <dsp:sp modelId="{A6557975-537C-41EF-94D2-8BCF56FCAE64}">
      <dsp:nvSpPr>
        <dsp:cNvPr id="0" name=""/>
        <dsp:cNvSpPr/>
      </dsp:nvSpPr>
      <dsp:spPr>
        <a:xfrm>
          <a:off x="3889455" y="247690"/>
          <a:ext cx="2094322" cy="107708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Pregnancy (unwanted/planned)</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Unsafe abortions</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Pregnancy complications</a:t>
          </a:r>
          <a:endParaRPr lang="de-DE" sz="1200" kern="1200" dirty="0">
            <a:solidFill>
              <a:sysClr val="windowText" lastClr="000000">
                <a:hueOff val="0"/>
                <a:satOff val="0"/>
                <a:lumOff val="0"/>
                <a:alphaOff val="0"/>
              </a:sysClr>
            </a:solidFill>
            <a:latin typeface="Calibri" panose="020F0502020204030204"/>
            <a:ea typeface="+mn-ea"/>
            <a:cs typeface="+mn-cs"/>
          </a:endParaRPr>
        </a:p>
      </dsp:txBody>
      <dsp:txXfrm>
        <a:off x="3889455" y="247690"/>
        <a:ext cx="2094322" cy="1077082"/>
      </dsp:txXfrm>
    </dsp:sp>
    <dsp:sp modelId="{F7721F90-F947-4753-966F-ED016FA7BA66}">
      <dsp:nvSpPr>
        <dsp:cNvPr id="0" name=""/>
        <dsp:cNvSpPr/>
      </dsp:nvSpPr>
      <dsp:spPr>
        <a:xfrm>
          <a:off x="3889455" y="1324772"/>
          <a:ext cx="2094322" cy="107707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Fatigue and physical weakness</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Lack of appetite</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STI</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Severe vein damage</a:t>
          </a:r>
          <a:endParaRPr lang="de-DE" sz="1200" kern="1200" dirty="0">
            <a:solidFill>
              <a:sysClr val="windowText" lastClr="000000">
                <a:hueOff val="0"/>
                <a:satOff val="0"/>
                <a:lumOff val="0"/>
                <a:alphaOff val="0"/>
              </a:sysClr>
            </a:solidFill>
            <a:latin typeface="Calibri" panose="020F0502020204030204"/>
            <a:ea typeface="+mn-ea"/>
            <a:cs typeface="+mn-cs"/>
          </a:endParaRPr>
        </a:p>
      </dsp:txBody>
      <dsp:txXfrm>
        <a:off x="3889455" y="1324772"/>
        <a:ext cx="2094322" cy="1077078"/>
      </dsp:txXfrm>
    </dsp:sp>
    <dsp:sp modelId="{E91550FA-A4CD-47A8-8A16-E572F2A2F6D9}">
      <dsp:nvSpPr>
        <dsp:cNvPr id="0" name=""/>
        <dsp:cNvSpPr/>
      </dsp:nvSpPr>
      <dsp:spPr>
        <a:xfrm>
          <a:off x="3889455" y="2401851"/>
          <a:ext cx="2094322" cy="107707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Depression</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Anxiety</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Stress</a:t>
          </a:r>
          <a:endParaRPr lang="de-DE" sz="12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533400">
            <a:lnSpc>
              <a:spcPct val="90000"/>
            </a:lnSpc>
            <a:spcBef>
              <a:spcPct val="0"/>
            </a:spcBef>
            <a:spcAft>
              <a:spcPct val="15000"/>
            </a:spcAft>
            <a:buChar char="•"/>
          </a:pPr>
          <a:r>
            <a:rPr lang="en-GB" sz="1200" kern="1200" dirty="0">
              <a:solidFill>
                <a:sysClr val="windowText" lastClr="000000">
                  <a:hueOff val="0"/>
                  <a:satOff val="0"/>
                  <a:lumOff val="0"/>
                  <a:alphaOff val="0"/>
                </a:sysClr>
              </a:solidFill>
              <a:latin typeface="Calibri" panose="020F0502020204030204"/>
              <a:ea typeface="+mn-ea"/>
              <a:cs typeface="+mn-cs"/>
            </a:rPr>
            <a:t>Sleeping disorders</a:t>
          </a:r>
          <a:endParaRPr lang="de-DE" sz="1200" kern="1200" dirty="0">
            <a:solidFill>
              <a:sysClr val="windowText" lastClr="000000">
                <a:hueOff val="0"/>
                <a:satOff val="0"/>
                <a:lumOff val="0"/>
                <a:alphaOff val="0"/>
              </a:sysClr>
            </a:solidFill>
            <a:latin typeface="Calibri" panose="020F0502020204030204"/>
            <a:ea typeface="+mn-ea"/>
            <a:cs typeface="+mn-cs"/>
          </a:endParaRPr>
        </a:p>
      </dsp:txBody>
      <dsp:txXfrm>
        <a:off x="3889455" y="2401851"/>
        <a:ext cx="2094322" cy="1077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9E6BA-A8C8-4F8B-AA6A-D235DA79FEF8}">
      <dsp:nvSpPr>
        <dsp:cNvPr id="0" name=""/>
        <dsp:cNvSpPr/>
      </dsp:nvSpPr>
      <dsp:spPr>
        <a:xfrm>
          <a:off x="1805013" y="1192"/>
          <a:ext cx="2719883" cy="1087953"/>
        </a:xfrm>
        <a:prstGeom prst="chevron">
          <a:avLst/>
        </a:prstGeom>
        <a:solidFill>
          <a:srgbClr val="E63323">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ru-RU" sz="1300" kern="1200" dirty="0">
              <a:solidFill>
                <a:srgbClr val="FFFFFF"/>
              </a:solidFill>
              <a:latin typeface="Calibri"/>
              <a:ea typeface="+mn-ea"/>
              <a:cs typeface="+mn-cs"/>
            </a:rPr>
            <a:t>- </a:t>
          </a:r>
          <a:r>
            <a:rPr lang="en-GB" sz="1300" b="1" kern="1200" dirty="0">
              <a:solidFill>
                <a:srgbClr val="FFFFFF"/>
              </a:solidFill>
              <a:latin typeface="Calibri"/>
              <a:ea typeface="+mn-ea"/>
              <a:cs typeface="+mn-cs"/>
            </a:rPr>
            <a:t>Condom non use</a:t>
          </a:r>
        </a:p>
        <a:p>
          <a:pPr marL="0" lvl="0" indent="0" algn="ctr" defTabSz="577850">
            <a:lnSpc>
              <a:spcPct val="90000"/>
            </a:lnSpc>
            <a:spcBef>
              <a:spcPct val="0"/>
            </a:spcBef>
            <a:spcAft>
              <a:spcPct val="35000"/>
            </a:spcAft>
            <a:buNone/>
          </a:pPr>
          <a:r>
            <a:rPr lang="en-GB" sz="1300" b="1" kern="1200" dirty="0">
              <a:solidFill>
                <a:srgbClr val="FFFFFF"/>
              </a:solidFill>
              <a:latin typeface="Calibri"/>
              <a:ea typeface="+mn-ea"/>
              <a:cs typeface="+mn-cs"/>
            </a:rPr>
            <a:t>- Contraceptive misuse</a:t>
          </a:r>
          <a:endParaRPr lang="de-DE" sz="1300" b="1" kern="1200" dirty="0">
            <a:solidFill>
              <a:srgbClr val="FFFFFF"/>
            </a:solidFill>
            <a:latin typeface="Calibri"/>
            <a:ea typeface="+mn-ea"/>
            <a:cs typeface="+mn-cs"/>
          </a:endParaRPr>
        </a:p>
      </dsp:txBody>
      <dsp:txXfrm>
        <a:off x="2348990" y="1192"/>
        <a:ext cx="1631930" cy="1087953"/>
      </dsp:txXfrm>
    </dsp:sp>
    <dsp:sp modelId="{7CBCB70B-827A-41A3-A527-19442E064B0B}">
      <dsp:nvSpPr>
        <dsp:cNvPr id="0" name=""/>
        <dsp:cNvSpPr/>
      </dsp:nvSpPr>
      <dsp:spPr>
        <a:xfrm>
          <a:off x="1805013" y="1241458"/>
          <a:ext cx="2719883" cy="1087953"/>
        </a:xfrm>
        <a:prstGeom prst="chevron">
          <a:avLst/>
        </a:prstGeom>
        <a:solidFill>
          <a:srgbClr val="E63323">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FFFFFF"/>
              </a:solidFill>
              <a:latin typeface="Calibri"/>
              <a:ea typeface="+mn-ea"/>
              <a:cs typeface="+mn-cs"/>
            </a:rPr>
            <a:t>- Lack of self care</a:t>
          </a:r>
        </a:p>
        <a:p>
          <a:pPr marL="0" lvl="0" indent="0" algn="ctr" defTabSz="577850">
            <a:lnSpc>
              <a:spcPct val="90000"/>
            </a:lnSpc>
            <a:spcBef>
              <a:spcPct val="0"/>
            </a:spcBef>
            <a:spcAft>
              <a:spcPct val="35000"/>
            </a:spcAft>
            <a:buNone/>
          </a:pPr>
          <a:r>
            <a:rPr lang="en-GB" sz="1300" b="1" kern="1200" dirty="0">
              <a:solidFill>
                <a:srgbClr val="FFFFFF"/>
              </a:solidFill>
              <a:latin typeface="Calibri"/>
              <a:ea typeface="+mn-ea"/>
              <a:cs typeface="+mn-cs"/>
            </a:rPr>
            <a:t>- Excessive use of sleeping pills</a:t>
          </a:r>
        </a:p>
        <a:p>
          <a:pPr marL="0" lvl="0" indent="0" algn="ctr" defTabSz="577850">
            <a:lnSpc>
              <a:spcPct val="90000"/>
            </a:lnSpc>
            <a:spcBef>
              <a:spcPct val="0"/>
            </a:spcBef>
            <a:spcAft>
              <a:spcPct val="35000"/>
            </a:spcAft>
            <a:buNone/>
          </a:pPr>
          <a:r>
            <a:rPr lang="en-GB" sz="1300" b="1" kern="1200" dirty="0">
              <a:solidFill>
                <a:srgbClr val="FFFFFF"/>
              </a:solidFill>
              <a:latin typeface="Calibri"/>
              <a:ea typeface="+mn-ea"/>
              <a:cs typeface="+mn-cs"/>
            </a:rPr>
            <a:t>- Unsafe use/sexual behaviour</a:t>
          </a:r>
        </a:p>
      </dsp:txBody>
      <dsp:txXfrm>
        <a:off x="2348990" y="1241458"/>
        <a:ext cx="1631930" cy="1087953"/>
      </dsp:txXfrm>
    </dsp:sp>
    <dsp:sp modelId="{5791B703-375B-430F-89F6-F7F32AC1FB66}">
      <dsp:nvSpPr>
        <dsp:cNvPr id="0" name=""/>
        <dsp:cNvSpPr/>
      </dsp:nvSpPr>
      <dsp:spPr>
        <a:xfrm>
          <a:off x="1805013" y="2481725"/>
          <a:ext cx="2719883" cy="1087953"/>
        </a:xfrm>
        <a:prstGeom prst="chevron">
          <a:avLst/>
        </a:prstGeom>
        <a:solidFill>
          <a:srgbClr val="E63323">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F"/>
              </a:solidFill>
              <a:latin typeface="Calibri"/>
              <a:ea typeface="+mn-ea"/>
              <a:cs typeface="+mn-cs"/>
            </a:rPr>
            <a:t>- </a:t>
          </a:r>
          <a:r>
            <a:rPr lang="en-GB" sz="1300" b="1" kern="1200" dirty="0">
              <a:solidFill>
                <a:srgbClr val="FFFFFF"/>
              </a:solidFill>
              <a:latin typeface="Calibri"/>
              <a:ea typeface="+mn-ea"/>
              <a:cs typeface="+mn-cs"/>
            </a:rPr>
            <a:t>Self-stigma</a:t>
          </a:r>
        </a:p>
        <a:p>
          <a:pPr marL="0" lvl="0" indent="0" algn="ctr" defTabSz="577850">
            <a:lnSpc>
              <a:spcPct val="90000"/>
            </a:lnSpc>
            <a:spcBef>
              <a:spcPct val="0"/>
            </a:spcBef>
            <a:spcAft>
              <a:spcPct val="35000"/>
            </a:spcAft>
            <a:buNone/>
          </a:pPr>
          <a:r>
            <a:rPr lang="en-GB" sz="1300" b="1" kern="1200" dirty="0">
              <a:solidFill>
                <a:srgbClr val="FFFFFF"/>
              </a:solidFill>
              <a:latin typeface="Calibri"/>
              <a:ea typeface="+mn-ea"/>
              <a:cs typeface="+mn-cs"/>
            </a:rPr>
            <a:t>- Suicidal thoughts and attempts</a:t>
          </a:r>
          <a:endParaRPr lang="de-DE" sz="1300" b="1" kern="1200" dirty="0">
            <a:solidFill>
              <a:srgbClr val="FFFFFF"/>
            </a:solidFill>
            <a:latin typeface="Calibri"/>
            <a:ea typeface="+mn-ea"/>
            <a:cs typeface="+mn-cs"/>
          </a:endParaRPr>
        </a:p>
      </dsp:txBody>
      <dsp:txXfrm>
        <a:off x="2348990" y="2481725"/>
        <a:ext cx="1631930" cy="10879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988075-B0ED-45CD-ADA4-7348FC0F5217}" type="datetimeFigureOut">
              <a:rPr lang="fi-FI" smtClean="0"/>
              <a:t>16.11.2018</a:t>
            </a:fld>
            <a:endParaRPr lang="fi-FI"/>
          </a:p>
        </p:txBody>
      </p:sp>
      <p:sp>
        <p:nvSpPr>
          <p:cNvPr id="4" name="Alatunnisteen paikkamerkki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2C39EDE-1105-40B8-BC25-D632D6A9DE09}" type="slidenum">
              <a:rPr lang="fi-FI" smtClean="0"/>
              <a:t>‹#›</a:t>
            </a:fld>
            <a:endParaRPr lang="fi-FI"/>
          </a:p>
        </p:txBody>
      </p:sp>
    </p:spTree>
    <p:extLst>
      <p:ext uri="{BB962C8B-B14F-4D97-AF65-F5344CB8AC3E}">
        <p14:creationId xmlns:p14="http://schemas.microsoft.com/office/powerpoint/2010/main" val="195174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737E2C1-88E8-449C-82E5-8C4917BF995A}" type="datetimeFigureOut">
              <a:rPr lang="da-DK" smtClean="0"/>
              <a:t>16-11-2018</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77F3224-2296-4F48-A6AF-4236067E78E9}" type="slidenum">
              <a:rPr lang="da-DK" smtClean="0"/>
              <a:t>‹#›</a:t>
            </a:fld>
            <a:endParaRPr lang="da-DK"/>
          </a:p>
        </p:txBody>
      </p:sp>
    </p:spTree>
    <p:extLst>
      <p:ext uri="{BB962C8B-B14F-4D97-AF65-F5344CB8AC3E}">
        <p14:creationId xmlns:p14="http://schemas.microsoft.com/office/powerpoint/2010/main" val="725094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1</a:t>
            </a:fld>
            <a:endParaRPr lang="da-DK"/>
          </a:p>
        </p:txBody>
      </p:sp>
    </p:spTree>
    <p:extLst>
      <p:ext uri="{BB962C8B-B14F-4D97-AF65-F5344CB8AC3E}">
        <p14:creationId xmlns:p14="http://schemas.microsoft.com/office/powerpoint/2010/main" val="2610865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10</a:t>
            </a:fld>
            <a:endParaRPr lang="da-DK"/>
          </a:p>
        </p:txBody>
      </p:sp>
    </p:spTree>
    <p:extLst>
      <p:ext uri="{BB962C8B-B14F-4D97-AF65-F5344CB8AC3E}">
        <p14:creationId xmlns:p14="http://schemas.microsoft.com/office/powerpoint/2010/main" val="183914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C77F3224-2296-4F48-A6AF-4236067E78E9}" type="slidenum">
              <a:rPr lang="da-DK" smtClean="0"/>
              <a:t>11</a:t>
            </a:fld>
            <a:endParaRPr lang="da-DK"/>
          </a:p>
        </p:txBody>
      </p:sp>
    </p:spTree>
    <p:extLst>
      <p:ext uri="{BB962C8B-B14F-4D97-AF65-F5344CB8AC3E}">
        <p14:creationId xmlns:p14="http://schemas.microsoft.com/office/powerpoint/2010/main" val="3359699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C77F3224-2296-4F48-A6AF-4236067E78E9}" type="slidenum">
              <a:rPr lang="da-DK" smtClean="0"/>
              <a:t>12</a:t>
            </a:fld>
            <a:endParaRPr lang="da-DK"/>
          </a:p>
        </p:txBody>
      </p:sp>
    </p:spTree>
    <p:extLst>
      <p:ext uri="{BB962C8B-B14F-4D97-AF65-F5344CB8AC3E}">
        <p14:creationId xmlns:p14="http://schemas.microsoft.com/office/powerpoint/2010/main" val="299409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No, I am not going to the methadone program anymore. The doctors got to know that I have 3 children and I already had social workers in my house. Obviously they will find a way to take my kids away. I need to hide. </a:t>
            </a:r>
            <a:r>
              <a:rPr kumimoji="0" lang="ru-RU" sz="1200" b="0" i="0" u="none" strike="noStrike" kern="1200" cap="none" spc="0" normalizeH="0" baseline="0" noProof="0" dirty="0">
                <a:ln>
                  <a:noFill/>
                </a:ln>
                <a:solidFill>
                  <a:prstClr val="black"/>
                </a:solidFill>
                <a:effectLst/>
                <a:uLnTx/>
                <a:uFillTx/>
                <a:latin typeface="+mn-lt"/>
                <a:ea typeface="+mn-ea"/>
                <a:cs typeface="+mn-cs"/>
              </a:rPr>
              <a:t>И это частая причина отказа женщин обращаться за помощью, где комплексный подход начинается с распространения всем службам информации.  Что можно сделать? Прекратить пренебрежительно относиться к данным исследований, которые проводят гражданское общество. Ценить открытую позицию женщины. Как? в случае нападок СМИ стать рядом и своими статьями и блогами помочь сохранить честь и достоинство женщине, которую сама система поставила в условия изгоя и выживающей вопреки желанию системы нас </a:t>
            </a:r>
            <a:r>
              <a:rPr kumimoji="0" lang="ru-RU" sz="1200" b="0" i="0" u="none" strike="noStrike" kern="1200" cap="none" spc="0" normalizeH="0" baseline="0" noProof="0" dirty="0" err="1">
                <a:ln>
                  <a:noFill/>
                </a:ln>
                <a:solidFill>
                  <a:prstClr val="black"/>
                </a:solidFill>
                <a:effectLst/>
                <a:uLnTx/>
                <a:uFillTx/>
                <a:latin typeface="+mn-lt"/>
                <a:ea typeface="+mn-ea"/>
                <a:cs typeface="+mn-cs"/>
              </a:rPr>
              <a:t>елеменировать</a:t>
            </a:r>
            <a:r>
              <a:rPr kumimoji="0" lang="ru-RU" sz="1200" b="0" i="0" u="none" strike="noStrike" kern="1200" cap="none" spc="0" normalizeH="0" baseline="0" noProof="0" dirty="0">
                <a:ln>
                  <a:noFill/>
                </a:ln>
                <a:solidFill>
                  <a:prstClr val="black"/>
                </a:solidFill>
                <a:effectLst/>
                <a:uLnTx/>
                <a:uFillTx/>
                <a:latin typeface="+mn-lt"/>
                <a:ea typeface="+mn-ea"/>
                <a:cs typeface="+mn-cs"/>
              </a:rPr>
              <a:t>.</a:t>
            </a: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13</a:t>
            </a:fld>
            <a:endParaRPr lang="da-DK"/>
          </a:p>
        </p:txBody>
      </p:sp>
    </p:spTree>
    <p:extLst>
      <p:ext uri="{BB962C8B-B14F-4D97-AF65-F5344CB8AC3E}">
        <p14:creationId xmlns:p14="http://schemas.microsoft.com/office/powerpoint/2010/main" val="1111406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14</a:t>
            </a:fld>
            <a:endParaRPr lang="da-DK"/>
          </a:p>
        </p:txBody>
      </p:sp>
    </p:spTree>
    <p:extLst>
      <p:ext uri="{BB962C8B-B14F-4D97-AF65-F5344CB8AC3E}">
        <p14:creationId xmlns:p14="http://schemas.microsoft.com/office/powerpoint/2010/main" val="336643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Living under repression formed</a:t>
            </a:r>
            <a:r>
              <a:rPr lang="en-GB" baseline="0" dirty="0"/>
              <a:t> great mistrust in us. Make first steps to us. Write openly about your services. </a:t>
            </a:r>
            <a:endParaRPr lang="da-DK" dirty="0"/>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3224-2296-4F48-A6AF-4236067E78E9}"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70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There </a:t>
            </a:r>
            <a:r>
              <a:rPr lang="en-GB" dirty="0"/>
              <a:t>are</a:t>
            </a:r>
            <a:r>
              <a:rPr lang="en-GB" baseline="0" dirty="0"/>
              <a:t> </a:t>
            </a:r>
            <a:r>
              <a:rPr lang="da-DK" dirty="0"/>
              <a:t>number of projects implemented on the topic women and drug use, but it is still not essential. </a:t>
            </a:r>
            <a:r>
              <a:rPr lang="en-GB" dirty="0"/>
              <a:t>We finally need to look</a:t>
            </a:r>
            <a:r>
              <a:rPr lang="en-GB" baseline="0" dirty="0"/>
              <a:t> seriously at </a:t>
            </a:r>
            <a:r>
              <a:rPr lang="en-GB" dirty="0"/>
              <a:t>gender differences.  </a:t>
            </a:r>
            <a:endParaRPr lang="da-DK" dirty="0"/>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3224-2296-4F48-A6AF-4236067E78E9}"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611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C77F3224-2296-4F48-A6AF-4236067E78E9}" type="slidenum">
              <a:rPr lang="da-DK" smtClean="0"/>
              <a:t>17</a:t>
            </a:fld>
            <a:endParaRPr lang="da-DK"/>
          </a:p>
        </p:txBody>
      </p:sp>
    </p:spTree>
    <p:extLst>
      <p:ext uri="{BB962C8B-B14F-4D97-AF65-F5344CB8AC3E}">
        <p14:creationId xmlns:p14="http://schemas.microsoft.com/office/powerpoint/2010/main" val="351997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C77F3224-2296-4F48-A6AF-4236067E78E9}" type="slidenum">
              <a:rPr lang="da-DK" smtClean="0"/>
              <a:t>2</a:t>
            </a:fld>
            <a:endParaRPr lang="da-DK"/>
          </a:p>
        </p:txBody>
      </p:sp>
    </p:spTree>
    <p:extLst>
      <p:ext uri="{BB962C8B-B14F-4D97-AF65-F5344CB8AC3E}">
        <p14:creationId xmlns:p14="http://schemas.microsoft.com/office/powerpoint/2010/main" val="406492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The overall epidemiological picture of drug use shows gender disparities, with approximately 75-80% of drug users being males, and 20-25% being females. </a:t>
            </a:r>
            <a:r>
              <a:rPr lang="en-GB" dirty="0"/>
              <a:t>NGO’s, participated in the project in Hungary and Latvia reported similar numbers – from 3 to 20% of clients are women. </a:t>
            </a:r>
            <a:r>
              <a:rPr lang="en-US" dirty="0"/>
              <a:t>This fact</a:t>
            </a:r>
            <a:r>
              <a:rPr lang="en-US" baseline="0" dirty="0"/>
              <a:t> remain </a:t>
            </a:r>
            <a:r>
              <a:rPr lang="en-US" dirty="0"/>
              <a:t>poorly explained and</a:t>
            </a:r>
            <a:r>
              <a:rPr lang="en-US" baseline="0" dirty="0"/>
              <a:t> u</a:t>
            </a:r>
            <a:r>
              <a:rPr lang="en-US" dirty="0"/>
              <a:t>nderstood and needs further researches,</a:t>
            </a:r>
            <a:r>
              <a:rPr lang="en-US" baseline="0" dirty="0"/>
              <a:t> because…</a:t>
            </a:r>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3</a:t>
            </a:fld>
            <a:endParaRPr lang="da-DK"/>
          </a:p>
        </p:txBody>
      </p:sp>
    </p:spTree>
    <p:extLst>
      <p:ext uri="{BB962C8B-B14F-4D97-AF65-F5344CB8AC3E}">
        <p14:creationId xmlns:p14="http://schemas.microsoft.com/office/powerpoint/2010/main" val="49234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Generally, we lack data on drug</a:t>
            </a:r>
            <a:r>
              <a:rPr lang="da-DK" baseline="0" dirty="0"/>
              <a:t> use and gender, also in relation to HIV/HCV prevention and care. Avaliable data reflects mostly women sex workers, or partners of men injecting drugs.  </a:t>
            </a:r>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4</a:t>
            </a:fld>
            <a:endParaRPr lang="da-DK"/>
          </a:p>
        </p:txBody>
      </p:sp>
    </p:spTree>
    <p:extLst>
      <p:ext uri="{BB962C8B-B14F-4D97-AF65-F5344CB8AC3E}">
        <p14:creationId xmlns:p14="http://schemas.microsoft.com/office/powerpoint/2010/main" val="17427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Women and men who use drugs differ in various aspects, including social characteristics, consequences of substance use and development and progression to dependence;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women present unique concerns that are sex and gender based. Despite these differences, many drug use interventions are male oriented </a:t>
            </a: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5</a:t>
            </a:fld>
            <a:endParaRPr lang="da-DK"/>
          </a:p>
        </p:txBody>
      </p:sp>
    </p:spTree>
    <p:extLst>
      <p:ext uri="{BB962C8B-B14F-4D97-AF65-F5344CB8AC3E}">
        <p14:creationId xmlns:p14="http://schemas.microsoft.com/office/powerpoint/2010/main" val="34780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e-DE" sz="1200" b="1" i="0" u="none" strike="noStrike" kern="1200" baseline="0" dirty="0">
                <a:solidFill>
                  <a:schemeClr val="tx1"/>
                </a:solidFill>
                <a:latin typeface="+mn-lt"/>
                <a:ea typeface="+mn-ea"/>
                <a:cs typeface="+mn-cs"/>
              </a:rPr>
              <a:t>Stigma </a:t>
            </a:r>
            <a:r>
              <a:rPr lang="de-DE" sz="1200" b="1" i="0" u="none" strike="noStrike" kern="1200" baseline="0" dirty="0" err="1">
                <a:solidFill>
                  <a:schemeClr val="tx1"/>
                </a:solidFill>
                <a:latin typeface="+mn-lt"/>
                <a:ea typeface="+mn-ea"/>
                <a:cs typeface="+mn-cs"/>
              </a:rPr>
              <a:t>from</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individuals</a:t>
            </a:r>
            <a:r>
              <a:rPr lang="de-DE" sz="1200" b="1" i="0" u="none" strike="noStrike" kern="1200" baseline="0" dirty="0">
                <a:solidFill>
                  <a:schemeClr val="tx1"/>
                </a:solidFill>
                <a:latin typeface="+mn-lt"/>
                <a:ea typeface="+mn-ea"/>
                <a:cs typeface="+mn-cs"/>
              </a:rPr>
              <a:t>/</a:t>
            </a:r>
            <a:r>
              <a:rPr lang="de-DE" sz="1200" b="1" i="0" u="none" strike="noStrike" kern="1200" baseline="0" dirty="0" err="1">
                <a:solidFill>
                  <a:schemeClr val="tx1"/>
                </a:solidFill>
                <a:latin typeface="+mn-lt"/>
                <a:ea typeface="+mn-ea"/>
                <a:cs typeface="+mn-cs"/>
              </a:rPr>
              <a:t>society</a:t>
            </a:r>
            <a:r>
              <a:rPr lang="ru-RU"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negative views and stereotypes held by individual members of society towards WUD. Stigma towards WUD is often greater than that experienced by men who use drugs. WUD are </a:t>
            </a:r>
            <a:r>
              <a:rPr lang="en-US" sz="1200" b="0" i="0" u="none" strike="noStrike" kern="1200" baseline="0" dirty="0" err="1">
                <a:solidFill>
                  <a:schemeClr val="tx1"/>
                </a:solidFill>
                <a:latin typeface="+mn-lt"/>
                <a:ea typeface="+mn-ea"/>
                <a:cs typeface="+mn-cs"/>
              </a:rPr>
              <a:t>stigmatised</a:t>
            </a:r>
            <a:r>
              <a:rPr lang="en-US" sz="1200" b="0" i="0" u="none" strike="noStrike" kern="1200" baseline="0" dirty="0">
                <a:solidFill>
                  <a:schemeClr val="tx1"/>
                </a:solidFill>
                <a:latin typeface="+mn-lt"/>
                <a:ea typeface="+mn-ea"/>
                <a:cs typeface="+mn-cs"/>
              </a:rPr>
              <a:t> as immoral, bad mothers/spouses, and a shame to the family for crossing gender norms. This stigma often follows women even after they stop using drugs.</a:t>
            </a:r>
            <a:endParaRPr lang="ru-RU"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Stigma </a:t>
            </a:r>
            <a:r>
              <a:rPr lang="de-DE" sz="1200" b="1" i="0" u="none" strike="noStrike" kern="1200" baseline="0" dirty="0" err="1">
                <a:solidFill>
                  <a:schemeClr val="tx1"/>
                </a:solidFill>
                <a:latin typeface="+mn-lt"/>
                <a:ea typeface="+mn-ea"/>
                <a:cs typeface="+mn-cs"/>
              </a:rPr>
              <a:t>from</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services</a:t>
            </a:r>
            <a:r>
              <a:rPr lang="de-DE" sz="1200" b="1" i="0" u="none" strike="noStrike" kern="1200" baseline="0" dirty="0">
                <a:solidFill>
                  <a:schemeClr val="tx1"/>
                </a:solidFill>
                <a:latin typeface="+mn-lt"/>
                <a:ea typeface="+mn-ea"/>
                <a:cs typeface="+mn-cs"/>
              </a:rPr>
              <a:t>/</a:t>
            </a:r>
            <a:r>
              <a:rPr lang="de-DE" sz="1200" b="1" i="0" u="none" strike="noStrike" kern="1200" baseline="0" dirty="0" err="1">
                <a:solidFill>
                  <a:schemeClr val="tx1"/>
                </a:solidFill>
                <a:latin typeface="+mn-lt"/>
                <a:ea typeface="+mn-ea"/>
                <a:cs typeface="+mn-cs"/>
              </a:rPr>
              <a:t>programmes</a:t>
            </a:r>
            <a:r>
              <a:rPr lang="ru-RU"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Policies and practices that create barriers to service access, such as </a:t>
            </a:r>
            <a:r>
              <a:rPr lang="en-US" sz="1200" b="0" i="0" u="none" strike="noStrike" kern="1200" baseline="0" dirty="0" err="1">
                <a:solidFill>
                  <a:schemeClr val="tx1"/>
                </a:solidFill>
                <a:latin typeface="+mn-lt"/>
                <a:ea typeface="+mn-ea"/>
                <a:cs typeface="+mn-cs"/>
              </a:rPr>
              <a:t>judgemental</a:t>
            </a:r>
            <a:r>
              <a:rPr lang="en-US" sz="1200" b="0" i="0" u="none" strike="noStrike" kern="1200" baseline="0" dirty="0">
                <a:solidFill>
                  <a:schemeClr val="tx1"/>
                </a:solidFill>
                <a:latin typeface="+mn-lt"/>
                <a:ea typeface="+mn-ea"/>
                <a:cs typeface="+mn-cs"/>
              </a:rPr>
              <a:t> attitudes of service-providers, lack of confidentiality/privacy for the client or demanding women to be accompanied by a man to access services.</a:t>
            </a:r>
            <a:endParaRPr lang="ru-RU"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Systemic, structural or institutional stigma</a:t>
            </a:r>
            <a:r>
              <a:rPr lang="ru-RU"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Punitive and harsh drug-control laws, and coercive and corrupt law enforcement practices and policies that officially restrict or prohibit </a:t>
            </a:r>
          </a:p>
          <a:p>
            <a:r>
              <a:rPr lang="en-US" sz="1200" b="0" i="0" u="none" strike="noStrike" kern="1200" baseline="0" dirty="0">
                <a:solidFill>
                  <a:schemeClr val="tx1"/>
                </a:solidFill>
                <a:latin typeface="+mn-lt"/>
                <a:ea typeface="+mn-ea"/>
                <a:cs typeface="+mn-cs"/>
              </a:rPr>
              <a:t>access to public services for people who inject or otherwise use drugs. A specific concern for women is the risk of losing custody of their children because of drug use.</a:t>
            </a:r>
            <a:endParaRPr lang="ru-RU" sz="1200" b="0" i="0" u="none" strike="noStrike" kern="1200" baseline="0" dirty="0">
              <a:solidFill>
                <a:schemeClr val="tx1"/>
              </a:solidFill>
              <a:latin typeface="+mn-lt"/>
              <a:ea typeface="+mn-ea"/>
              <a:cs typeface="+mn-cs"/>
            </a:endParaRPr>
          </a:p>
          <a:p>
            <a:r>
              <a:rPr lang="de-DE" sz="1200" b="1" i="0" u="none" strike="noStrike" kern="1200" baseline="0" dirty="0" err="1">
                <a:solidFill>
                  <a:schemeClr val="tx1"/>
                </a:solidFill>
                <a:latin typeface="+mn-lt"/>
                <a:ea typeface="+mn-ea"/>
                <a:cs typeface="+mn-cs"/>
              </a:rPr>
              <a:t>Self</a:t>
            </a:r>
            <a:r>
              <a:rPr lang="de-DE" sz="1200" b="1" i="0" u="none" strike="noStrike" kern="1200" baseline="0" dirty="0">
                <a:solidFill>
                  <a:schemeClr val="tx1"/>
                </a:solidFill>
                <a:latin typeface="+mn-lt"/>
                <a:ea typeface="+mn-ea"/>
                <a:cs typeface="+mn-cs"/>
              </a:rPr>
              <a:t>-stigma</a:t>
            </a:r>
            <a:r>
              <a:rPr lang="ru-RU"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internalization of stigmatizing views and attitudes by WWUD. </a:t>
            </a:r>
            <a:endParaRPr lang="de-DE" dirty="0"/>
          </a:p>
          <a:p>
            <a:endParaRPr lang="de-DE" dirty="0"/>
          </a:p>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6</a:t>
            </a:fld>
            <a:endParaRPr lang="da-DK"/>
          </a:p>
        </p:txBody>
      </p:sp>
    </p:spTree>
    <p:extLst>
      <p:ext uri="{BB962C8B-B14F-4D97-AF65-F5344CB8AC3E}">
        <p14:creationId xmlns:p14="http://schemas.microsoft.com/office/powerpoint/2010/main" val="1536763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The</a:t>
            </a:r>
            <a:r>
              <a:rPr lang="en-GB" baseline="0" dirty="0"/>
              <a:t> photo was taken 2 years ago. One of the women is in prison now, another passed away, with the third one we lost contact.</a:t>
            </a:r>
            <a:r>
              <a:rPr lang="ru-RU" dirty="0"/>
              <a:t> </a:t>
            </a:r>
            <a:r>
              <a:rPr lang="en-GB" dirty="0"/>
              <a:t>Why don’t we use services?</a:t>
            </a:r>
            <a:r>
              <a:rPr lang="en-GB" baseline="0" dirty="0"/>
              <a:t> Because of the fear, based on our experience: the information I provide can be used against me.</a:t>
            </a:r>
          </a:p>
          <a:p>
            <a:endParaRPr lang="da-DK" dirty="0"/>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3224-2296-4F48-A6AF-4236067E78E9}"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16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u="sng" dirty="0"/>
              <a:t>SOCIOCULTURAL VULNERABILITIES</a:t>
            </a:r>
            <a:r>
              <a:rPr lang="de-DE" dirty="0"/>
              <a:t>,</a:t>
            </a:r>
            <a:r>
              <a:rPr lang="ru-RU" dirty="0"/>
              <a:t> </a:t>
            </a:r>
            <a:r>
              <a:rPr lang="en-US" dirty="0"/>
              <a:t>are a consequence of drug use among women,</a:t>
            </a:r>
            <a:r>
              <a:rPr lang="ru-RU" dirty="0"/>
              <a:t> </a:t>
            </a:r>
            <a:r>
              <a:rPr lang="en-US" dirty="0"/>
              <a:t>further hinder their access to services and compound their health risks</a:t>
            </a:r>
            <a:endParaRPr lang="ru-RU" dirty="0"/>
          </a:p>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8</a:t>
            </a:fld>
            <a:endParaRPr lang="da-DK"/>
          </a:p>
        </p:txBody>
      </p:sp>
    </p:spTree>
    <p:extLst>
      <p:ext uri="{BB962C8B-B14F-4D97-AF65-F5344CB8AC3E}">
        <p14:creationId xmlns:p14="http://schemas.microsoft.com/office/powerpoint/2010/main" val="206489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Have you been raped? What STI do you have? Where do you take money for the drugs from</a:t>
            </a:r>
            <a:r>
              <a:rPr kumimoji="0" lang="en-GB" sz="1200" b="0" i="0" u="none" strike="noStrike" kern="1200" cap="none" spc="0" normalizeH="0" baseline="0" noProof="0" dirty="0">
                <a:ln>
                  <a:noFill/>
                </a:ln>
                <a:solidFill>
                  <a:prstClr val="black"/>
                </a:solidFill>
                <a:effectLst/>
                <a:uLnTx/>
                <a:uFillTx/>
                <a:latin typeface="+mn-lt"/>
                <a:ea typeface="+mn-ea"/>
                <a:cs typeface="+mn-cs"/>
              </a:rPr>
              <a:t>? Why do you ask this question when I come with issues about methadone? Every answer keeps deep trauma and memories which we are trying to hide. And still, when we go out from such a “consultation” – we are in tears, we are desperate and frightened. So, the social workers know my secrets, and I am ashamed to look into there eyes. Time to be invisible again.</a:t>
            </a: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C77F3224-2296-4F48-A6AF-4236067E78E9}" type="slidenum">
              <a:rPr lang="da-DK" smtClean="0"/>
              <a:t>9</a:t>
            </a:fld>
            <a:endParaRPr lang="da-DK"/>
          </a:p>
        </p:txBody>
      </p:sp>
    </p:spTree>
    <p:extLst>
      <p:ext uri="{BB962C8B-B14F-4D97-AF65-F5344CB8AC3E}">
        <p14:creationId xmlns:p14="http://schemas.microsoft.com/office/powerpoint/2010/main" val="120358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normAutofit/>
          </a:bodyPr>
          <a:lstStyle>
            <a:lvl1pPr>
              <a:defRPr sz="2800"/>
            </a:lvl1pPr>
            <a:lvl2pPr>
              <a:defRPr sz="2800"/>
            </a:lvl2pPr>
            <a:lvl3pPr>
              <a:defRPr sz="2800"/>
            </a:lvl3pPr>
            <a:lvl4pPr>
              <a:defRPr sz="2800"/>
            </a:lvl4pPr>
            <a:lvl5pPr>
              <a:defRPr sz="2800"/>
            </a:lvl5pPr>
          </a:lstStyle>
          <a:p>
            <a:pPr lvl="0"/>
            <a:r>
              <a:rPr lang="da-DK" dirty="0"/>
              <a:t>Click to edit Master text styles</a:t>
            </a:r>
          </a:p>
          <a:p>
            <a:pPr lvl="1"/>
            <a:r>
              <a:rPr lang="da-DK" dirty="0"/>
              <a:t>Second level</a:t>
            </a:r>
          </a:p>
          <a:p>
            <a:pPr lvl="2"/>
            <a:r>
              <a:rPr lang="da-DK" dirty="0"/>
              <a:t>Third level</a:t>
            </a:r>
          </a:p>
          <a:p>
            <a:pPr lvl="3"/>
            <a:r>
              <a:rPr lang="da-DK" dirty="0"/>
              <a:t>Fourth level</a:t>
            </a:r>
          </a:p>
          <a:p>
            <a:pPr lvl="4"/>
            <a:r>
              <a:rPr lang="da-DK" dirty="0"/>
              <a:t>Fifth level</a:t>
            </a:r>
            <a:endParaRPr lang="en-US" dirty="0"/>
          </a:p>
        </p:txBody>
      </p:sp>
      <p:sp>
        <p:nvSpPr>
          <p:cNvPr id="4" name="Date Placeholder 3"/>
          <p:cNvSpPr>
            <a:spLocks noGrp="1"/>
          </p:cNvSpPr>
          <p:nvPr>
            <p:ph type="dt" sz="half" idx="10"/>
          </p:nvPr>
        </p:nvSpPr>
        <p:spPr>
          <a:xfrm>
            <a:off x="685799" y="6356350"/>
            <a:ext cx="2133600" cy="365125"/>
          </a:xfrm>
          <a:prstGeom prst="rect">
            <a:avLst/>
          </a:prstGeom>
        </p:spPr>
        <p:txBody>
          <a:bodyPr/>
          <a:lstStyle>
            <a:lvl1pPr>
              <a:defRPr lang="en-GB" altLang="en-US" sz="2400" baseline="30000" smtClean="0">
                <a:solidFill>
                  <a:schemeClr val="bg1"/>
                </a:solidFill>
              </a:defRPr>
            </a:lvl1pPr>
          </a:lstStyle>
          <a:p>
            <a:r>
              <a:rPr lang="da-DK" dirty="0"/>
              <a:t>CHIP</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dirty="0"/>
          </a:p>
        </p:txBody>
      </p:sp>
    </p:spTree>
    <p:extLst>
      <p:ext uri="{BB962C8B-B14F-4D97-AF65-F5344CB8AC3E}">
        <p14:creationId xmlns:p14="http://schemas.microsoft.com/office/powerpoint/2010/main" val="276207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280262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426156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lang="en-GB" altLang="en-US" sz="1200" baseline="30000" smtClean="0">
                <a:solidFill>
                  <a:schemeClr val="tx1"/>
                </a:solidFill>
              </a:defRPr>
            </a:lvl1pPr>
          </a:lstStyle>
          <a:p>
            <a:pPr>
              <a:defRPr/>
            </a:pPr>
            <a:r>
              <a:rPr lang="en-US" altLang="zh-CN" baseline="0" dirty="0">
                <a:cs typeface="宋体" charset="0"/>
              </a:rPr>
              <a:t>Riga 3 Nov 2016</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chemeClr val="tx1"/>
                </a:solidFill>
              </a:defRPr>
            </a:lvl1pPr>
          </a:lstStyle>
          <a:p>
            <a:r>
              <a:rPr lang="en-US" dirty="0"/>
              <a:t>@</a:t>
            </a:r>
            <a:r>
              <a:rPr lang="en-US" dirty="0" err="1"/>
              <a:t>jvlazarus</a:t>
            </a:r>
            <a:r>
              <a:rPr lang="en-US" dirty="0"/>
              <a:t> @immunization</a:t>
            </a:r>
          </a:p>
        </p:txBody>
      </p:sp>
    </p:spTree>
    <p:extLst>
      <p:ext uri="{BB962C8B-B14F-4D97-AF65-F5344CB8AC3E}">
        <p14:creationId xmlns:p14="http://schemas.microsoft.com/office/powerpoint/2010/main" val="97903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402895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3429167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131942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336365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336471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388646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C63616-95BD-464B-8822-C671E8B17B57}" type="datetimeFigureOut">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602BFA1-8720-8B45-B406-60C329028D2A}" type="slidenum">
              <a:rPr lang="en-US" smtClean="0"/>
              <a:t>‹#›</a:t>
            </a:fld>
            <a:endParaRPr lang="en-US"/>
          </a:p>
        </p:txBody>
      </p:sp>
    </p:spTree>
    <p:extLst>
      <p:ext uri="{BB962C8B-B14F-4D97-AF65-F5344CB8AC3E}">
        <p14:creationId xmlns:p14="http://schemas.microsoft.com/office/powerpoint/2010/main" val="161901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a:t>Click to edit Master text styles</a:t>
            </a:r>
          </a:p>
          <a:p>
            <a:pPr lvl="1"/>
            <a:r>
              <a:rPr lang="da-DK" dirty="0"/>
              <a:t>Second level</a:t>
            </a:r>
          </a:p>
          <a:p>
            <a:pPr lvl="2"/>
            <a:r>
              <a:rPr lang="da-DK" dirty="0"/>
              <a:t>Third level</a:t>
            </a:r>
          </a:p>
          <a:p>
            <a:pPr lvl="3"/>
            <a:r>
              <a:rPr lang="da-DK" dirty="0"/>
              <a:t>Fourth level</a:t>
            </a:r>
          </a:p>
          <a:p>
            <a:pPr lvl="4"/>
            <a:r>
              <a:rPr lang="da-DK" dirty="0"/>
              <a:t>Fifth level</a:t>
            </a:r>
          </a:p>
          <a:p>
            <a:pPr lvl="4"/>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Date Placeholder 3"/>
          <p:cNvSpPr txBox="1">
            <a:spLocks/>
          </p:cNvSpPr>
          <p:nvPr userDrawn="1"/>
        </p:nvSpPr>
        <p:spPr>
          <a:xfrm>
            <a:off x="1523996" y="6468409"/>
            <a:ext cx="2698380" cy="365125"/>
          </a:xfrm>
          <a:prstGeom prst="rect">
            <a:avLst/>
          </a:prstGeom>
        </p:spPr>
        <p:txBody>
          <a:bodyPr/>
          <a:lstStyle>
            <a:defPPr>
              <a:defRPr lang="en-US"/>
            </a:defPPr>
            <a:lvl1pPr marL="0" algn="l" defTabSz="457200" rtl="0" eaLnBrk="1" latinLnBrk="0" hangingPunct="1">
              <a:defRPr lang="en-GB" altLang="en-US" sz="1200" kern="1200" baseline="300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it-IT" sz="1200" b="1" dirty="0">
                <a:solidFill>
                  <a:srgbClr val="FF0000"/>
                </a:solidFill>
                <a:effectLst>
                  <a:outerShdw blurRad="38100" dist="38100" dir="2700000" algn="tl">
                    <a:srgbClr val="000000">
                      <a:alpha val="43137"/>
                    </a:srgbClr>
                  </a:outerShdw>
                </a:effectLst>
              </a:rPr>
              <a:t>HA-REACT TRAINING</a:t>
            </a:r>
            <a:endParaRPr lang="en-US" dirty="0"/>
          </a:p>
        </p:txBody>
      </p:sp>
      <p:sp>
        <p:nvSpPr>
          <p:cNvPr id="8" name="Slide Number Placeholder 5"/>
          <p:cNvSpPr txBox="1">
            <a:spLocks/>
          </p:cNvSpPr>
          <p:nvPr userDrawn="1"/>
        </p:nvSpPr>
        <p:spPr>
          <a:xfrm>
            <a:off x="5370022" y="6468409"/>
            <a:ext cx="37784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200" dirty="0">
                <a:effectLst>
                  <a:outerShdw blurRad="38100" dist="38100" dir="2700000" algn="tl">
                    <a:srgbClr val="000000">
                      <a:alpha val="43137"/>
                    </a:srgbClr>
                  </a:outerShdw>
                </a:effectLst>
                <a:latin typeface="+mn-lt"/>
                <a:ea typeface="+mn-ea"/>
                <a:cs typeface="+mn-cs"/>
              </a:rPr>
              <a:t>Lella,</a:t>
            </a:r>
            <a:r>
              <a:rPr lang="it-IT" sz="1200" baseline="0" dirty="0">
                <a:effectLst>
                  <a:outerShdw blurRad="38100" dist="38100" dir="2700000" algn="tl">
                    <a:srgbClr val="000000">
                      <a:alpha val="43137"/>
                    </a:srgbClr>
                  </a:outerShdw>
                </a:effectLst>
                <a:latin typeface="+mn-lt"/>
                <a:ea typeface="+mn-ea"/>
                <a:cs typeface="+mn-cs"/>
              </a:rPr>
              <a:t> </a:t>
            </a:r>
            <a:r>
              <a:rPr lang="it-IT" sz="1200" dirty="0">
                <a:effectLst>
                  <a:outerShdw blurRad="38100" dist="38100" dir="2700000" algn="tl">
                    <a:srgbClr val="000000">
                      <a:alpha val="43137"/>
                    </a:srgbClr>
                  </a:outerShdw>
                </a:effectLst>
                <a:latin typeface="+mn-lt"/>
                <a:ea typeface="+mn-ea"/>
                <a:cs typeface="+mn-cs"/>
              </a:rPr>
              <a:t>Fondazione LILA Milano, </a:t>
            </a:r>
            <a:r>
              <a:rPr lang="it-IT" sz="1200" dirty="0" err="1">
                <a:effectLst>
                  <a:outerShdw blurRad="38100" dist="38100" dir="2700000" algn="tl">
                    <a:srgbClr val="000000">
                      <a:alpha val="43137"/>
                    </a:srgbClr>
                  </a:outerShdw>
                </a:effectLst>
                <a:latin typeface="+mn-lt"/>
                <a:ea typeface="+mn-ea"/>
                <a:cs typeface="+mn-cs"/>
              </a:rPr>
              <a:t>Italy</a:t>
            </a:r>
            <a:endParaRPr lang="en-US" sz="1200" dirty="0"/>
          </a:p>
        </p:txBody>
      </p:sp>
    </p:spTree>
    <p:extLst>
      <p:ext uri="{BB962C8B-B14F-4D97-AF65-F5344CB8AC3E}">
        <p14:creationId xmlns:p14="http://schemas.microsoft.com/office/powerpoint/2010/main" val="129733113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emf"/><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png"/><Relationship Id="rId7"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image" Target="../media/image5.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emf"/><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jp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jpg"/><Relationship Id="rId4" Type="http://schemas.openxmlformats.org/officeDocument/2006/relationships/image" Target="../media/image2.emf"/><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4315" y="2480652"/>
            <a:ext cx="8599253" cy="1427114"/>
          </a:xfrm>
        </p:spPr>
        <p:txBody>
          <a:bodyPr>
            <a:normAutofit fontScale="90000"/>
          </a:bodyPr>
          <a:lstStyle/>
          <a:p>
            <a:pPr>
              <a:lnSpc>
                <a:spcPts val="3400"/>
              </a:lnSpc>
            </a:pPr>
            <a:br>
              <a:rPr lang="de-DE" dirty="0"/>
            </a:br>
            <a:r>
              <a:rPr lang="en-GB" dirty="0">
                <a:solidFill>
                  <a:schemeClr val="bg1"/>
                </a:solidFill>
              </a:rPr>
              <a:t>Gender approach in testing and other harm reduction interventions</a:t>
            </a:r>
            <a:br>
              <a:rPr lang="de-DE" dirty="0"/>
            </a:br>
            <a:endParaRPr lang="en-US" sz="3600" b="1" baseline="30000" dirty="0">
              <a:solidFill>
                <a:schemeClr val="bg1"/>
              </a:solidFill>
            </a:endParaRPr>
          </a:p>
        </p:txBody>
      </p:sp>
      <p:sp>
        <p:nvSpPr>
          <p:cNvPr id="7" name="Subtitle 2"/>
          <p:cNvSpPr txBox="1">
            <a:spLocks/>
          </p:cNvSpPr>
          <p:nvPr/>
        </p:nvSpPr>
        <p:spPr bwMode="auto">
          <a:xfrm>
            <a:off x="467544" y="4209175"/>
            <a:ext cx="6984776" cy="81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noAutofit/>
          </a:bodyPr>
          <a:lstStyle>
            <a:lvl1pPr marL="0" indent="0" algn="l" rtl="0" eaLnBrk="0" fontAlgn="base" hangingPunct="0">
              <a:spcBef>
                <a:spcPts val="400"/>
              </a:spcBef>
              <a:spcAft>
                <a:spcPts val="400"/>
              </a:spcAft>
              <a:buClr>
                <a:srgbClr val="CC0000"/>
              </a:buClr>
              <a:buFont typeface="Wingdings" charset="0"/>
              <a:buNone/>
              <a:defRPr sz="1800" b="0">
                <a:solidFill>
                  <a:schemeClr val="accent5"/>
                </a:solidFill>
                <a:latin typeface="Arial"/>
                <a:ea typeface="ＭＳ Ｐゴシック" charset="0"/>
                <a:cs typeface="Arial"/>
              </a:defRPr>
            </a:lvl1pPr>
            <a:lvl2pPr marL="451668" indent="0" algn="ctr" rtl="0" eaLnBrk="0" fontAlgn="base" hangingPunct="0">
              <a:spcBef>
                <a:spcPct val="20000"/>
              </a:spcBef>
              <a:spcAft>
                <a:spcPct val="0"/>
              </a:spcAft>
              <a:buClr>
                <a:srgbClr val="C00000"/>
              </a:buClr>
              <a:buNone/>
              <a:defRPr sz="2400">
                <a:solidFill>
                  <a:schemeClr val="tx1">
                    <a:tint val="75000"/>
                  </a:schemeClr>
                </a:solidFill>
                <a:latin typeface="+mn-lt"/>
                <a:ea typeface="Arial" charset="0"/>
                <a:cs typeface="+mn-cs"/>
              </a:defRPr>
            </a:lvl2pPr>
            <a:lvl3pPr marL="903336" indent="0" algn="ctr" rtl="0" eaLnBrk="0" fontAlgn="base" hangingPunct="0">
              <a:spcBef>
                <a:spcPct val="20000"/>
              </a:spcBef>
              <a:spcAft>
                <a:spcPct val="0"/>
              </a:spcAft>
              <a:buClr>
                <a:srgbClr val="C00000"/>
              </a:buClr>
              <a:buNone/>
              <a:defRPr sz="2000">
                <a:solidFill>
                  <a:schemeClr val="tx1">
                    <a:tint val="75000"/>
                  </a:schemeClr>
                </a:solidFill>
                <a:latin typeface="+mn-lt"/>
                <a:ea typeface="Arial" charset="0"/>
                <a:cs typeface="+mn-cs"/>
              </a:defRPr>
            </a:lvl3pPr>
            <a:lvl4pPr marL="1355004" indent="0" algn="ctr" rtl="0" eaLnBrk="0" fontAlgn="base" hangingPunct="0">
              <a:spcBef>
                <a:spcPct val="20000"/>
              </a:spcBef>
              <a:spcAft>
                <a:spcPct val="0"/>
              </a:spcAft>
              <a:buNone/>
              <a:defRPr>
                <a:solidFill>
                  <a:schemeClr val="tx1">
                    <a:tint val="75000"/>
                  </a:schemeClr>
                </a:solidFill>
                <a:latin typeface="+mn-lt"/>
                <a:ea typeface="Arial" charset="0"/>
                <a:cs typeface="+mn-cs"/>
              </a:defRPr>
            </a:lvl4pPr>
            <a:lvl5pPr marL="1806672" indent="0" algn="ctr" rtl="0" eaLnBrk="0" fontAlgn="base" hangingPunct="0">
              <a:spcBef>
                <a:spcPct val="20000"/>
              </a:spcBef>
              <a:spcAft>
                <a:spcPct val="0"/>
              </a:spcAft>
              <a:buNone/>
              <a:defRPr>
                <a:solidFill>
                  <a:schemeClr val="tx1">
                    <a:tint val="75000"/>
                  </a:schemeClr>
                </a:solidFill>
                <a:latin typeface="+mn-lt"/>
                <a:ea typeface="Arial" charset="0"/>
                <a:cs typeface="+mn-cs"/>
              </a:defRPr>
            </a:lvl5pPr>
            <a:lvl6pPr marL="2258339" indent="0" algn="ctr" rtl="0" fontAlgn="base">
              <a:spcBef>
                <a:spcPct val="20000"/>
              </a:spcBef>
              <a:spcAft>
                <a:spcPct val="0"/>
              </a:spcAft>
              <a:buNone/>
              <a:defRPr>
                <a:solidFill>
                  <a:schemeClr val="tx1">
                    <a:tint val="75000"/>
                  </a:schemeClr>
                </a:solidFill>
                <a:latin typeface="+mn-lt"/>
                <a:cs typeface="+mn-cs"/>
              </a:defRPr>
            </a:lvl6pPr>
            <a:lvl7pPr marL="2710007" indent="0" algn="ctr" rtl="0" fontAlgn="base">
              <a:spcBef>
                <a:spcPct val="20000"/>
              </a:spcBef>
              <a:spcAft>
                <a:spcPct val="0"/>
              </a:spcAft>
              <a:buNone/>
              <a:defRPr>
                <a:solidFill>
                  <a:schemeClr val="tx1">
                    <a:tint val="75000"/>
                  </a:schemeClr>
                </a:solidFill>
                <a:latin typeface="+mn-lt"/>
                <a:cs typeface="+mn-cs"/>
              </a:defRPr>
            </a:lvl7pPr>
            <a:lvl8pPr marL="3161675" indent="0" algn="ctr" rtl="0" fontAlgn="base">
              <a:spcBef>
                <a:spcPct val="20000"/>
              </a:spcBef>
              <a:spcAft>
                <a:spcPct val="0"/>
              </a:spcAft>
              <a:buNone/>
              <a:defRPr>
                <a:solidFill>
                  <a:schemeClr val="tx1">
                    <a:tint val="75000"/>
                  </a:schemeClr>
                </a:solidFill>
                <a:latin typeface="+mn-lt"/>
                <a:cs typeface="+mn-cs"/>
              </a:defRPr>
            </a:lvl8pPr>
            <a:lvl9pPr marL="3613343" indent="0" algn="ctr" rtl="0" fontAlgn="base">
              <a:spcBef>
                <a:spcPct val="20000"/>
              </a:spcBef>
              <a:spcAft>
                <a:spcPct val="0"/>
              </a:spcAft>
              <a:buNone/>
              <a:defRPr>
                <a:solidFill>
                  <a:schemeClr val="tx1">
                    <a:tint val="75000"/>
                  </a:schemeClr>
                </a:solidFill>
                <a:latin typeface="+mn-lt"/>
                <a:cs typeface="+mn-cs"/>
              </a:defRPr>
            </a:lvl9pPr>
          </a:lstStyle>
          <a:p>
            <a:pPr eaLnBrk="1" hangingPunct="1">
              <a:spcBef>
                <a:spcPts val="0"/>
              </a:spcBef>
              <a:spcAft>
                <a:spcPts val="1200"/>
              </a:spcAft>
              <a:buClrTx/>
              <a:defRPr/>
            </a:pPr>
            <a:r>
              <a:rPr lang="it-IT" dirty="0">
                <a:solidFill>
                  <a:schemeClr val="bg1"/>
                </a:solidFill>
                <a:effectLst>
                  <a:outerShdw blurRad="38100" dist="38100" dir="2700000" algn="tl">
                    <a:srgbClr val="000000">
                      <a:alpha val="43137"/>
                    </a:srgbClr>
                  </a:outerShdw>
                </a:effectLst>
              </a:rPr>
              <a:t>Sasha Gurinova</a:t>
            </a:r>
          </a:p>
          <a:p>
            <a:pPr eaLnBrk="1" hangingPunct="1">
              <a:spcBef>
                <a:spcPts val="0"/>
              </a:spcBef>
              <a:spcAft>
                <a:spcPts val="1200"/>
              </a:spcAft>
              <a:buClrTx/>
              <a:defRPr/>
            </a:pPr>
            <a:r>
              <a:rPr lang="it-IT" dirty="0">
                <a:solidFill>
                  <a:schemeClr val="bg1"/>
                </a:solidFill>
                <a:effectLst>
                  <a:outerShdw blurRad="38100" dist="38100" dir="2700000" algn="tl">
                    <a:srgbClr val="000000">
                      <a:alpha val="43137"/>
                    </a:srgbClr>
                  </a:outerShdw>
                </a:effectLst>
              </a:rPr>
              <a:t>Olga </a:t>
            </a:r>
            <a:r>
              <a:rPr lang="it-IT" dirty="0" err="1">
                <a:solidFill>
                  <a:schemeClr val="bg1"/>
                </a:solidFill>
                <a:effectLst>
                  <a:outerShdw blurRad="38100" dist="38100" dir="2700000" algn="tl">
                    <a:srgbClr val="000000">
                      <a:alpha val="43137"/>
                    </a:srgbClr>
                  </a:outerShdw>
                </a:effectLst>
              </a:rPr>
              <a:t>Belyaeva</a:t>
            </a:r>
            <a:br>
              <a:rPr lang="it-IT" dirty="0">
                <a:solidFill>
                  <a:schemeClr val="bg1"/>
                </a:solidFill>
                <a:effectLst>
                  <a:outerShdw blurRad="38100" dist="38100" dir="2700000" algn="tl">
                    <a:srgbClr val="000000">
                      <a:alpha val="43137"/>
                    </a:srgbClr>
                  </a:outerShdw>
                </a:effectLst>
              </a:rPr>
            </a:br>
            <a:endParaRPr lang="en-GB" altLang="en-US" dirty="0">
              <a:solidFill>
                <a:schemeClr val="bg1"/>
              </a:solidFill>
              <a:latin typeface="+mj-lt"/>
              <a:cs typeface="ＭＳ Ｐゴシック" charset="0"/>
            </a:endParaRPr>
          </a:p>
        </p:txBody>
      </p:sp>
      <p:sp>
        <p:nvSpPr>
          <p:cNvPr id="10" name="TextBox 4"/>
          <p:cNvSpPr txBox="1"/>
          <p:nvPr/>
        </p:nvSpPr>
        <p:spPr>
          <a:xfrm>
            <a:off x="467544" y="5025489"/>
            <a:ext cx="7200800" cy="241348"/>
          </a:xfrm>
          <a:prstGeom prst="rect">
            <a:avLst/>
          </a:prstGeom>
          <a:noFill/>
        </p:spPr>
        <p:txBody>
          <a:bodyPr wrap="square" rtlCol="0">
            <a:spAutoFit/>
          </a:bodyPr>
          <a:lstStyle/>
          <a:p>
            <a:pPr eaLnBrk="1" hangingPunct="1">
              <a:lnSpc>
                <a:spcPct val="70000"/>
              </a:lnSpc>
              <a:spcBef>
                <a:spcPts val="0"/>
              </a:spcBef>
              <a:spcAft>
                <a:spcPts val="600"/>
              </a:spcAft>
              <a:buClrTx/>
              <a:defRPr/>
            </a:pPr>
            <a:endParaRPr lang="en-GB" altLang="en-US" sz="1300" b="1" dirty="0">
              <a:solidFill>
                <a:schemeClr val="bg1"/>
              </a:solidFill>
            </a:endParaRPr>
          </a:p>
        </p:txBody>
      </p:sp>
    </p:spTree>
    <p:extLst>
      <p:ext uri="{BB962C8B-B14F-4D97-AF65-F5344CB8AC3E}">
        <p14:creationId xmlns:p14="http://schemas.microsoft.com/office/powerpoint/2010/main" val="362860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4"/>
          <p:cNvSpPr>
            <a:spLocks noGrp="1"/>
          </p:cNvSpPr>
          <p:nvPr>
            <p:ph type="title"/>
          </p:nvPr>
        </p:nvSpPr>
        <p:spPr>
          <a:xfrm>
            <a:off x="300891" y="510661"/>
            <a:ext cx="8229600" cy="1143000"/>
          </a:xfrm>
        </p:spPr>
        <p:txBody>
          <a:bodyPr>
            <a:normAutofit fontScale="90000"/>
          </a:bodyPr>
          <a:lstStyle/>
          <a:p>
            <a:pPr marL="342900" lvl="0" indent="-342900">
              <a:spcBef>
                <a:spcPct val="20000"/>
              </a:spcBef>
              <a:spcAft>
                <a:spcPts val="900"/>
              </a:spcAft>
            </a:pPr>
            <a:br>
              <a:rPr lang="en-US" sz="2800" b="1" dirty="0">
                <a:solidFill>
                  <a:prstClr val="black"/>
                </a:solidFill>
                <a:ea typeface="+mn-ea"/>
                <a:cs typeface="+mn-cs"/>
              </a:rPr>
            </a:br>
            <a:r>
              <a:rPr lang="en-US" sz="2800" dirty="0">
                <a:solidFill>
                  <a:schemeClr val="tx2"/>
                </a:solidFill>
              </a:rPr>
              <a:t>Most common problems of WUD and deficits of harm reduction services</a:t>
            </a:r>
            <a:endParaRPr lang="de-DE" dirty="0">
              <a:solidFill>
                <a:schemeClr val="tx2"/>
              </a:solidFill>
            </a:endParaRPr>
          </a:p>
        </p:txBody>
      </p:sp>
      <p:sp>
        <p:nvSpPr>
          <p:cNvPr id="2" name="Inhaltsplatzhalter 1"/>
          <p:cNvSpPr>
            <a:spLocks noGrp="1"/>
          </p:cNvSpPr>
          <p:nvPr>
            <p:ph idx="1"/>
          </p:nvPr>
        </p:nvSpPr>
        <p:spPr>
          <a:xfrm>
            <a:off x="300891" y="1626750"/>
            <a:ext cx="8229600" cy="4525963"/>
          </a:xfrm>
        </p:spPr>
        <p:txBody>
          <a:bodyPr/>
          <a:lstStyle/>
          <a:p>
            <a:r>
              <a:rPr lang="en-GB" sz="2400" b="1" dirty="0">
                <a:solidFill>
                  <a:srgbClr val="0064AE"/>
                </a:solidFill>
                <a:latin typeface="Open Sans" charset="0"/>
                <a:ea typeface="Open Sans" charset="0"/>
                <a:cs typeface="Open Sans" charset="0"/>
              </a:rPr>
              <a:t>Health Risks</a:t>
            </a:r>
          </a:p>
          <a:p>
            <a:endParaRPr lang="de-DE" dirty="0"/>
          </a:p>
        </p:txBody>
      </p:sp>
      <p:graphicFrame>
        <p:nvGraphicFramePr>
          <p:cNvPr id="9" name="Diagramm 8"/>
          <p:cNvGraphicFramePr/>
          <p:nvPr>
            <p:extLst>
              <p:ext uri="{D42A27DB-BD31-4B8C-83A1-F6EECF244321}">
                <p14:modId xmlns:p14="http://schemas.microsoft.com/office/powerpoint/2010/main" val="1293126872"/>
              </p:ext>
            </p:extLst>
          </p:nvPr>
        </p:nvGraphicFramePr>
        <p:xfrm>
          <a:off x="282750" y="2287223"/>
          <a:ext cx="5983778" cy="4085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m 9"/>
          <p:cNvGraphicFramePr/>
          <p:nvPr>
            <p:extLst>
              <p:ext uri="{D42A27DB-BD31-4B8C-83A1-F6EECF244321}">
                <p14:modId xmlns:p14="http://schemas.microsoft.com/office/powerpoint/2010/main" val="354788673"/>
              </p:ext>
            </p:extLst>
          </p:nvPr>
        </p:nvGraphicFramePr>
        <p:xfrm>
          <a:off x="4415691" y="2544611"/>
          <a:ext cx="6329910" cy="35708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9201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00891" y="1820984"/>
            <a:ext cx="8706787" cy="4869693"/>
          </a:xfrm>
        </p:spPr>
        <p:txBody>
          <a:bodyPr>
            <a:noAutofit/>
          </a:bodyPr>
          <a:lstStyle/>
          <a:p>
            <a:pPr marL="0" indent="0" algn="ctr">
              <a:spcAft>
                <a:spcPts val="900"/>
              </a:spcAft>
              <a:buNone/>
            </a:pPr>
            <a:endParaRPr lang="en-GB" b="1" dirty="0">
              <a:solidFill>
                <a:prstClr val="black">
                  <a:lumMod val="95000"/>
                  <a:lumOff val="5000"/>
                </a:prstClr>
              </a:solidFill>
            </a:endParaRPr>
          </a:p>
          <a:p>
            <a:pPr marL="0" indent="0" algn="ctr">
              <a:spcAft>
                <a:spcPts val="900"/>
              </a:spcAft>
              <a:buNone/>
            </a:pPr>
            <a:r>
              <a:rPr lang="en-GB" sz="2400" b="1" dirty="0">
                <a:solidFill>
                  <a:srgbClr val="0064AE"/>
                </a:solidFill>
                <a:latin typeface="Open Sans" charset="0"/>
                <a:ea typeface="Open Sans" charset="0"/>
                <a:cs typeface="Open Sans" charset="0"/>
              </a:rPr>
              <a:t>In order to improve access of WHUD to harm reduction services it is essential to adopt those services for their needs. </a:t>
            </a:r>
            <a:endParaRPr lang="de-DE" sz="2400" b="1" dirty="0">
              <a:solidFill>
                <a:srgbClr val="0064AE"/>
              </a:solidFill>
              <a:latin typeface="Open Sans" charset="0"/>
              <a:ea typeface="Open Sans" charset="0"/>
              <a:cs typeface="Open Sans" charset="0"/>
            </a:endParaRPr>
          </a:p>
          <a:p>
            <a:pPr algn="ctr">
              <a:spcAft>
                <a:spcPts val="900"/>
              </a:spcAft>
            </a:pPr>
            <a:endParaRPr lang="en-US" sz="1200" dirty="0"/>
          </a:p>
        </p:txBody>
      </p:sp>
      <p:sp>
        <p:nvSpPr>
          <p:cNvPr id="5" name="Titel 4"/>
          <p:cNvSpPr>
            <a:spLocks noGrp="1"/>
          </p:cNvSpPr>
          <p:nvPr>
            <p:ph type="title"/>
          </p:nvPr>
        </p:nvSpPr>
        <p:spPr>
          <a:xfrm>
            <a:off x="300891" y="510661"/>
            <a:ext cx="8229600" cy="1143000"/>
          </a:xfrm>
        </p:spPr>
        <p:txBody>
          <a:bodyPr>
            <a:normAutofit fontScale="90000"/>
          </a:bodyPr>
          <a:lstStyle/>
          <a:p>
            <a:pPr marL="342900" lvl="0" indent="-342900">
              <a:spcBef>
                <a:spcPct val="20000"/>
              </a:spcBef>
              <a:spcAft>
                <a:spcPts val="900"/>
              </a:spcAft>
            </a:pPr>
            <a:br>
              <a:rPr lang="en-US" sz="2800" b="1" dirty="0">
                <a:solidFill>
                  <a:prstClr val="black"/>
                </a:solidFill>
                <a:ea typeface="+mn-ea"/>
                <a:cs typeface="+mn-cs"/>
              </a:rPr>
            </a:br>
            <a:endParaRPr lang="de-DE" dirty="0"/>
          </a:p>
        </p:txBody>
      </p:sp>
      <p:pic>
        <p:nvPicPr>
          <p:cNvPr id="6" name="Grafik 5"/>
          <p:cNvPicPr>
            <a:picLocks noChangeAspect="1"/>
          </p:cNvPicPr>
          <p:nvPr/>
        </p:nvPicPr>
        <p:blipFill>
          <a:blip r:embed="rId4"/>
          <a:stretch>
            <a:fillRect/>
          </a:stretch>
        </p:blipFill>
        <p:spPr>
          <a:xfrm>
            <a:off x="3140531" y="4119093"/>
            <a:ext cx="2550319" cy="2347913"/>
          </a:xfrm>
          <a:prstGeom prst="rect">
            <a:avLst/>
          </a:prstGeom>
        </p:spPr>
      </p:pic>
    </p:spTree>
    <p:extLst>
      <p:ext uri="{BB962C8B-B14F-4D97-AF65-F5344CB8AC3E}">
        <p14:creationId xmlns:p14="http://schemas.microsoft.com/office/powerpoint/2010/main" val="248246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5978791" y="1291355"/>
            <a:ext cx="2912364" cy="1745933"/>
          </a:xfrm>
          <a:prstGeom prst="rect">
            <a:avLst/>
          </a:prstGeom>
        </p:spPr>
      </p:pic>
      <p:pic>
        <p:nvPicPr>
          <p:cNvPr id="4" name="Picture 3" descr="PP templ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00891" y="1820984"/>
            <a:ext cx="8706787" cy="4869693"/>
          </a:xfrm>
        </p:spPr>
        <p:txBody>
          <a:bodyPr>
            <a:noAutofit/>
          </a:bodyPr>
          <a:lstStyle/>
          <a:p>
            <a:pPr marL="457200" indent="-457200">
              <a:buAutoNum type="arabicPeriod"/>
            </a:pPr>
            <a:r>
              <a:rPr lang="en-US" b="1" u="sng" dirty="0">
                <a:solidFill>
                  <a:schemeClr val="tx2"/>
                </a:solidFill>
              </a:rPr>
              <a:t>Advocacy work (national level)</a:t>
            </a:r>
            <a:endParaRPr lang="de-DE" b="1" u="sng" dirty="0">
              <a:solidFill>
                <a:schemeClr val="tx2"/>
              </a:solidFill>
            </a:endParaRPr>
          </a:p>
          <a:p>
            <a:pPr lvl="0">
              <a:buFont typeface="Arial" panose="020B0604020202020204" pitchFamily="34" charset="0"/>
              <a:buChar char="•"/>
            </a:pPr>
            <a:r>
              <a:rPr lang="de-DE" dirty="0" err="1">
                <a:solidFill>
                  <a:schemeClr val="accent1"/>
                </a:solidFill>
              </a:rPr>
              <a:t>Direct</a:t>
            </a:r>
            <a:r>
              <a:rPr lang="de-DE" dirty="0">
                <a:solidFill>
                  <a:schemeClr val="accent1"/>
                </a:solidFill>
              </a:rPr>
              <a:t> </a:t>
            </a:r>
            <a:r>
              <a:rPr lang="de-DE" dirty="0" err="1">
                <a:solidFill>
                  <a:schemeClr val="accent1"/>
                </a:solidFill>
              </a:rPr>
              <a:t>contact</a:t>
            </a:r>
            <a:r>
              <a:rPr lang="de-DE" dirty="0">
                <a:solidFill>
                  <a:schemeClr val="accent1"/>
                </a:solidFill>
              </a:rPr>
              <a:t> </a:t>
            </a:r>
            <a:r>
              <a:rPr lang="de-DE" dirty="0" err="1">
                <a:solidFill>
                  <a:schemeClr val="accent1"/>
                </a:solidFill>
              </a:rPr>
              <a:t>and</a:t>
            </a:r>
            <a:r>
              <a:rPr lang="de-DE" dirty="0">
                <a:solidFill>
                  <a:schemeClr val="accent1"/>
                </a:solidFill>
              </a:rPr>
              <a:t> </a:t>
            </a:r>
            <a:r>
              <a:rPr lang="de-DE" dirty="0" err="1">
                <a:solidFill>
                  <a:schemeClr val="accent1"/>
                </a:solidFill>
              </a:rPr>
              <a:t>involvement</a:t>
            </a:r>
            <a:endParaRPr lang="en-US" dirty="0">
              <a:solidFill>
                <a:schemeClr val="accent1"/>
              </a:solidFill>
            </a:endParaRPr>
          </a:p>
          <a:p>
            <a:r>
              <a:rPr lang="en-US" dirty="0">
                <a:solidFill>
                  <a:schemeClr val="accent1"/>
                </a:solidFill>
              </a:rPr>
              <a:t>Gender mainstreaming is standard practice </a:t>
            </a:r>
          </a:p>
          <a:p>
            <a:r>
              <a:rPr lang="en-US" dirty="0">
                <a:solidFill>
                  <a:schemeClr val="accent1"/>
                </a:solidFill>
              </a:rPr>
              <a:t>Stigma of WUD is reduced</a:t>
            </a:r>
          </a:p>
          <a:p>
            <a:r>
              <a:rPr lang="en-US" dirty="0">
                <a:solidFill>
                  <a:schemeClr val="accent1"/>
                </a:solidFill>
              </a:rPr>
              <a:t>Women’s access to healthcare and harm reduction </a:t>
            </a:r>
            <a:r>
              <a:rPr lang="de-DE" dirty="0" err="1">
                <a:solidFill>
                  <a:schemeClr val="accent1"/>
                </a:solidFill>
              </a:rPr>
              <a:t>services</a:t>
            </a:r>
            <a:endParaRPr lang="de-DE" dirty="0">
              <a:solidFill>
                <a:schemeClr val="accent1"/>
              </a:solidFill>
            </a:endParaRPr>
          </a:p>
          <a:p>
            <a:r>
              <a:rPr lang="en-US" dirty="0">
                <a:solidFill>
                  <a:schemeClr val="accent1"/>
                </a:solidFill>
              </a:rPr>
              <a:t>There are health- and harm reduction services that fit </a:t>
            </a:r>
          </a:p>
          <a:p>
            <a:pPr marL="0" indent="0">
              <a:buNone/>
            </a:pPr>
            <a:r>
              <a:rPr lang="de-DE" dirty="0" err="1">
                <a:solidFill>
                  <a:schemeClr val="accent1"/>
                </a:solidFill>
              </a:rPr>
              <a:t>the</a:t>
            </a:r>
            <a:r>
              <a:rPr lang="de-DE" dirty="0">
                <a:solidFill>
                  <a:schemeClr val="accent1"/>
                </a:solidFill>
              </a:rPr>
              <a:t> </a:t>
            </a:r>
            <a:r>
              <a:rPr lang="de-DE" dirty="0" err="1">
                <a:solidFill>
                  <a:schemeClr val="accent1"/>
                </a:solidFill>
              </a:rPr>
              <a:t>needs</a:t>
            </a:r>
            <a:r>
              <a:rPr lang="de-DE" dirty="0">
                <a:solidFill>
                  <a:schemeClr val="accent1"/>
                </a:solidFill>
              </a:rPr>
              <a:t> </a:t>
            </a:r>
            <a:r>
              <a:rPr lang="de-DE" dirty="0" err="1">
                <a:solidFill>
                  <a:schemeClr val="accent1"/>
                </a:solidFill>
              </a:rPr>
              <a:t>of</a:t>
            </a:r>
            <a:r>
              <a:rPr lang="de-DE" dirty="0">
                <a:solidFill>
                  <a:schemeClr val="accent1"/>
                </a:solidFill>
              </a:rPr>
              <a:t> WUD.</a:t>
            </a:r>
            <a:endParaRPr lang="en-US" dirty="0">
              <a:solidFill>
                <a:schemeClr val="accent1"/>
              </a:solidFill>
            </a:endParaRPr>
          </a:p>
          <a:p>
            <a:pPr>
              <a:spcAft>
                <a:spcPts val="900"/>
              </a:spcAft>
            </a:pPr>
            <a:endParaRPr lang="en-US" dirty="0"/>
          </a:p>
        </p:txBody>
      </p:sp>
      <p:sp>
        <p:nvSpPr>
          <p:cNvPr id="5" name="Titel 4"/>
          <p:cNvSpPr>
            <a:spLocks noGrp="1"/>
          </p:cNvSpPr>
          <p:nvPr>
            <p:ph type="title"/>
          </p:nvPr>
        </p:nvSpPr>
        <p:spPr>
          <a:xfrm>
            <a:off x="300891" y="510661"/>
            <a:ext cx="8229600" cy="1143000"/>
          </a:xfrm>
        </p:spPr>
        <p:txBody>
          <a:bodyPr/>
          <a:lstStyle/>
          <a:p>
            <a:r>
              <a:rPr lang="en-US" dirty="0">
                <a:solidFill>
                  <a:schemeClr val="tx2"/>
                </a:solidFill>
              </a:rPr>
              <a:t>Advocacy work (national level)</a:t>
            </a:r>
            <a:endParaRPr lang="de-DE" dirty="0">
              <a:solidFill>
                <a:schemeClr val="tx2"/>
              </a:solidFill>
            </a:endParaRPr>
          </a:p>
        </p:txBody>
      </p:sp>
    </p:spTree>
    <p:extLst>
      <p:ext uri="{BB962C8B-B14F-4D97-AF65-F5344CB8AC3E}">
        <p14:creationId xmlns:p14="http://schemas.microsoft.com/office/powerpoint/2010/main" val="392524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839618" y="4259385"/>
            <a:ext cx="1629332" cy="2229442"/>
          </a:xfrm>
          <a:prstGeom prst="rect">
            <a:avLst/>
          </a:prstGeom>
        </p:spPr>
      </p:pic>
      <p:pic>
        <p:nvPicPr>
          <p:cNvPr id="4" name="Picture 3" descr="PP templ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00891" y="1355968"/>
            <a:ext cx="8706787" cy="4869693"/>
          </a:xfrm>
        </p:spPr>
        <p:txBody>
          <a:bodyPr>
            <a:noAutofit/>
          </a:bodyPr>
          <a:lstStyle/>
          <a:p>
            <a:pPr marL="0" lvl="0" indent="0">
              <a:buNone/>
            </a:pPr>
            <a:r>
              <a:rPr lang="en-GB" dirty="0">
                <a:solidFill>
                  <a:schemeClr val="accent1"/>
                </a:solidFill>
              </a:rPr>
              <a:t>Estonia received UN recommendations on SC and community </a:t>
            </a:r>
            <a:r>
              <a:rPr lang="en-US" dirty="0">
                <a:solidFill>
                  <a:schemeClr val="accent1"/>
                </a:solidFill>
              </a:rPr>
              <a:t>about parental, child protection, and labor rights </a:t>
            </a:r>
            <a:endParaRPr lang="ru-RU" dirty="0">
              <a:solidFill>
                <a:schemeClr val="accent1"/>
              </a:solidFill>
            </a:endParaRPr>
          </a:p>
          <a:p>
            <a:pPr marL="0" lvl="0" indent="0">
              <a:buNone/>
            </a:pPr>
            <a:r>
              <a:rPr lang="en-US" u="sng" dirty="0">
                <a:solidFill>
                  <a:schemeClr val="accent1"/>
                </a:solidFill>
              </a:rPr>
              <a:t>Good</a:t>
            </a:r>
            <a:r>
              <a:rPr lang="en-US" dirty="0">
                <a:solidFill>
                  <a:schemeClr val="accent1"/>
                </a:solidFill>
              </a:rPr>
              <a:t> </a:t>
            </a:r>
            <a:r>
              <a:rPr lang="lt-LT" dirty="0">
                <a:solidFill>
                  <a:schemeClr val="accent1"/>
                </a:solidFill>
              </a:rPr>
              <a:t>- </a:t>
            </a:r>
            <a:r>
              <a:rPr lang="en-US" dirty="0">
                <a:solidFill>
                  <a:schemeClr val="accent1"/>
                </a:solidFill>
              </a:rPr>
              <a:t> community and state work together </a:t>
            </a:r>
            <a:endParaRPr lang="lt-LT" dirty="0">
              <a:solidFill>
                <a:schemeClr val="accent1"/>
              </a:solidFill>
            </a:endParaRPr>
          </a:p>
          <a:p>
            <a:pPr marL="0" lvl="0" indent="0">
              <a:buNone/>
            </a:pPr>
            <a:r>
              <a:rPr lang="en-US" u="sng" dirty="0">
                <a:solidFill>
                  <a:schemeClr val="accent1"/>
                </a:solidFill>
              </a:rPr>
              <a:t>NEED to change  </a:t>
            </a:r>
            <a:r>
              <a:rPr lang="en-US" dirty="0">
                <a:solidFill>
                  <a:schemeClr val="accent1"/>
                </a:solidFill>
              </a:rPr>
              <a:t>- A lot of critics against research outcomes </a:t>
            </a:r>
          </a:p>
          <a:p>
            <a:pPr marL="0" lvl="0" indent="0">
              <a:buNone/>
            </a:pPr>
            <a:r>
              <a:rPr lang="en-US" u="sng" dirty="0">
                <a:solidFill>
                  <a:schemeClr val="accent1"/>
                </a:solidFill>
              </a:rPr>
              <a:t>Negative</a:t>
            </a:r>
            <a:r>
              <a:rPr lang="en-US" dirty="0">
                <a:solidFill>
                  <a:schemeClr val="accent1"/>
                </a:solidFill>
              </a:rPr>
              <a:t> reports</a:t>
            </a:r>
            <a:r>
              <a:rPr lang="lt-LT" dirty="0">
                <a:solidFill>
                  <a:schemeClr val="accent1"/>
                </a:solidFill>
              </a:rPr>
              <a:t> </a:t>
            </a:r>
            <a:r>
              <a:rPr lang="en-US" dirty="0">
                <a:solidFill>
                  <a:schemeClr val="accent1"/>
                </a:solidFill>
              </a:rPr>
              <a:t>about women who use drugs in media.</a:t>
            </a:r>
            <a:br>
              <a:rPr lang="lt-LT" b="1" dirty="0">
                <a:solidFill>
                  <a:srgbClr val="1F497D"/>
                </a:solidFill>
              </a:rPr>
            </a:br>
            <a:endParaRPr lang="ru-RU" b="1" dirty="0">
              <a:solidFill>
                <a:srgbClr val="1F497D"/>
              </a:solidFill>
            </a:endParaRPr>
          </a:p>
          <a:p>
            <a:pPr marL="0" indent="0">
              <a:buNone/>
            </a:pPr>
            <a:endParaRPr lang="en-US" dirty="0"/>
          </a:p>
        </p:txBody>
      </p:sp>
      <p:sp>
        <p:nvSpPr>
          <p:cNvPr id="5" name="Titel 4"/>
          <p:cNvSpPr>
            <a:spLocks noGrp="1"/>
          </p:cNvSpPr>
          <p:nvPr>
            <p:ph type="title"/>
          </p:nvPr>
        </p:nvSpPr>
        <p:spPr>
          <a:xfrm>
            <a:off x="300891" y="510661"/>
            <a:ext cx="8229600" cy="1143000"/>
          </a:xfrm>
        </p:spPr>
        <p:txBody>
          <a:bodyPr/>
          <a:lstStyle/>
          <a:p>
            <a:r>
              <a:rPr lang="en-US" dirty="0">
                <a:solidFill>
                  <a:schemeClr val="tx2"/>
                </a:solidFill>
              </a:rPr>
              <a:t>Advocacy work (national level)</a:t>
            </a:r>
            <a:endParaRPr lang="de-DE" dirty="0">
              <a:solidFill>
                <a:schemeClr val="tx2"/>
              </a:solidFill>
            </a:endParaRPr>
          </a:p>
        </p:txBody>
      </p:sp>
    </p:spTree>
    <p:extLst>
      <p:ext uri="{BB962C8B-B14F-4D97-AF65-F5344CB8AC3E}">
        <p14:creationId xmlns:p14="http://schemas.microsoft.com/office/powerpoint/2010/main" val="298256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98" y="3358662"/>
            <a:ext cx="2491980" cy="2952000"/>
          </a:xfrm>
          <a:prstGeom prst="rect">
            <a:avLst/>
          </a:prstGeom>
        </p:spPr>
      </p:pic>
      <p:pic>
        <p:nvPicPr>
          <p:cNvPr id="4" name="Picture 3" descr="PP templ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00891" y="1653661"/>
            <a:ext cx="8706787" cy="4869693"/>
          </a:xfrm>
        </p:spPr>
        <p:txBody>
          <a:bodyPr>
            <a:noAutofit/>
          </a:bodyPr>
          <a:lstStyle/>
          <a:p>
            <a:pPr marL="0" lvl="0" indent="0">
              <a:buNone/>
            </a:pPr>
            <a:r>
              <a:rPr lang="en-US" b="1" u="sng" dirty="0">
                <a:solidFill>
                  <a:schemeClr val="tx2"/>
                </a:solidFill>
              </a:rPr>
              <a:t>2. Local level (improving existing services)</a:t>
            </a:r>
          </a:p>
          <a:p>
            <a:r>
              <a:rPr lang="en-US" dirty="0">
                <a:solidFill>
                  <a:srgbClr val="0070C0"/>
                </a:solidFill>
              </a:rPr>
              <a:t>“Kids corner” and changing table for babies</a:t>
            </a:r>
          </a:p>
          <a:p>
            <a:r>
              <a:rPr lang="en-US" dirty="0">
                <a:solidFill>
                  <a:srgbClr val="0070C0"/>
                </a:solidFill>
              </a:rPr>
              <a:t>Self-help groups for women (</a:t>
            </a:r>
            <a:r>
              <a:rPr lang="de-DE" dirty="0" err="1">
                <a:solidFill>
                  <a:srgbClr val="0070C0"/>
                </a:solidFill>
              </a:rPr>
              <a:t>safe</a:t>
            </a:r>
            <a:r>
              <a:rPr lang="de-DE" dirty="0">
                <a:solidFill>
                  <a:srgbClr val="0070C0"/>
                </a:solidFill>
              </a:rPr>
              <a:t> </a:t>
            </a:r>
            <a:r>
              <a:rPr lang="de-DE" dirty="0" err="1">
                <a:solidFill>
                  <a:srgbClr val="0070C0"/>
                </a:solidFill>
              </a:rPr>
              <a:t>injection</a:t>
            </a:r>
            <a:r>
              <a:rPr lang="de-DE" dirty="0">
                <a:solidFill>
                  <a:srgbClr val="0070C0"/>
                </a:solidFill>
              </a:rPr>
              <a:t> </a:t>
            </a:r>
            <a:r>
              <a:rPr lang="de-DE" dirty="0" err="1">
                <a:solidFill>
                  <a:srgbClr val="0070C0"/>
                </a:solidFill>
              </a:rPr>
              <a:t>skills</a:t>
            </a:r>
            <a:r>
              <a:rPr lang="de-DE" dirty="0">
                <a:solidFill>
                  <a:srgbClr val="0070C0"/>
                </a:solidFill>
              </a:rPr>
              <a:t> </a:t>
            </a:r>
            <a:r>
              <a:rPr lang="de-DE" dirty="0" err="1">
                <a:solidFill>
                  <a:srgbClr val="0070C0"/>
                </a:solidFill>
              </a:rPr>
              <a:t>training</a:t>
            </a:r>
            <a:r>
              <a:rPr lang="en-US" dirty="0">
                <a:solidFill>
                  <a:srgbClr val="0070C0"/>
                </a:solidFill>
              </a:rPr>
              <a:t>)</a:t>
            </a:r>
            <a:endParaRPr lang="de-DE" dirty="0">
              <a:solidFill>
                <a:srgbClr val="0070C0"/>
              </a:solidFill>
            </a:endParaRPr>
          </a:p>
          <a:p>
            <a:r>
              <a:rPr lang="en-US" dirty="0">
                <a:solidFill>
                  <a:srgbClr val="0070C0"/>
                </a:solidFill>
              </a:rPr>
              <a:t>Child rearing consultations</a:t>
            </a:r>
          </a:p>
          <a:p>
            <a:r>
              <a:rPr lang="de-DE" dirty="0" err="1">
                <a:solidFill>
                  <a:srgbClr val="0070C0"/>
                </a:solidFill>
              </a:rPr>
              <a:t>Consultations</a:t>
            </a:r>
            <a:r>
              <a:rPr lang="de-DE" dirty="0">
                <a:solidFill>
                  <a:srgbClr val="0070C0"/>
                </a:solidFill>
              </a:rPr>
              <a:t> on </a:t>
            </a:r>
            <a:r>
              <a:rPr lang="de-DE" dirty="0" err="1">
                <a:solidFill>
                  <a:srgbClr val="0070C0"/>
                </a:solidFill>
              </a:rPr>
              <a:t>sexuality</a:t>
            </a:r>
            <a:endParaRPr lang="de-DE" dirty="0">
              <a:solidFill>
                <a:srgbClr val="0070C0"/>
              </a:solidFill>
            </a:endParaRPr>
          </a:p>
          <a:p>
            <a:r>
              <a:rPr lang="en-US" dirty="0">
                <a:solidFill>
                  <a:srgbClr val="0070C0"/>
                </a:solidFill>
              </a:rPr>
              <a:t>Motivate GPs to work with HR services</a:t>
            </a:r>
            <a:endParaRPr lang="de-DE" dirty="0">
              <a:solidFill>
                <a:srgbClr val="0070C0"/>
              </a:solidFill>
            </a:endParaRPr>
          </a:p>
          <a:p>
            <a:r>
              <a:rPr lang="en-US" dirty="0">
                <a:solidFill>
                  <a:srgbClr val="0070C0"/>
                </a:solidFill>
              </a:rPr>
              <a:t>Involve peers/women</a:t>
            </a:r>
            <a:endParaRPr lang="de-DE" dirty="0">
              <a:solidFill>
                <a:srgbClr val="0070C0"/>
              </a:solidFill>
            </a:endParaRPr>
          </a:p>
          <a:p>
            <a:r>
              <a:rPr lang="en-US" dirty="0">
                <a:solidFill>
                  <a:srgbClr val="0070C0"/>
                </a:solidFill>
              </a:rPr>
              <a:t>Work out referral strategies for women</a:t>
            </a:r>
            <a:endParaRPr lang="de-DE" dirty="0">
              <a:solidFill>
                <a:srgbClr val="0070C0"/>
              </a:solidFill>
            </a:endParaRPr>
          </a:p>
          <a:p>
            <a:pPr marL="0" indent="0">
              <a:spcAft>
                <a:spcPts val="900"/>
              </a:spcAft>
              <a:buNone/>
            </a:pPr>
            <a:endParaRPr lang="en-US" dirty="0"/>
          </a:p>
        </p:txBody>
      </p:sp>
      <p:sp>
        <p:nvSpPr>
          <p:cNvPr id="5" name="Titel 4"/>
          <p:cNvSpPr>
            <a:spLocks noGrp="1"/>
          </p:cNvSpPr>
          <p:nvPr>
            <p:ph type="title"/>
          </p:nvPr>
        </p:nvSpPr>
        <p:spPr>
          <a:xfrm>
            <a:off x="300891" y="510661"/>
            <a:ext cx="8229600" cy="1143000"/>
          </a:xfrm>
        </p:spPr>
        <p:txBody>
          <a:bodyPr/>
          <a:lstStyle/>
          <a:p>
            <a:r>
              <a:rPr lang="en-US" dirty="0">
                <a:solidFill>
                  <a:schemeClr val="tx2"/>
                </a:solidFill>
              </a:rPr>
              <a:t>Improving existing services</a:t>
            </a:r>
            <a:endParaRPr lang="de-DE" dirty="0">
              <a:solidFill>
                <a:schemeClr val="tx2"/>
              </a:solidFill>
            </a:endParaRPr>
          </a:p>
        </p:txBody>
      </p:sp>
    </p:spTree>
    <p:extLst>
      <p:ext uri="{BB962C8B-B14F-4D97-AF65-F5344CB8AC3E}">
        <p14:creationId xmlns:p14="http://schemas.microsoft.com/office/powerpoint/2010/main" val="939988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300891" y="510661"/>
            <a:ext cx="8229600" cy="1143000"/>
          </a:xfrm>
        </p:spPr>
        <p:txBody>
          <a:bodyPr>
            <a:normAutofit/>
          </a:bodyPr>
          <a:lstStyle/>
          <a:p>
            <a:r>
              <a:rPr lang="de-DE" dirty="0">
                <a:solidFill>
                  <a:schemeClr val="tx2"/>
                </a:solidFill>
                <a:ea typeface="Open Sans" charset="0"/>
                <a:cs typeface="Open Sans" charset="0"/>
              </a:rPr>
              <a:t>Trust </a:t>
            </a:r>
            <a:r>
              <a:rPr lang="de-DE" dirty="0" err="1">
                <a:solidFill>
                  <a:schemeClr val="tx2"/>
                </a:solidFill>
                <a:ea typeface="Open Sans" charset="0"/>
                <a:cs typeface="Open Sans" charset="0"/>
              </a:rPr>
              <a:t>begins</a:t>
            </a:r>
            <a:r>
              <a:rPr lang="de-DE" dirty="0">
                <a:solidFill>
                  <a:schemeClr val="tx2"/>
                </a:solidFill>
                <a:ea typeface="Open Sans" charset="0"/>
                <a:cs typeface="Open Sans" charset="0"/>
              </a:rPr>
              <a:t> </a:t>
            </a:r>
            <a:r>
              <a:rPr lang="de-DE" dirty="0" err="1">
                <a:solidFill>
                  <a:schemeClr val="tx2"/>
                </a:solidFill>
                <a:ea typeface="Open Sans" charset="0"/>
                <a:cs typeface="Open Sans" charset="0"/>
              </a:rPr>
              <a:t>with</a:t>
            </a:r>
            <a:r>
              <a:rPr lang="de-DE" dirty="0">
                <a:solidFill>
                  <a:schemeClr val="tx2"/>
                </a:solidFill>
                <a:ea typeface="Open Sans" charset="0"/>
                <a:cs typeface="Open Sans" charset="0"/>
              </a:rPr>
              <a:t> </a:t>
            </a:r>
            <a:r>
              <a:rPr lang="de-DE" dirty="0" err="1">
                <a:solidFill>
                  <a:schemeClr val="tx2"/>
                </a:solidFill>
                <a:ea typeface="Open Sans" charset="0"/>
                <a:cs typeface="Open Sans" charset="0"/>
              </a:rPr>
              <a:t>honesty</a:t>
            </a:r>
            <a:r>
              <a:rPr lang="de-DE" dirty="0">
                <a:solidFill>
                  <a:schemeClr val="tx2"/>
                </a:solidFill>
                <a:ea typeface="Open Sans" charset="0"/>
                <a:cs typeface="Open Sans" charset="0"/>
              </a:rPr>
              <a:t>:</a:t>
            </a:r>
            <a:endParaRPr lang="de-DE" dirty="0">
              <a:solidFill>
                <a:schemeClr val="tx2"/>
              </a:solidFill>
            </a:endParaRPr>
          </a:p>
        </p:txBody>
      </p:sp>
      <p:sp>
        <p:nvSpPr>
          <p:cNvPr id="2" name="Inhaltsplatzhalter 1"/>
          <p:cNvSpPr>
            <a:spLocks noGrp="1"/>
          </p:cNvSpPr>
          <p:nvPr>
            <p:ph idx="1"/>
          </p:nvPr>
        </p:nvSpPr>
        <p:spPr>
          <a:xfrm>
            <a:off x="300891" y="1626750"/>
            <a:ext cx="8542218" cy="5123371"/>
          </a:xfrm>
        </p:spPr>
        <p:txBody>
          <a:bodyPr>
            <a:normAutofit/>
          </a:bodyPr>
          <a:lstStyle/>
          <a:p>
            <a:pPr marL="0" indent="0">
              <a:buNone/>
            </a:pPr>
            <a:endParaRPr lang="ru-RU" sz="2400" b="1" dirty="0">
              <a:solidFill>
                <a:srgbClr val="0064AE"/>
              </a:solidFill>
              <a:latin typeface="Open Sans" charset="0"/>
              <a:ea typeface="Open Sans" charset="0"/>
              <a:cs typeface="Open Sans" charset="0"/>
            </a:endParaRPr>
          </a:p>
          <a:p>
            <a:pPr>
              <a:buFontTx/>
              <a:buChar char="-"/>
            </a:pPr>
            <a:r>
              <a:rPr lang="de-DE" sz="2400" dirty="0">
                <a:solidFill>
                  <a:srgbClr val="0064AE"/>
                </a:solidFill>
                <a:latin typeface="Open Sans" charset="0"/>
                <a:ea typeface="Open Sans" charset="0"/>
                <a:cs typeface="Open Sans" charset="0"/>
              </a:rPr>
              <a:t>Who </a:t>
            </a:r>
            <a:r>
              <a:rPr lang="de-DE" sz="2400" dirty="0" err="1">
                <a:solidFill>
                  <a:srgbClr val="0064AE"/>
                </a:solidFill>
                <a:latin typeface="Open Sans" charset="0"/>
                <a:ea typeface="Open Sans" charset="0"/>
                <a:cs typeface="Open Sans" charset="0"/>
              </a:rPr>
              <a:t>are</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you</a:t>
            </a:r>
            <a:r>
              <a:rPr lang="de-DE" sz="2400" dirty="0">
                <a:solidFill>
                  <a:srgbClr val="0064AE"/>
                </a:solidFill>
                <a:latin typeface="Open Sans" charset="0"/>
                <a:ea typeface="Open Sans" charset="0"/>
                <a:cs typeface="Open Sans" charset="0"/>
              </a:rPr>
              <a:t>?</a:t>
            </a:r>
            <a:endParaRPr lang="ru-RU" sz="2400" dirty="0">
              <a:solidFill>
                <a:srgbClr val="0064AE"/>
              </a:solidFill>
              <a:latin typeface="Open Sans" charset="0"/>
              <a:ea typeface="Open Sans" charset="0"/>
              <a:cs typeface="Open Sans" charset="0"/>
            </a:endParaRPr>
          </a:p>
          <a:p>
            <a:pPr>
              <a:buFontTx/>
              <a:buChar char="-"/>
            </a:pPr>
            <a:r>
              <a:rPr lang="de-DE" sz="2400" dirty="0" err="1">
                <a:solidFill>
                  <a:srgbClr val="0064AE"/>
                </a:solidFill>
                <a:latin typeface="Open Sans" charset="0"/>
                <a:ea typeface="Open Sans" charset="0"/>
                <a:cs typeface="Open Sans" charset="0"/>
              </a:rPr>
              <a:t>What</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are</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you</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doing</a:t>
            </a:r>
            <a:r>
              <a:rPr lang="de-DE" sz="2400" dirty="0">
                <a:solidFill>
                  <a:srgbClr val="0064AE"/>
                </a:solidFill>
                <a:latin typeface="Open Sans" charset="0"/>
                <a:ea typeface="Open Sans" charset="0"/>
                <a:cs typeface="Open Sans" charset="0"/>
              </a:rPr>
              <a:t>?</a:t>
            </a:r>
            <a:endParaRPr lang="ru-RU" sz="2400" dirty="0">
              <a:solidFill>
                <a:srgbClr val="0064AE"/>
              </a:solidFill>
              <a:latin typeface="Open Sans" charset="0"/>
              <a:ea typeface="Open Sans" charset="0"/>
              <a:cs typeface="Open Sans" charset="0"/>
            </a:endParaRPr>
          </a:p>
          <a:p>
            <a:pPr>
              <a:buFontTx/>
              <a:buChar char="-"/>
            </a:pPr>
            <a:r>
              <a:rPr lang="de-DE" sz="2400" dirty="0" err="1">
                <a:solidFill>
                  <a:srgbClr val="0064AE"/>
                </a:solidFill>
                <a:latin typeface="Open Sans" charset="0"/>
                <a:ea typeface="Open Sans" charset="0"/>
                <a:cs typeface="Open Sans" charset="0"/>
              </a:rPr>
              <a:t>What</a:t>
            </a:r>
            <a:r>
              <a:rPr lang="de-DE" sz="2400" dirty="0">
                <a:solidFill>
                  <a:srgbClr val="0064AE"/>
                </a:solidFill>
                <a:latin typeface="Open Sans" charset="0"/>
                <a:ea typeface="Open Sans" charset="0"/>
                <a:cs typeface="Open Sans" charset="0"/>
              </a:rPr>
              <a:t> do </a:t>
            </a:r>
            <a:r>
              <a:rPr lang="de-DE" sz="2400" dirty="0" err="1">
                <a:solidFill>
                  <a:srgbClr val="0064AE"/>
                </a:solidFill>
                <a:latin typeface="Open Sans" charset="0"/>
                <a:ea typeface="Open Sans" charset="0"/>
                <a:cs typeface="Open Sans" charset="0"/>
              </a:rPr>
              <a:t>you</a:t>
            </a:r>
            <a:r>
              <a:rPr lang="de-DE" sz="2400" dirty="0">
                <a:solidFill>
                  <a:srgbClr val="0064AE"/>
                </a:solidFill>
                <a:latin typeface="Open Sans" charset="0"/>
                <a:ea typeface="Open Sans" charset="0"/>
                <a:cs typeface="Open Sans" charset="0"/>
              </a:rPr>
              <a:t> do </a:t>
            </a:r>
            <a:r>
              <a:rPr lang="de-DE" sz="2400" dirty="0" err="1">
                <a:solidFill>
                  <a:srgbClr val="0064AE"/>
                </a:solidFill>
                <a:latin typeface="Open Sans" charset="0"/>
                <a:ea typeface="Open Sans" charset="0"/>
                <a:cs typeface="Open Sans" charset="0"/>
              </a:rPr>
              <a:t>with</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my</a:t>
            </a:r>
            <a:r>
              <a:rPr lang="de-DE" sz="2400" dirty="0">
                <a:solidFill>
                  <a:srgbClr val="0064AE"/>
                </a:solidFill>
                <a:latin typeface="Open Sans" charset="0"/>
                <a:ea typeface="Open Sans" charset="0"/>
                <a:cs typeface="Open Sans" charset="0"/>
              </a:rPr>
              <a:t> </a:t>
            </a:r>
          </a:p>
          <a:p>
            <a:pPr marL="0" indent="0">
              <a:buNone/>
            </a:pPr>
            <a:r>
              <a:rPr lang="de-DE" sz="2400" dirty="0">
                <a:solidFill>
                  <a:srgbClr val="0064AE"/>
                </a:solidFill>
                <a:latin typeface="Open Sans" charset="0"/>
                <a:ea typeface="Open Sans" charset="0"/>
                <a:cs typeface="Open Sans" charset="0"/>
              </a:rPr>
              <a:t>personal </a:t>
            </a:r>
            <a:r>
              <a:rPr lang="de-DE" sz="2400" dirty="0" err="1">
                <a:solidFill>
                  <a:srgbClr val="0064AE"/>
                </a:solidFill>
                <a:latin typeface="Open Sans" charset="0"/>
                <a:ea typeface="Open Sans" charset="0"/>
                <a:cs typeface="Open Sans" charset="0"/>
              </a:rPr>
              <a:t>data</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we</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know</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it</a:t>
            </a:r>
            <a:r>
              <a:rPr lang="de-DE" sz="2400" dirty="0">
                <a:solidFill>
                  <a:srgbClr val="0064AE"/>
                </a:solidFill>
                <a:latin typeface="Open Sans" charset="0"/>
                <a:ea typeface="Open Sans" charset="0"/>
                <a:cs typeface="Open Sans" charset="0"/>
              </a:rPr>
              <a:t> </a:t>
            </a:r>
          </a:p>
          <a:p>
            <a:pPr marL="0" indent="0">
              <a:buNone/>
            </a:pPr>
            <a:r>
              <a:rPr lang="de-DE" sz="2400" dirty="0" err="1">
                <a:solidFill>
                  <a:srgbClr val="0064AE"/>
                </a:solidFill>
                <a:latin typeface="Open Sans" charset="0"/>
                <a:ea typeface="Open Sans" charset="0"/>
                <a:cs typeface="Open Sans" charset="0"/>
              </a:rPr>
              <a:t>anyway</a:t>
            </a:r>
            <a:r>
              <a:rPr lang="de-DE" sz="2400" dirty="0">
                <a:solidFill>
                  <a:srgbClr val="0064AE"/>
                </a:solidFill>
                <a:latin typeface="Open Sans" charset="0"/>
                <a:ea typeface="Open Sans" charset="0"/>
                <a:cs typeface="Open Sans" charset="0"/>
              </a:rPr>
              <a:t>).</a:t>
            </a:r>
            <a:endParaRPr lang="ru-RU" sz="2400" dirty="0">
              <a:solidFill>
                <a:srgbClr val="0064AE"/>
              </a:solidFill>
              <a:latin typeface="Open Sans" charset="0"/>
              <a:ea typeface="Open Sans" charset="0"/>
              <a:cs typeface="Open Sans" charset="0"/>
            </a:endParaRPr>
          </a:p>
          <a:p>
            <a:pPr>
              <a:buFontTx/>
              <a:buChar char="-"/>
            </a:pPr>
            <a:r>
              <a:rPr lang="de-DE" sz="2400" dirty="0" err="1">
                <a:solidFill>
                  <a:srgbClr val="0064AE"/>
                </a:solidFill>
                <a:latin typeface="Open Sans" charset="0"/>
                <a:ea typeface="Open Sans" charset="0"/>
                <a:cs typeface="Open Sans" charset="0"/>
              </a:rPr>
              <a:t>Which</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of</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my</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problems</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you</a:t>
            </a:r>
            <a:endParaRPr lang="de-DE" sz="2400" dirty="0">
              <a:solidFill>
                <a:srgbClr val="0064AE"/>
              </a:solidFill>
              <a:latin typeface="Open Sans" charset="0"/>
              <a:ea typeface="Open Sans" charset="0"/>
              <a:cs typeface="Open Sans" charset="0"/>
            </a:endParaRPr>
          </a:p>
          <a:p>
            <a:pPr marL="0" indent="0">
              <a:buNone/>
            </a:pP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know</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how</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to</a:t>
            </a:r>
            <a:r>
              <a:rPr lang="de-DE" sz="2400" dirty="0">
                <a:solidFill>
                  <a:srgbClr val="0064AE"/>
                </a:solidFill>
                <a:latin typeface="Open Sans" charset="0"/>
                <a:ea typeface="Open Sans" charset="0"/>
                <a:cs typeface="Open Sans" charset="0"/>
              </a:rPr>
              <a:t> </a:t>
            </a:r>
            <a:r>
              <a:rPr lang="de-DE" sz="2400" dirty="0" err="1">
                <a:solidFill>
                  <a:srgbClr val="0064AE"/>
                </a:solidFill>
                <a:latin typeface="Open Sans" charset="0"/>
                <a:ea typeface="Open Sans" charset="0"/>
                <a:cs typeface="Open Sans" charset="0"/>
              </a:rPr>
              <a:t>solve</a:t>
            </a:r>
            <a:r>
              <a:rPr lang="de-DE" sz="2400" dirty="0">
                <a:solidFill>
                  <a:srgbClr val="0064AE"/>
                </a:solidFill>
                <a:latin typeface="Open Sans" charset="0"/>
                <a:ea typeface="Open Sans" charset="0"/>
                <a:cs typeface="Open Sans" charset="0"/>
              </a:rPr>
              <a:t>.</a:t>
            </a:r>
          </a:p>
          <a:p>
            <a:pPr marL="0" indent="0">
              <a:buNone/>
            </a:pPr>
            <a:endParaRPr lang="ru-RU" sz="2400" b="1" dirty="0">
              <a:solidFill>
                <a:srgbClr val="0064AE"/>
              </a:solidFill>
              <a:latin typeface="Open Sans" charset="0"/>
              <a:ea typeface="Open Sans" charset="0"/>
              <a:cs typeface="Open Sans" charset="0"/>
            </a:endParaRPr>
          </a:p>
          <a:p>
            <a:pPr marL="0" indent="0">
              <a:buNone/>
            </a:pPr>
            <a:endParaRPr lang="en-GB" sz="2400" b="1" dirty="0">
              <a:solidFill>
                <a:srgbClr val="0064AE"/>
              </a:solidFill>
              <a:latin typeface="Open Sans" charset="0"/>
              <a:ea typeface="Open Sans" charset="0"/>
              <a:cs typeface="Open Sans" charset="0"/>
            </a:endParaRPr>
          </a:p>
          <a:p>
            <a:endParaRPr lang="de-DE" dirty="0"/>
          </a:p>
        </p:txBody>
      </p:sp>
      <p:pic>
        <p:nvPicPr>
          <p:cNvPr id="3" name="Picture 2">
            <a:extLst>
              <a:ext uri="{FF2B5EF4-FFF2-40B4-BE49-F238E27FC236}">
                <a16:creationId xmlns:a16="http://schemas.microsoft.com/office/drawing/2014/main" id="{350789BE-F25D-45CC-B6F3-5D048E11C723}"/>
              </a:ext>
            </a:extLst>
          </p:cNvPr>
          <p:cNvPicPr>
            <a:picLocks noChangeAspect="1"/>
          </p:cNvPicPr>
          <p:nvPr/>
        </p:nvPicPr>
        <p:blipFill>
          <a:blip r:embed="rId3"/>
          <a:stretch>
            <a:fillRect/>
          </a:stretch>
        </p:blipFill>
        <p:spPr>
          <a:xfrm>
            <a:off x="4808306" y="1653661"/>
            <a:ext cx="4177212" cy="4986663"/>
          </a:xfrm>
          <a:prstGeom prst="rect">
            <a:avLst/>
          </a:prstGeom>
        </p:spPr>
      </p:pic>
      <p:pic>
        <p:nvPicPr>
          <p:cNvPr id="4" name="Grafik 3"/>
          <p:cNvPicPr>
            <a:picLocks noChangeAspect="1"/>
          </p:cNvPicPr>
          <p:nvPr/>
        </p:nvPicPr>
        <p:blipFill>
          <a:blip r:embed="rId4"/>
          <a:stretch>
            <a:fillRect/>
          </a:stretch>
        </p:blipFill>
        <p:spPr>
          <a:xfrm>
            <a:off x="0" y="0"/>
            <a:ext cx="9144793" cy="6858594"/>
          </a:xfrm>
          <a:prstGeom prst="rect">
            <a:avLst/>
          </a:prstGeom>
        </p:spPr>
      </p:pic>
    </p:spTree>
    <p:extLst>
      <p:ext uri="{BB962C8B-B14F-4D97-AF65-F5344CB8AC3E}">
        <p14:creationId xmlns:p14="http://schemas.microsoft.com/office/powerpoint/2010/main" val="3174625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627188"/>
            <a:ext cx="8540750" cy="5122862"/>
          </a:xfrm>
        </p:spPr>
        <p:txBody>
          <a:bodyPr>
            <a:normAutofit/>
          </a:bodyPr>
          <a:lstStyle/>
          <a:p>
            <a:pPr marL="0" indent="0">
              <a:buNone/>
            </a:pPr>
            <a:endParaRPr lang="ru-RU" sz="2400" b="1" dirty="0">
              <a:solidFill>
                <a:srgbClr val="0064AE"/>
              </a:solidFill>
              <a:latin typeface="Open Sans" charset="0"/>
              <a:ea typeface="Open Sans" charset="0"/>
              <a:cs typeface="Open Sans" charset="0"/>
            </a:endParaRPr>
          </a:p>
          <a:p>
            <a:pPr marL="0" indent="0">
              <a:buNone/>
            </a:pPr>
            <a:endParaRPr lang="ru-RU" sz="2400" b="1" dirty="0">
              <a:solidFill>
                <a:srgbClr val="0064AE"/>
              </a:solidFill>
              <a:latin typeface="Open Sans" charset="0"/>
              <a:ea typeface="Open Sans" charset="0"/>
              <a:cs typeface="Open Sans" charset="0"/>
            </a:endParaRPr>
          </a:p>
          <a:p>
            <a:pPr marL="0" indent="0">
              <a:buNone/>
            </a:pPr>
            <a:endParaRPr lang="en-GB" sz="2400" b="1" dirty="0">
              <a:solidFill>
                <a:srgbClr val="0064AE"/>
              </a:solidFill>
              <a:latin typeface="Open Sans" charset="0"/>
              <a:ea typeface="Open Sans" charset="0"/>
              <a:cs typeface="Open Sans" charset="0"/>
            </a:endParaRPr>
          </a:p>
          <a:p>
            <a:endParaRPr lang="de-DE" dirty="0"/>
          </a:p>
        </p:txBody>
      </p:sp>
      <p:pic>
        <p:nvPicPr>
          <p:cNvPr id="6" name="Grafik 5"/>
          <p:cNvPicPr>
            <a:picLocks noChangeAspect="1"/>
          </p:cNvPicPr>
          <p:nvPr/>
        </p:nvPicPr>
        <p:blipFill>
          <a:blip r:embed="rId3"/>
          <a:stretch>
            <a:fillRect/>
          </a:stretch>
        </p:blipFill>
        <p:spPr>
          <a:xfrm>
            <a:off x="1582039" y="1311339"/>
            <a:ext cx="5376672" cy="4032504"/>
          </a:xfrm>
          <a:prstGeom prst="rect">
            <a:avLst/>
          </a:prstGeom>
        </p:spPr>
      </p:pic>
      <p:pic>
        <p:nvPicPr>
          <p:cNvPr id="7" name="Grafik 6"/>
          <p:cNvPicPr>
            <a:picLocks noChangeAspect="1"/>
          </p:cNvPicPr>
          <p:nvPr/>
        </p:nvPicPr>
        <p:blipFill>
          <a:blip r:embed="rId4"/>
          <a:stretch>
            <a:fillRect/>
          </a:stretch>
        </p:blipFill>
        <p:spPr>
          <a:xfrm>
            <a:off x="-397" y="-297"/>
            <a:ext cx="9144793" cy="6858594"/>
          </a:xfrm>
          <a:prstGeom prst="rect">
            <a:avLst/>
          </a:prstGeom>
        </p:spPr>
      </p:pic>
      <p:pic>
        <p:nvPicPr>
          <p:cNvPr id="8" name="Grafik 7"/>
          <p:cNvPicPr>
            <a:picLocks noChangeAspect="1"/>
          </p:cNvPicPr>
          <p:nvPr/>
        </p:nvPicPr>
        <p:blipFill>
          <a:blip r:embed="rId5"/>
          <a:stretch>
            <a:fillRect/>
          </a:stretch>
        </p:blipFill>
        <p:spPr>
          <a:xfrm>
            <a:off x="3193168" y="615776"/>
            <a:ext cx="2150555" cy="1075277"/>
          </a:xfrm>
          <a:prstGeom prst="rect">
            <a:avLst/>
          </a:prstGeom>
        </p:spPr>
      </p:pic>
      <p:pic>
        <p:nvPicPr>
          <p:cNvPr id="9" name="Grafik 8"/>
          <p:cNvPicPr>
            <a:picLocks noChangeAspect="1"/>
          </p:cNvPicPr>
          <p:nvPr/>
        </p:nvPicPr>
        <p:blipFill>
          <a:blip r:embed="rId6"/>
          <a:stretch>
            <a:fillRect/>
          </a:stretch>
        </p:blipFill>
        <p:spPr>
          <a:xfrm>
            <a:off x="-394" y="95316"/>
            <a:ext cx="1888887" cy="2106324"/>
          </a:xfrm>
          <a:prstGeom prst="rect">
            <a:avLst/>
          </a:prstGeom>
        </p:spPr>
      </p:pic>
      <p:pic>
        <p:nvPicPr>
          <p:cNvPr id="11" name="Grafik 10"/>
          <p:cNvPicPr>
            <a:picLocks noChangeAspect="1"/>
          </p:cNvPicPr>
          <p:nvPr/>
        </p:nvPicPr>
        <p:blipFill>
          <a:blip r:embed="rId7"/>
          <a:stretch>
            <a:fillRect/>
          </a:stretch>
        </p:blipFill>
        <p:spPr>
          <a:xfrm>
            <a:off x="5987767" y="4602823"/>
            <a:ext cx="2789430" cy="1926504"/>
          </a:xfrm>
          <a:prstGeom prst="rect">
            <a:avLst/>
          </a:prstGeom>
        </p:spPr>
      </p:pic>
      <p:pic>
        <p:nvPicPr>
          <p:cNvPr id="12" name="Grafik 11"/>
          <p:cNvPicPr>
            <a:picLocks noChangeAspect="1"/>
          </p:cNvPicPr>
          <p:nvPr/>
        </p:nvPicPr>
        <p:blipFill>
          <a:blip r:embed="rId8"/>
          <a:stretch>
            <a:fillRect/>
          </a:stretch>
        </p:blipFill>
        <p:spPr>
          <a:xfrm>
            <a:off x="280758" y="4488904"/>
            <a:ext cx="2602562" cy="1818126"/>
          </a:xfrm>
          <a:prstGeom prst="rect">
            <a:avLst/>
          </a:prstGeom>
        </p:spPr>
      </p:pic>
    </p:spTree>
    <p:extLst>
      <p:ext uri="{BB962C8B-B14F-4D97-AF65-F5344CB8AC3E}">
        <p14:creationId xmlns:p14="http://schemas.microsoft.com/office/powerpoint/2010/main" val="127990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4"/>
          <p:cNvSpPr>
            <a:spLocks noGrp="1"/>
          </p:cNvSpPr>
          <p:nvPr>
            <p:ph type="title"/>
          </p:nvPr>
        </p:nvSpPr>
        <p:spPr>
          <a:xfrm>
            <a:off x="300891" y="510661"/>
            <a:ext cx="8229600" cy="1143000"/>
          </a:xfrm>
        </p:spPr>
        <p:txBody>
          <a:bodyPr>
            <a:normAutofit fontScale="90000"/>
          </a:bodyPr>
          <a:lstStyle/>
          <a:p>
            <a:br>
              <a:rPr lang="en-US" dirty="0"/>
            </a:br>
            <a:r>
              <a:rPr lang="en-US" dirty="0"/>
              <a:t>Freedom, happy, healthy and wealthy women who use drugs </a:t>
            </a:r>
            <a:endParaRPr lang="de-DE" dirty="0"/>
          </a:p>
        </p:txBody>
      </p:sp>
      <p:pic>
        <p:nvPicPr>
          <p:cNvPr id="2" name="Grafik 1"/>
          <p:cNvPicPr>
            <a:picLocks noChangeAspect="1"/>
          </p:cNvPicPr>
          <p:nvPr/>
        </p:nvPicPr>
        <p:blipFill>
          <a:blip r:embed="rId4"/>
          <a:stretch>
            <a:fillRect/>
          </a:stretch>
        </p:blipFill>
        <p:spPr>
          <a:xfrm>
            <a:off x="2208747" y="1957839"/>
            <a:ext cx="4413887" cy="4389500"/>
          </a:xfrm>
          <a:prstGeom prst="rect">
            <a:avLst/>
          </a:prstGeom>
        </p:spPr>
      </p:pic>
    </p:spTree>
    <p:extLst>
      <p:ext uri="{BB962C8B-B14F-4D97-AF65-F5344CB8AC3E}">
        <p14:creationId xmlns:p14="http://schemas.microsoft.com/office/powerpoint/2010/main" val="72516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18606" y="1445845"/>
            <a:ext cx="8706787" cy="4869693"/>
          </a:xfrm>
        </p:spPr>
        <p:txBody>
          <a:bodyPr>
            <a:noAutofit/>
          </a:bodyPr>
          <a:lstStyle/>
          <a:p>
            <a:pPr>
              <a:spcAft>
                <a:spcPts val="900"/>
              </a:spcAft>
            </a:pPr>
            <a:r>
              <a:rPr lang="en-US" b="1" i="1" dirty="0">
                <a:solidFill>
                  <a:schemeClr val="tx2"/>
                </a:solidFill>
              </a:rPr>
              <a:t>Why should </a:t>
            </a:r>
            <a:r>
              <a:rPr lang="en-GB" b="1" i="1" dirty="0">
                <a:solidFill>
                  <a:schemeClr val="tx2"/>
                </a:solidFill>
              </a:rPr>
              <a:t>harm reduction</a:t>
            </a:r>
            <a:r>
              <a:rPr lang="en-US" b="1" i="1" dirty="0">
                <a:solidFill>
                  <a:schemeClr val="tx2"/>
                </a:solidFill>
              </a:rPr>
              <a:t> services be focused on women who use drugs?</a:t>
            </a:r>
            <a:endParaRPr lang="de-DE" dirty="0">
              <a:solidFill>
                <a:schemeClr val="tx2"/>
              </a:solidFill>
            </a:endParaRPr>
          </a:p>
          <a:p>
            <a:pPr>
              <a:spcAft>
                <a:spcPts val="900"/>
              </a:spcAft>
            </a:pPr>
            <a:r>
              <a:rPr lang="en-US" b="1" dirty="0">
                <a:solidFill>
                  <a:schemeClr val="tx2"/>
                </a:solidFill>
              </a:rPr>
              <a:t>Most common problems of WUD and deficits of low threshold settings. Examples from HA-REACT project in Latvia and Hungary.</a:t>
            </a:r>
          </a:p>
          <a:p>
            <a:pPr>
              <a:spcAft>
                <a:spcPts val="900"/>
              </a:spcAft>
            </a:pPr>
            <a:r>
              <a:rPr lang="en-US" b="1" i="1" dirty="0">
                <a:solidFill>
                  <a:schemeClr val="tx2"/>
                </a:solidFill>
              </a:rPr>
              <a:t>Proposals to improve existing services</a:t>
            </a:r>
            <a:endParaRPr lang="de-DE" dirty="0">
              <a:solidFill>
                <a:schemeClr val="tx2"/>
              </a:solidFill>
            </a:endParaRPr>
          </a:p>
          <a:p>
            <a:pPr>
              <a:spcAft>
                <a:spcPts val="900"/>
              </a:spcAft>
            </a:pPr>
            <a:endParaRPr lang="de-DE" dirty="0"/>
          </a:p>
          <a:p>
            <a:pPr>
              <a:spcAft>
                <a:spcPts val="900"/>
              </a:spcAft>
            </a:pPr>
            <a:endParaRPr lang="en-US" dirty="0"/>
          </a:p>
        </p:txBody>
      </p:sp>
      <p:sp>
        <p:nvSpPr>
          <p:cNvPr id="5" name="Titel 4"/>
          <p:cNvSpPr>
            <a:spLocks noGrp="1"/>
          </p:cNvSpPr>
          <p:nvPr>
            <p:ph type="title"/>
          </p:nvPr>
        </p:nvSpPr>
        <p:spPr>
          <a:xfrm>
            <a:off x="300891" y="510661"/>
            <a:ext cx="8229600" cy="1143000"/>
          </a:xfrm>
        </p:spPr>
        <p:txBody>
          <a:bodyPr/>
          <a:lstStyle/>
          <a:p>
            <a:r>
              <a:rPr lang="en-GB" dirty="0">
                <a:solidFill>
                  <a:schemeClr val="tx2"/>
                </a:solidFill>
              </a:rPr>
              <a:t>Content</a:t>
            </a:r>
            <a:endParaRPr lang="de-DE" dirty="0">
              <a:solidFill>
                <a:schemeClr val="tx2"/>
              </a:solidFill>
            </a:endParaRPr>
          </a:p>
        </p:txBody>
      </p:sp>
    </p:spTree>
    <p:extLst>
      <p:ext uri="{BB962C8B-B14F-4D97-AF65-F5344CB8AC3E}">
        <p14:creationId xmlns:p14="http://schemas.microsoft.com/office/powerpoint/2010/main" val="2553421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4"/>
          <p:cNvSpPr>
            <a:spLocks noGrp="1"/>
          </p:cNvSpPr>
          <p:nvPr>
            <p:ph type="title"/>
          </p:nvPr>
        </p:nvSpPr>
        <p:spPr>
          <a:xfrm>
            <a:off x="300891" y="510661"/>
            <a:ext cx="8229600" cy="1143000"/>
          </a:xfrm>
        </p:spPr>
        <p:txBody>
          <a:bodyPr>
            <a:normAutofit fontScale="90000"/>
          </a:bodyPr>
          <a:lstStyle/>
          <a:p>
            <a:br>
              <a:rPr lang="en-US" sz="2700" b="1" i="1" dirty="0"/>
            </a:br>
            <a:br>
              <a:rPr lang="en-US" sz="2700" b="1" i="1" dirty="0"/>
            </a:br>
            <a:r>
              <a:rPr lang="en-US" sz="2700" b="1" i="1" dirty="0">
                <a:solidFill>
                  <a:schemeClr val="tx2"/>
                </a:solidFill>
              </a:rPr>
              <a:t>Why should </a:t>
            </a:r>
            <a:r>
              <a:rPr lang="en-GB" sz="2700" b="1" i="1" dirty="0">
                <a:solidFill>
                  <a:schemeClr val="tx2"/>
                </a:solidFill>
              </a:rPr>
              <a:t>harm reduction</a:t>
            </a:r>
            <a:r>
              <a:rPr lang="en-US" sz="2700" b="1" i="1" dirty="0">
                <a:solidFill>
                  <a:schemeClr val="tx2"/>
                </a:solidFill>
              </a:rPr>
              <a:t> services be focused at women who use drugs?</a:t>
            </a:r>
            <a:br>
              <a:rPr lang="de-DE" dirty="0">
                <a:solidFill>
                  <a:schemeClr val="tx2"/>
                </a:solidFill>
              </a:rPr>
            </a:br>
            <a:endParaRPr lang="de-DE" dirty="0">
              <a:solidFill>
                <a:schemeClr val="tx2"/>
              </a:solidFill>
            </a:endParaRPr>
          </a:p>
        </p:txBody>
      </p:sp>
      <p:pic>
        <p:nvPicPr>
          <p:cNvPr id="3" name="Inhaltsplatzhalter 2"/>
          <p:cNvPicPr>
            <a:picLocks noGrp="1" noChangeAspect="1"/>
          </p:cNvPicPr>
          <p:nvPr>
            <p:ph idx="1"/>
          </p:nvPr>
        </p:nvPicPr>
        <p:blipFill>
          <a:blip r:embed="rId4"/>
          <a:stretch>
            <a:fillRect/>
          </a:stretch>
        </p:blipFill>
        <p:spPr>
          <a:xfrm>
            <a:off x="294693" y="1653662"/>
            <a:ext cx="8819868" cy="4653354"/>
          </a:xfrm>
          <a:prstGeom prst="rect">
            <a:avLst/>
          </a:prstGeom>
        </p:spPr>
      </p:pic>
    </p:spTree>
    <p:extLst>
      <p:ext uri="{BB962C8B-B14F-4D97-AF65-F5344CB8AC3E}">
        <p14:creationId xmlns:p14="http://schemas.microsoft.com/office/powerpoint/2010/main" val="23803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 y="0"/>
            <a:ext cx="9144000" cy="6858000"/>
          </a:xfrm>
          <a:prstGeom prst="rect">
            <a:avLst/>
          </a:prstGeom>
        </p:spPr>
      </p:pic>
      <p:sp>
        <p:nvSpPr>
          <p:cNvPr id="5" name="Titel 4"/>
          <p:cNvSpPr>
            <a:spLocks noGrp="1"/>
          </p:cNvSpPr>
          <p:nvPr>
            <p:ph type="title"/>
          </p:nvPr>
        </p:nvSpPr>
        <p:spPr>
          <a:xfrm>
            <a:off x="300891" y="510661"/>
            <a:ext cx="8229600" cy="1143000"/>
          </a:xfrm>
        </p:spPr>
        <p:txBody>
          <a:bodyPr>
            <a:normAutofit fontScale="90000"/>
          </a:bodyPr>
          <a:lstStyle/>
          <a:p>
            <a:br>
              <a:rPr lang="en-US" sz="2700" b="1" i="1" dirty="0"/>
            </a:br>
            <a:br>
              <a:rPr lang="en-US" sz="2700" b="1" i="1" dirty="0"/>
            </a:br>
            <a:r>
              <a:rPr lang="en-US" sz="2700" b="1" i="1" dirty="0">
                <a:solidFill>
                  <a:schemeClr val="tx2"/>
                </a:solidFill>
              </a:rPr>
              <a:t>Why should </a:t>
            </a:r>
            <a:r>
              <a:rPr lang="en-GB" sz="2700" b="1" i="1" dirty="0">
                <a:solidFill>
                  <a:schemeClr val="tx2"/>
                </a:solidFill>
              </a:rPr>
              <a:t>harm reduction</a:t>
            </a:r>
            <a:r>
              <a:rPr lang="en-US" sz="2700" b="1" i="1" dirty="0">
                <a:solidFill>
                  <a:schemeClr val="tx2"/>
                </a:solidFill>
              </a:rPr>
              <a:t> services be focused at women who use drugs?</a:t>
            </a:r>
            <a:br>
              <a:rPr lang="de-DE" dirty="0">
                <a:solidFill>
                  <a:schemeClr val="tx2"/>
                </a:solidFill>
              </a:rPr>
            </a:br>
            <a:endParaRPr lang="de-DE" dirty="0">
              <a:solidFill>
                <a:schemeClr val="tx2"/>
              </a:solidFill>
            </a:endParaRPr>
          </a:p>
        </p:txBody>
      </p:sp>
      <p:pic>
        <p:nvPicPr>
          <p:cNvPr id="6" name="Inhaltsplatzhalt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9785" y="1459522"/>
            <a:ext cx="6486769" cy="5071238"/>
          </a:xfrm>
        </p:spPr>
      </p:pic>
    </p:spTree>
    <p:extLst>
      <p:ext uri="{BB962C8B-B14F-4D97-AF65-F5344CB8AC3E}">
        <p14:creationId xmlns:p14="http://schemas.microsoft.com/office/powerpoint/2010/main" val="427012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p:cNvGraphicFramePr>
            <a:graphicFrameLocks noChangeAspect="1"/>
          </p:cNvGraphicFramePr>
          <p:nvPr>
            <p:extLst>
              <p:ext uri="{D42A27DB-BD31-4B8C-83A1-F6EECF244321}">
                <p14:modId xmlns:p14="http://schemas.microsoft.com/office/powerpoint/2010/main" val="1661244091"/>
              </p:ext>
            </p:extLst>
          </p:nvPr>
        </p:nvGraphicFramePr>
        <p:xfrm>
          <a:off x="92075" y="92075"/>
          <a:ext cx="2142409" cy="1958398"/>
        </p:xfrm>
        <a:graphic>
          <a:graphicData uri="http://schemas.openxmlformats.org/presentationml/2006/ole">
            <mc:AlternateContent xmlns:mc="http://schemas.openxmlformats.org/markup-compatibility/2006">
              <mc:Choice xmlns:v="urn:schemas-microsoft-com:vml" Requires="v">
                <p:oleObj spid="_x0000_s1065" name="Acrobat Document" r:id="rId4" imgW="1552362" imgH="1419225" progId="AcroExch.Document.DC">
                  <p:embed/>
                </p:oleObj>
              </mc:Choice>
              <mc:Fallback>
                <p:oleObj name="Acrobat Document" r:id="rId4" imgW="1552362" imgH="1419225" progId="AcroExch.Document.DC">
                  <p:embed/>
                  <p:pic>
                    <p:nvPicPr>
                      <p:cNvPr id="7" name="Objekt 6"/>
                      <p:cNvPicPr/>
                      <p:nvPr/>
                    </p:nvPicPr>
                    <p:blipFill>
                      <a:blip r:embed="rId5"/>
                      <a:stretch>
                        <a:fillRect/>
                      </a:stretch>
                    </p:blipFill>
                    <p:spPr>
                      <a:xfrm>
                        <a:off x="92075" y="92075"/>
                        <a:ext cx="2142409" cy="1958398"/>
                      </a:xfrm>
                      <a:prstGeom prst="rect">
                        <a:avLst/>
                      </a:prstGeom>
                    </p:spPr>
                  </p:pic>
                </p:oleObj>
              </mc:Fallback>
            </mc:AlternateContent>
          </a:graphicData>
        </a:graphic>
      </p:graphicFrame>
      <p:pic>
        <p:nvPicPr>
          <p:cNvPr id="4" name="Picture 3" descr="PP templat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4"/>
          <p:cNvSpPr>
            <a:spLocks noGrp="1"/>
          </p:cNvSpPr>
          <p:nvPr>
            <p:ph type="title"/>
          </p:nvPr>
        </p:nvSpPr>
        <p:spPr>
          <a:xfrm>
            <a:off x="300891" y="510661"/>
            <a:ext cx="8229600" cy="1143000"/>
          </a:xfrm>
        </p:spPr>
        <p:txBody>
          <a:bodyPr>
            <a:normAutofit fontScale="90000"/>
          </a:bodyPr>
          <a:lstStyle/>
          <a:p>
            <a:br>
              <a:rPr lang="en-US" sz="2700" b="1" i="1" dirty="0"/>
            </a:br>
            <a:br>
              <a:rPr lang="en-US" sz="2700" b="1" i="1" dirty="0"/>
            </a:br>
            <a:endParaRPr lang="de-DE" dirty="0"/>
          </a:p>
        </p:txBody>
      </p:sp>
      <p:sp>
        <p:nvSpPr>
          <p:cNvPr id="2" name="Inhaltsplatzhalter 1"/>
          <p:cNvSpPr>
            <a:spLocks noGrp="1"/>
          </p:cNvSpPr>
          <p:nvPr>
            <p:ph idx="1"/>
          </p:nvPr>
        </p:nvSpPr>
        <p:spPr/>
        <p:txBody>
          <a:bodyPr>
            <a:normAutofit/>
          </a:bodyPr>
          <a:lstStyle/>
          <a:p>
            <a:pPr marL="0" indent="0" algn="ctr">
              <a:buNone/>
            </a:pPr>
            <a:r>
              <a:rPr lang="en-US" sz="2400" b="1" dirty="0">
                <a:solidFill>
                  <a:srgbClr val="0064AE"/>
                </a:solidFill>
                <a:latin typeface="Open Sans" charset="0"/>
                <a:ea typeface="Open Sans" charset="0"/>
                <a:cs typeface="Open Sans" charset="0"/>
              </a:rPr>
              <a:t>Women who </a:t>
            </a:r>
            <a:r>
              <a:rPr lang="en-GB" sz="2400" b="1" dirty="0">
                <a:solidFill>
                  <a:srgbClr val="0064AE"/>
                </a:solidFill>
                <a:latin typeface="Open Sans" charset="0"/>
                <a:ea typeface="Open Sans" charset="0"/>
                <a:cs typeface="Open Sans" charset="0"/>
              </a:rPr>
              <a:t>use</a:t>
            </a:r>
            <a:r>
              <a:rPr lang="en-US" sz="2400" b="1" dirty="0">
                <a:solidFill>
                  <a:srgbClr val="0064AE"/>
                </a:solidFill>
                <a:latin typeface="Open Sans" charset="0"/>
                <a:ea typeface="Open Sans" charset="0"/>
                <a:cs typeface="Open Sans" charset="0"/>
              </a:rPr>
              <a:t> drugs remain more vulnerable and at higher risk than their male counterparts. Compared to males who inject drugs, they experience:</a:t>
            </a:r>
          </a:p>
          <a:p>
            <a:r>
              <a:rPr lang="de-DE" sz="1900" dirty="0">
                <a:solidFill>
                  <a:srgbClr val="0064AE"/>
                </a:solidFill>
                <a:latin typeface="Open Sans" charset="0"/>
                <a:ea typeface="Open Sans" charset="0"/>
                <a:cs typeface="Open Sans" charset="0"/>
              </a:rPr>
              <a:t>Higher </a:t>
            </a:r>
            <a:r>
              <a:rPr lang="de-DE" sz="1900" dirty="0" err="1">
                <a:solidFill>
                  <a:srgbClr val="0064AE"/>
                </a:solidFill>
                <a:latin typeface="Open Sans" charset="0"/>
                <a:ea typeface="Open Sans" charset="0"/>
                <a:cs typeface="Open Sans" charset="0"/>
              </a:rPr>
              <a:t>mortality</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rates</a:t>
            </a:r>
            <a:endParaRPr lang="de-DE" sz="1900" dirty="0">
              <a:solidFill>
                <a:srgbClr val="0064AE"/>
              </a:solidFill>
              <a:latin typeface="Open Sans" charset="0"/>
              <a:ea typeface="Open Sans" charset="0"/>
              <a:cs typeface="Open Sans" charset="0"/>
            </a:endParaRPr>
          </a:p>
          <a:p>
            <a:r>
              <a:rPr lang="de-DE" sz="1900" dirty="0" err="1">
                <a:solidFill>
                  <a:srgbClr val="0064AE"/>
                </a:solidFill>
                <a:latin typeface="Open Sans" charset="0"/>
                <a:ea typeface="Open Sans" charset="0"/>
                <a:cs typeface="Open Sans" charset="0"/>
              </a:rPr>
              <a:t>Faster</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progression</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to</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drug</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dependence</a:t>
            </a:r>
            <a:endParaRPr lang="de-DE" sz="1900" dirty="0">
              <a:solidFill>
                <a:srgbClr val="0064AE"/>
              </a:solidFill>
              <a:latin typeface="Open Sans" charset="0"/>
              <a:ea typeface="Open Sans" charset="0"/>
              <a:cs typeface="Open Sans" charset="0"/>
            </a:endParaRPr>
          </a:p>
          <a:p>
            <a:r>
              <a:rPr lang="en-US" sz="1900" dirty="0">
                <a:solidFill>
                  <a:srgbClr val="0064AE"/>
                </a:solidFill>
                <a:latin typeface="Open Sans" charset="0"/>
                <a:ea typeface="Open Sans" charset="0"/>
                <a:cs typeface="Open Sans" charset="0"/>
              </a:rPr>
              <a:t>Increased likelihood of injecting related problems</a:t>
            </a:r>
          </a:p>
          <a:p>
            <a:r>
              <a:rPr lang="en-US" sz="1900" dirty="0">
                <a:solidFill>
                  <a:srgbClr val="0064AE"/>
                </a:solidFill>
                <a:latin typeface="Open Sans" charset="0"/>
                <a:ea typeface="Open Sans" charset="0"/>
                <a:cs typeface="Open Sans" charset="0"/>
              </a:rPr>
              <a:t>Increased level of risky injecting and/or sexual behaviors</a:t>
            </a:r>
          </a:p>
          <a:p>
            <a:r>
              <a:rPr lang="de-DE" sz="1900" dirty="0" err="1">
                <a:solidFill>
                  <a:srgbClr val="0064AE"/>
                </a:solidFill>
                <a:latin typeface="Open Sans" charset="0"/>
                <a:ea typeface="Open Sans" charset="0"/>
                <a:cs typeface="Open Sans" charset="0"/>
              </a:rPr>
              <a:t>Increased</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rates</a:t>
            </a:r>
            <a:r>
              <a:rPr lang="de-DE" sz="1900" dirty="0">
                <a:solidFill>
                  <a:srgbClr val="0064AE"/>
                </a:solidFill>
                <a:latin typeface="Open Sans" charset="0"/>
                <a:ea typeface="Open Sans" charset="0"/>
                <a:cs typeface="Open Sans" charset="0"/>
              </a:rPr>
              <a:t> </a:t>
            </a:r>
            <a:r>
              <a:rPr lang="de-DE" sz="1900" dirty="0" err="1">
                <a:solidFill>
                  <a:srgbClr val="0064AE"/>
                </a:solidFill>
                <a:latin typeface="Open Sans" charset="0"/>
                <a:ea typeface="Open Sans" charset="0"/>
                <a:cs typeface="Open Sans" charset="0"/>
              </a:rPr>
              <a:t>of</a:t>
            </a:r>
            <a:r>
              <a:rPr lang="de-DE" sz="1900" dirty="0">
                <a:solidFill>
                  <a:srgbClr val="0064AE"/>
                </a:solidFill>
                <a:latin typeface="Open Sans" charset="0"/>
                <a:ea typeface="Open Sans" charset="0"/>
                <a:cs typeface="Open Sans" charset="0"/>
              </a:rPr>
              <a:t> HIV</a:t>
            </a:r>
          </a:p>
        </p:txBody>
      </p:sp>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6830">
            <a:off x="7692155" y="5067033"/>
            <a:ext cx="768773" cy="1524000"/>
          </a:xfrm>
          <a:prstGeom prst="rect">
            <a:avLst/>
          </a:prstGeom>
        </p:spPr>
      </p:pic>
    </p:spTree>
    <p:extLst>
      <p:ext uri="{BB962C8B-B14F-4D97-AF65-F5344CB8AC3E}">
        <p14:creationId xmlns:p14="http://schemas.microsoft.com/office/powerpoint/2010/main" val="3665678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84"/>
            <a:ext cx="9144000" cy="6858000"/>
          </a:xfrm>
          <a:prstGeom prst="rect">
            <a:avLst/>
          </a:prstGeom>
        </p:spPr>
      </p:pic>
      <p:sp>
        <p:nvSpPr>
          <p:cNvPr id="3" name="Content Placeholder 2"/>
          <p:cNvSpPr>
            <a:spLocks noGrp="1"/>
          </p:cNvSpPr>
          <p:nvPr>
            <p:ph idx="1"/>
          </p:nvPr>
        </p:nvSpPr>
        <p:spPr>
          <a:xfrm>
            <a:off x="300891" y="1842476"/>
            <a:ext cx="8706787" cy="4869693"/>
          </a:xfrm>
        </p:spPr>
        <p:txBody>
          <a:bodyPr>
            <a:noAutofit/>
          </a:bodyPr>
          <a:lstStyle/>
          <a:p>
            <a:r>
              <a:rPr lang="de-DE" sz="1900" b="1"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Stigma</a:t>
            </a:r>
          </a:p>
          <a:p>
            <a:pPr>
              <a:buFont typeface="Wingdings" panose="05000000000000000000" pitchFamily="2" charset="2"/>
              <a:buChar char="Ø"/>
            </a:pP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Stigma </a:t>
            </a: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from</a:t>
            </a: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individuals</a:t>
            </a: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society</a:t>
            </a:r>
            <a:endParaRPr lang="ru-RU" sz="19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Stigma </a:t>
            </a: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from</a:t>
            </a: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services</a:t>
            </a: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programmes</a:t>
            </a:r>
            <a:endParaRPr lang="ru-RU" sz="19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r>
              <a:rPr lang="en-US"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Systemic, structural or institutional stigma</a:t>
            </a:r>
            <a:endParaRPr lang="ru-RU" sz="19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r>
              <a:rPr lang="de-DE" sz="19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Self</a:t>
            </a:r>
            <a:r>
              <a:rPr lang="de-DE" sz="1900" dirty="0">
                <a:solidFill>
                  <a:srgbClr val="0070C0"/>
                </a:solidFill>
                <a:latin typeface="Open Sans" panose="020B0606030504020204" pitchFamily="34" charset="0"/>
                <a:ea typeface="Open Sans" panose="020B0606030504020204" pitchFamily="34" charset="0"/>
                <a:cs typeface="Open Sans" panose="020B0606030504020204" pitchFamily="34" charset="0"/>
              </a:rPr>
              <a:t>-stigma</a:t>
            </a:r>
            <a:endParaRPr lang="ru-RU" sz="19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endParaRPr lang="ru-RU" sz="1200" dirty="0"/>
          </a:p>
          <a:p>
            <a:pPr marL="0" indent="0">
              <a:buNone/>
            </a:pPr>
            <a:endParaRPr lang="ru-RU" sz="1200" dirty="0"/>
          </a:p>
          <a:p>
            <a:pPr marL="0" indent="0">
              <a:spcAft>
                <a:spcPts val="900"/>
              </a:spcAft>
              <a:buNone/>
            </a:pPr>
            <a:endParaRPr lang="ru-RU" sz="1200" dirty="0"/>
          </a:p>
          <a:p>
            <a:pPr marL="0" indent="0">
              <a:spcAft>
                <a:spcPts val="900"/>
              </a:spcAft>
              <a:buNone/>
            </a:pPr>
            <a:endParaRPr lang="en-US" sz="1200" dirty="0"/>
          </a:p>
        </p:txBody>
      </p:sp>
      <p:sp>
        <p:nvSpPr>
          <p:cNvPr id="5" name="Titel 4"/>
          <p:cNvSpPr>
            <a:spLocks noGrp="1"/>
          </p:cNvSpPr>
          <p:nvPr>
            <p:ph type="title"/>
          </p:nvPr>
        </p:nvSpPr>
        <p:spPr>
          <a:xfrm>
            <a:off x="300891" y="510661"/>
            <a:ext cx="8229600" cy="1143000"/>
          </a:xfrm>
        </p:spPr>
        <p:txBody>
          <a:bodyPr>
            <a:normAutofit fontScale="90000"/>
          </a:bodyPr>
          <a:lstStyle/>
          <a:p>
            <a:pPr marL="342900" lvl="0" indent="-342900">
              <a:spcBef>
                <a:spcPct val="20000"/>
              </a:spcBef>
              <a:spcAft>
                <a:spcPts val="900"/>
              </a:spcAft>
            </a:pPr>
            <a:br>
              <a:rPr lang="en-US" sz="2800" b="1" dirty="0">
                <a:solidFill>
                  <a:prstClr val="black"/>
                </a:solidFill>
                <a:ea typeface="+mn-ea"/>
                <a:cs typeface="+mn-cs"/>
              </a:rPr>
            </a:br>
            <a:r>
              <a:rPr lang="en-US" sz="2800" dirty="0">
                <a:solidFill>
                  <a:schemeClr val="tx2"/>
                </a:solidFill>
              </a:rPr>
              <a:t>Most common problems of WUD and deficits of harm reduction services</a:t>
            </a:r>
            <a:endParaRPr lang="de-DE" dirty="0">
              <a:solidFill>
                <a:schemeClr val="tx2"/>
              </a:solidFill>
            </a:endParaRP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73570">
            <a:off x="6293367" y="1799563"/>
            <a:ext cx="2418656" cy="1779512"/>
          </a:xfrm>
          <a:prstGeom prst="rect">
            <a:avLst/>
          </a:prstGeom>
        </p:spPr>
      </p:pic>
      <p:graphicFrame>
        <p:nvGraphicFramePr>
          <p:cNvPr id="8" name="Diagramm 7"/>
          <p:cNvGraphicFramePr/>
          <p:nvPr>
            <p:extLst>
              <p:ext uri="{D42A27DB-BD31-4B8C-83A1-F6EECF244321}">
                <p14:modId xmlns:p14="http://schemas.microsoft.com/office/powerpoint/2010/main" val="2180020027"/>
              </p:ext>
            </p:extLst>
          </p:nvPr>
        </p:nvGraphicFramePr>
        <p:xfrm>
          <a:off x="402491" y="1929292"/>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097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84"/>
            <a:ext cx="9144000" cy="6858000"/>
          </a:xfrm>
          <a:prstGeom prst="rect">
            <a:avLst/>
          </a:prstGeom>
        </p:spPr>
      </p:pic>
      <p:sp>
        <p:nvSpPr>
          <p:cNvPr id="5" name="Titel 4"/>
          <p:cNvSpPr>
            <a:spLocks noGrp="1"/>
          </p:cNvSpPr>
          <p:nvPr>
            <p:ph type="title"/>
          </p:nvPr>
        </p:nvSpPr>
        <p:spPr>
          <a:xfrm>
            <a:off x="457200" y="457200"/>
            <a:ext cx="8229600" cy="1143000"/>
          </a:xfrm>
        </p:spPr>
        <p:txBody>
          <a:bodyPr>
            <a:normAutofit fontScale="90000"/>
          </a:bodyPr>
          <a:lstStyle/>
          <a:p>
            <a:pPr marL="342900" lvl="0" indent="-342900">
              <a:spcBef>
                <a:spcPct val="20000"/>
              </a:spcBef>
              <a:spcAft>
                <a:spcPts val="900"/>
              </a:spcAft>
            </a:pPr>
            <a:br>
              <a:rPr lang="en-US" sz="2800" b="1" dirty="0">
                <a:solidFill>
                  <a:prstClr val="black"/>
                </a:solidFill>
                <a:ea typeface="+mn-ea"/>
                <a:cs typeface="+mn-cs"/>
              </a:rPr>
            </a:br>
            <a:r>
              <a:rPr lang="en-US" sz="2800" dirty="0">
                <a:solidFill>
                  <a:schemeClr val="tx2"/>
                </a:solidFill>
              </a:rPr>
              <a:t>Most common problems of WUD and deficits of harm reduction services</a:t>
            </a:r>
            <a:endParaRPr lang="de-DE" dirty="0">
              <a:solidFill>
                <a:schemeClr val="tx2"/>
              </a:solidFill>
            </a:endParaRPr>
          </a:p>
        </p:txBody>
      </p:sp>
      <p:sp>
        <p:nvSpPr>
          <p:cNvPr id="3" name="Content Placeholder 2"/>
          <p:cNvSpPr>
            <a:spLocks noGrp="1"/>
          </p:cNvSpPr>
          <p:nvPr>
            <p:ph sz="half" idx="1"/>
          </p:nvPr>
        </p:nvSpPr>
        <p:spPr/>
        <p:txBody>
          <a:bodyPr>
            <a:noAutofit/>
          </a:bodyPr>
          <a:lstStyle/>
          <a:p>
            <a:pPr marL="0" indent="0">
              <a:buNone/>
            </a:pPr>
            <a:endParaRPr lang="ru-RU" sz="2000" b="1" u="sng" dirty="0">
              <a:solidFill>
                <a:srgbClr val="0070C0"/>
              </a:solidFill>
            </a:endParaRPr>
          </a:p>
          <a:p>
            <a:pPr marL="0" indent="0">
              <a:buNone/>
            </a:pPr>
            <a:endParaRPr lang="ru-RU" sz="2000" dirty="0">
              <a:solidFill>
                <a:srgbClr val="0070C0"/>
              </a:solidFill>
            </a:endParaRPr>
          </a:p>
          <a:p>
            <a:pPr marL="0" indent="0">
              <a:buNone/>
            </a:pPr>
            <a:r>
              <a:rPr lang="ru-RU" sz="2000" dirty="0">
                <a:solidFill>
                  <a:srgbClr val="0070C0"/>
                </a:solidFill>
              </a:rPr>
              <a:t>  </a:t>
            </a:r>
            <a:r>
              <a:rPr lang="en-US" sz="2000" dirty="0">
                <a:solidFill>
                  <a:srgbClr val="0070C0"/>
                </a:solidFill>
              </a:rPr>
              <a:t>We can safe ourselves from HIV and HCV </a:t>
            </a:r>
            <a:endParaRPr lang="ru-RU" sz="2000" dirty="0">
              <a:solidFill>
                <a:srgbClr val="0070C0"/>
              </a:solidFill>
            </a:endParaRPr>
          </a:p>
          <a:p>
            <a:pPr marL="0" indent="0">
              <a:buNone/>
            </a:pPr>
            <a:r>
              <a:rPr lang="ru-RU" sz="2000" dirty="0">
                <a:solidFill>
                  <a:srgbClr val="0070C0"/>
                </a:solidFill>
              </a:rPr>
              <a:t>     </a:t>
            </a:r>
            <a:r>
              <a:rPr lang="en-US" sz="2000" dirty="0">
                <a:solidFill>
                  <a:srgbClr val="0070C0"/>
                </a:solidFill>
              </a:rPr>
              <a:t>but we can’t prevent the leak of the private information about us, </a:t>
            </a:r>
          </a:p>
          <a:p>
            <a:pPr marL="0" indent="0">
              <a:buNone/>
            </a:pPr>
            <a:endParaRPr lang="en-US" sz="2000" b="1" u="sng" dirty="0">
              <a:solidFill>
                <a:srgbClr val="0070C0"/>
              </a:solidFill>
            </a:endParaRPr>
          </a:p>
          <a:p>
            <a:pPr marL="0" indent="0">
              <a:buNone/>
            </a:pPr>
            <a:r>
              <a:rPr lang="en-US" sz="2000" b="1" u="sng" dirty="0">
                <a:solidFill>
                  <a:srgbClr val="0070C0"/>
                </a:solidFill>
              </a:rPr>
              <a:t>    so we chose the cemetery: the dead don’t talk </a:t>
            </a:r>
            <a:endParaRPr lang="ru-RU" sz="2000" b="1" u="sng" dirty="0">
              <a:solidFill>
                <a:srgbClr val="0070C0"/>
              </a:solidFill>
            </a:endParaRPr>
          </a:p>
          <a:p>
            <a:endParaRPr lang="ru-RU" sz="2000" b="1" u="sng" dirty="0">
              <a:solidFill>
                <a:srgbClr val="0070C0"/>
              </a:solidFill>
            </a:endParaRPr>
          </a:p>
          <a:p>
            <a:pPr marL="0" indent="0">
              <a:buNone/>
            </a:pPr>
            <a:endParaRPr lang="ru-RU" sz="2000" b="1" u="sng" dirty="0">
              <a:solidFill>
                <a:srgbClr val="0070C0"/>
              </a:solidFill>
            </a:endParaRPr>
          </a:p>
          <a:p>
            <a:endParaRPr lang="ru-RU" sz="1200" dirty="0"/>
          </a:p>
          <a:p>
            <a:pPr marL="0" indent="0" algn="ctr">
              <a:buNone/>
            </a:pPr>
            <a:endParaRPr lang="ru-RU" sz="2400" dirty="0"/>
          </a:p>
          <a:p>
            <a:pPr marL="0" indent="0">
              <a:spcAft>
                <a:spcPts val="900"/>
              </a:spcAft>
              <a:buNone/>
            </a:pPr>
            <a:endParaRPr lang="ru-RU" sz="1200" dirty="0"/>
          </a:p>
          <a:p>
            <a:pPr marL="0" indent="0">
              <a:spcAft>
                <a:spcPts val="900"/>
              </a:spcAft>
              <a:buNone/>
            </a:pPr>
            <a:endParaRPr lang="en-US" sz="2400" dirty="0"/>
          </a:p>
        </p:txBody>
      </p:sp>
      <p:pic>
        <p:nvPicPr>
          <p:cNvPr id="2" name="Picture 1">
            <a:extLst>
              <a:ext uri="{FF2B5EF4-FFF2-40B4-BE49-F238E27FC236}">
                <a16:creationId xmlns:a16="http://schemas.microsoft.com/office/drawing/2014/main" id="{74892F7B-FEC7-47BD-B3F0-210307F85B19}"/>
              </a:ext>
            </a:extLst>
          </p:cNvPr>
          <p:cNvPicPr>
            <a:picLocks noChangeAspect="1"/>
          </p:cNvPicPr>
          <p:nvPr/>
        </p:nvPicPr>
        <p:blipFill>
          <a:blip r:embed="rId4"/>
          <a:stretch>
            <a:fillRect/>
          </a:stretch>
        </p:blipFill>
        <p:spPr>
          <a:xfrm>
            <a:off x="4495800" y="1831087"/>
            <a:ext cx="4591810" cy="3443857"/>
          </a:xfrm>
          <a:prstGeom prst="rect">
            <a:avLst/>
          </a:prstGeom>
        </p:spPr>
      </p:pic>
    </p:spTree>
    <p:extLst>
      <p:ext uri="{BB962C8B-B14F-4D97-AF65-F5344CB8AC3E}">
        <p14:creationId xmlns:p14="http://schemas.microsoft.com/office/powerpoint/2010/main" val="2388924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046" y="4769050"/>
            <a:ext cx="1678121" cy="1748980"/>
          </a:xfrm>
          <a:prstGeom prst="rect">
            <a:avLst/>
          </a:prstGeom>
        </p:spPr>
      </p:pic>
      <p:pic>
        <p:nvPicPr>
          <p:cNvPr id="4" name="Picture 3" descr="PP templ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4"/>
          <p:cNvSpPr>
            <a:spLocks noGrp="1"/>
          </p:cNvSpPr>
          <p:nvPr>
            <p:ph type="title"/>
          </p:nvPr>
        </p:nvSpPr>
        <p:spPr>
          <a:xfrm>
            <a:off x="300891" y="510661"/>
            <a:ext cx="8229600" cy="1143000"/>
          </a:xfrm>
        </p:spPr>
        <p:txBody>
          <a:bodyPr>
            <a:normAutofit fontScale="90000"/>
          </a:bodyPr>
          <a:lstStyle/>
          <a:p>
            <a:pPr marL="342900" lvl="0" indent="-342900">
              <a:spcBef>
                <a:spcPct val="20000"/>
              </a:spcBef>
              <a:spcAft>
                <a:spcPts val="900"/>
              </a:spcAft>
            </a:pPr>
            <a:br>
              <a:rPr lang="en-US" sz="2800" b="1" dirty="0">
                <a:solidFill>
                  <a:prstClr val="black"/>
                </a:solidFill>
                <a:ea typeface="+mn-ea"/>
                <a:cs typeface="+mn-cs"/>
              </a:rPr>
            </a:br>
            <a:r>
              <a:rPr lang="en-US" sz="2800" dirty="0">
                <a:solidFill>
                  <a:schemeClr val="tx2"/>
                </a:solidFill>
              </a:rPr>
              <a:t>Most common problems of WUD and deficits of harm reduction services</a:t>
            </a:r>
            <a:endParaRPr lang="de-DE" dirty="0">
              <a:solidFill>
                <a:schemeClr val="tx2"/>
              </a:solidFill>
            </a:endParaRP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2896699257"/>
              </p:ext>
            </p:extLst>
          </p:nvPr>
        </p:nvGraphicFramePr>
        <p:xfrm>
          <a:off x="300891" y="883017"/>
          <a:ext cx="8705850" cy="4870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fi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647" y="2171851"/>
            <a:ext cx="1234133" cy="2605346"/>
          </a:xfrm>
          <a:prstGeom prst="rect">
            <a:avLst/>
          </a:prstGeom>
        </p:spPr>
      </p:pic>
    </p:spTree>
    <p:extLst>
      <p:ext uri="{BB962C8B-B14F-4D97-AF65-F5344CB8AC3E}">
        <p14:creationId xmlns:p14="http://schemas.microsoft.com/office/powerpoint/2010/main" val="147437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P 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4"/>
          <p:cNvSpPr>
            <a:spLocks noGrp="1"/>
          </p:cNvSpPr>
          <p:nvPr>
            <p:ph type="title"/>
          </p:nvPr>
        </p:nvSpPr>
        <p:spPr>
          <a:xfrm>
            <a:off x="457200" y="274638"/>
            <a:ext cx="8229600" cy="1325562"/>
          </a:xfrm>
        </p:spPr>
        <p:txBody>
          <a:bodyPr>
            <a:normAutofit fontScale="90000"/>
          </a:bodyPr>
          <a:lstStyle/>
          <a:p>
            <a:pPr marL="342900" lvl="0" indent="-342900">
              <a:spcBef>
                <a:spcPct val="20000"/>
              </a:spcBef>
              <a:spcAft>
                <a:spcPts val="900"/>
              </a:spcAft>
            </a:pPr>
            <a:br>
              <a:rPr lang="ru-RU" sz="2800" b="1" dirty="0">
                <a:solidFill>
                  <a:srgbClr val="00B050"/>
                </a:solidFill>
                <a:ea typeface="+mn-ea"/>
                <a:cs typeface="+mn-cs"/>
              </a:rPr>
            </a:br>
            <a:br>
              <a:rPr lang="ru-RU" sz="2800" b="1" dirty="0">
                <a:solidFill>
                  <a:srgbClr val="00B050"/>
                </a:solidFill>
                <a:ea typeface="+mn-ea"/>
                <a:cs typeface="+mn-cs"/>
              </a:rPr>
            </a:br>
            <a:br>
              <a:rPr lang="ru-RU" sz="2800" b="1" dirty="0">
                <a:solidFill>
                  <a:srgbClr val="00B050"/>
                </a:solidFill>
                <a:ea typeface="+mn-ea"/>
                <a:cs typeface="+mn-cs"/>
              </a:rPr>
            </a:br>
            <a:r>
              <a:rPr lang="de-DE" sz="2800" b="1" dirty="0">
                <a:solidFill>
                  <a:schemeClr val="tx2"/>
                </a:solidFill>
              </a:rPr>
              <a:t>On </a:t>
            </a:r>
            <a:r>
              <a:rPr lang="de-DE" sz="2800" b="1" dirty="0" err="1">
                <a:solidFill>
                  <a:schemeClr val="tx2"/>
                </a:solidFill>
              </a:rPr>
              <a:t>the</a:t>
            </a:r>
            <a:r>
              <a:rPr lang="de-DE" sz="2800" b="1" dirty="0">
                <a:solidFill>
                  <a:schemeClr val="tx2"/>
                </a:solidFill>
              </a:rPr>
              <a:t> </a:t>
            </a:r>
            <a:r>
              <a:rPr lang="de-DE" sz="2800" b="1" dirty="0" err="1">
                <a:solidFill>
                  <a:schemeClr val="tx2"/>
                </a:solidFill>
              </a:rPr>
              <a:t>photo</a:t>
            </a:r>
            <a:r>
              <a:rPr lang="de-DE" sz="2800" b="1" dirty="0">
                <a:solidFill>
                  <a:schemeClr val="tx2"/>
                </a:solidFill>
              </a:rPr>
              <a:t>: a </a:t>
            </a:r>
            <a:r>
              <a:rPr lang="de-DE" sz="2800" b="1" dirty="0" err="1">
                <a:solidFill>
                  <a:schemeClr val="tx2"/>
                </a:solidFill>
              </a:rPr>
              <a:t>woman</a:t>
            </a:r>
            <a:r>
              <a:rPr lang="de-DE" sz="2800" b="1" dirty="0">
                <a:solidFill>
                  <a:schemeClr val="tx2"/>
                </a:solidFill>
              </a:rPr>
              <a:t> </a:t>
            </a:r>
            <a:r>
              <a:rPr lang="de-DE" sz="2800" b="1" dirty="0" err="1">
                <a:solidFill>
                  <a:schemeClr val="tx2"/>
                </a:solidFill>
              </a:rPr>
              <a:t>is</a:t>
            </a:r>
            <a:r>
              <a:rPr lang="de-DE" sz="2800" b="1" dirty="0">
                <a:solidFill>
                  <a:schemeClr val="tx2"/>
                </a:solidFill>
              </a:rPr>
              <a:t> </a:t>
            </a:r>
            <a:r>
              <a:rPr lang="de-DE" sz="2800" b="1" dirty="0" err="1">
                <a:solidFill>
                  <a:schemeClr val="tx2"/>
                </a:solidFill>
              </a:rPr>
              <a:t>injecting</a:t>
            </a:r>
            <a:r>
              <a:rPr lang="de-DE" sz="2800" b="1" dirty="0">
                <a:solidFill>
                  <a:schemeClr val="tx2"/>
                </a:solidFill>
              </a:rPr>
              <a:t> </a:t>
            </a:r>
            <a:r>
              <a:rPr lang="de-DE" sz="2800" b="1" dirty="0" err="1">
                <a:solidFill>
                  <a:schemeClr val="tx2"/>
                </a:solidFill>
              </a:rPr>
              <a:t>drugs</a:t>
            </a:r>
            <a:r>
              <a:rPr lang="de-DE" sz="2800" b="1" dirty="0">
                <a:solidFill>
                  <a:schemeClr val="tx2"/>
                </a:solidFill>
              </a:rPr>
              <a:t>. </a:t>
            </a:r>
            <a:br>
              <a:rPr lang="de-DE" sz="2800" b="1" dirty="0">
                <a:solidFill>
                  <a:schemeClr val="tx2"/>
                </a:solidFill>
              </a:rPr>
            </a:br>
            <a:r>
              <a:rPr lang="de-DE" sz="2800" b="1" dirty="0" err="1">
                <a:solidFill>
                  <a:schemeClr val="tx2"/>
                </a:solidFill>
              </a:rPr>
              <a:t>Did</a:t>
            </a:r>
            <a:r>
              <a:rPr lang="de-DE" sz="2800" b="1" dirty="0">
                <a:solidFill>
                  <a:schemeClr val="tx2"/>
                </a:solidFill>
              </a:rPr>
              <a:t> </a:t>
            </a:r>
            <a:r>
              <a:rPr lang="de-DE" sz="2800" b="1" dirty="0" err="1">
                <a:solidFill>
                  <a:schemeClr val="tx2"/>
                </a:solidFill>
              </a:rPr>
              <a:t>we</a:t>
            </a:r>
            <a:r>
              <a:rPr lang="de-DE" sz="2800" b="1" dirty="0">
                <a:solidFill>
                  <a:schemeClr val="tx2"/>
                </a:solidFill>
              </a:rPr>
              <a:t> </a:t>
            </a:r>
            <a:r>
              <a:rPr lang="de-DE" sz="2800" b="1" dirty="0" err="1">
                <a:solidFill>
                  <a:schemeClr val="tx2"/>
                </a:solidFill>
              </a:rPr>
              <a:t>learn</a:t>
            </a:r>
            <a:r>
              <a:rPr lang="de-DE" sz="2800" b="1" dirty="0">
                <a:solidFill>
                  <a:schemeClr val="tx2"/>
                </a:solidFill>
              </a:rPr>
              <a:t> </a:t>
            </a:r>
            <a:r>
              <a:rPr lang="de-DE" sz="2800" b="1" dirty="0" err="1">
                <a:solidFill>
                  <a:schemeClr val="tx2"/>
                </a:solidFill>
              </a:rPr>
              <a:t>to</a:t>
            </a:r>
            <a:r>
              <a:rPr lang="de-DE" sz="2800" b="1" dirty="0">
                <a:solidFill>
                  <a:schemeClr val="tx2"/>
                </a:solidFill>
              </a:rPr>
              <a:t> </a:t>
            </a:r>
            <a:r>
              <a:rPr lang="de-DE" sz="2800" b="1" dirty="0" err="1">
                <a:solidFill>
                  <a:schemeClr val="tx2"/>
                </a:solidFill>
              </a:rPr>
              <a:t>be</a:t>
            </a:r>
            <a:r>
              <a:rPr lang="de-DE" sz="2800" b="1" dirty="0">
                <a:solidFill>
                  <a:schemeClr val="tx2"/>
                </a:solidFill>
              </a:rPr>
              <a:t> invisible? </a:t>
            </a:r>
            <a:br>
              <a:rPr lang="en-US" sz="2800" b="1" dirty="0">
                <a:solidFill>
                  <a:prstClr val="black"/>
                </a:solidFill>
                <a:ea typeface="+mn-ea"/>
                <a:cs typeface="+mn-cs"/>
              </a:rPr>
            </a:br>
            <a:endParaRPr lang="de-DE" dirty="0">
              <a:solidFill>
                <a:schemeClr val="tx2"/>
              </a:solidFill>
            </a:endParaRPr>
          </a:p>
        </p:txBody>
      </p:sp>
      <p:sp>
        <p:nvSpPr>
          <p:cNvPr id="2" name="Inhaltsplatzhalter 1"/>
          <p:cNvSpPr>
            <a:spLocks noGrp="1"/>
          </p:cNvSpPr>
          <p:nvPr>
            <p:ph sz="half" idx="1"/>
          </p:nvPr>
        </p:nvSpPr>
        <p:spPr/>
        <p:txBody>
          <a:bodyPr>
            <a:normAutofit/>
          </a:bodyPr>
          <a:lstStyle/>
          <a:p>
            <a:endParaRPr lang="ru-RU" dirty="0"/>
          </a:p>
          <a:p>
            <a:endParaRPr lang="ru-RU" dirty="0"/>
          </a:p>
          <a:p>
            <a:pPr marL="0" indent="0">
              <a:buNone/>
            </a:pPr>
            <a:endParaRPr lang="de-DE" dirty="0"/>
          </a:p>
        </p:txBody>
      </p:sp>
      <p:sp>
        <p:nvSpPr>
          <p:cNvPr id="10" name="Content Placeholder 9">
            <a:extLst>
              <a:ext uri="{FF2B5EF4-FFF2-40B4-BE49-F238E27FC236}">
                <a16:creationId xmlns:a16="http://schemas.microsoft.com/office/drawing/2014/main" id="{1B796D57-E15E-474B-B1D1-66C2B73EEFE1}"/>
              </a:ext>
            </a:extLst>
          </p:cNvPr>
          <p:cNvSpPr>
            <a:spLocks noGrp="1"/>
          </p:cNvSpPr>
          <p:nvPr>
            <p:ph sz="half" idx="2"/>
          </p:nvPr>
        </p:nvSpPr>
        <p:spPr>
          <a:xfrm>
            <a:off x="4893854" y="1874838"/>
            <a:ext cx="3792946" cy="4983162"/>
          </a:xfrm>
        </p:spPr>
        <p:txBody>
          <a:bodyPr>
            <a:normAutofit/>
          </a:bodyPr>
          <a:lstStyle/>
          <a:p>
            <a:pPr marL="0" indent="0">
              <a:buNone/>
            </a:pPr>
            <a:r>
              <a:rPr lang="en-GB" sz="2100" dirty="0">
                <a:solidFill>
                  <a:srgbClr val="0064AE"/>
                </a:solidFill>
                <a:latin typeface="Open Sans" charset="0"/>
                <a:ea typeface="Open Sans" charset="0"/>
                <a:cs typeface="Open Sans" charset="0"/>
              </a:rPr>
              <a:t>Questionnaires before and after rapid tests are often too long (40 min) and aimed to collect all kind information, not necessarily useful. The questions are often not sensitive to our experience and our feelings. This leads to nervous breakdowns and overdoses, refusing to use services. </a:t>
            </a:r>
            <a:endParaRPr lang="de-DE" sz="2100" dirty="0">
              <a:solidFill>
                <a:srgbClr val="0064AE"/>
              </a:solidFill>
              <a:latin typeface="Open Sans" charset="0"/>
              <a:ea typeface="Open Sans" charset="0"/>
              <a:cs typeface="Open Sans" charset="0"/>
            </a:endParaRPr>
          </a:p>
          <a:p>
            <a:pPr marL="0" indent="0">
              <a:buNone/>
            </a:pPr>
            <a:endParaRPr lang="en-US" sz="2000" dirty="0">
              <a:solidFill>
                <a:srgbClr val="0070C0"/>
              </a:solidFill>
            </a:endParaRPr>
          </a:p>
        </p:txBody>
      </p:sp>
      <p:pic>
        <p:nvPicPr>
          <p:cNvPr id="3" name="Picture 2">
            <a:extLst>
              <a:ext uri="{FF2B5EF4-FFF2-40B4-BE49-F238E27FC236}">
                <a16:creationId xmlns:a16="http://schemas.microsoft.com/office/drawing/2014/main" id="{8C6D099D-25A1-4C3A-B4A2-C13A1CA3B9AD}"/>
              </a:ext>
            </a:extLst>
          </p:cNvPr>
          <p:cNvPicPr>
            <a:picLocks noChangeAspect="1"/>
          </p:cNvPicPr>
          <p:nvPr/>
        </p:nvPicPr>
        <p:blipFill>
          <a:blip r:embed="rId4"/>
          <a:stretch>
            <a:fillRect/>
          </a:stretch>
        </p:blipFill>
        <p:spPr>
          <a:xfrm>
            <a:off x="59145" y="2010434"/>
            <a:ext cx="4834709" cy="3223139"/>
          </a:xfrm>
          <a:prstGeom prst="rect">
            <a:avLst/>
          </a:prstGeom>
        </p:spPr>
      </p:pic>
    </p:spTree>
    <p:extLst>
      <p:ext uri="{BB962C8B-B14F-4D97-AF65-F5344CB8AC3E}">
        <p14:creationId xmlns:p14="http://schemas.microsoft.com/office/powerpoint/2010/main" val="1306743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1214</Words>
  <Application>Microsoft Office PowerPoint</Application>
  <PresentationFormat>On-screen Show (4:3)</PresentationFormat>
  <Paragraphs>143</Paragraphs>
  <Slides>17</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ＭＳ Ｐゴシック</vt:lpstr>
      <vt:lpstr>宋体</vt:lpstr>
      <vt:lpstr>Arial</vt:lpstr>
      <vt:lpstr>Calibri</vt:lpstr>
      <vt:lpstr>Open Sans</vt:lpstr>
      <vt:lpstr>Wingdings</vt:lpstr>
      <vt:lpstr>Office Theme</vt:lpstr>
      <vt:lpstr>Acrobat Document</vt:lpstr>
      <vt:lpstr> Gender approach in testing and other harm reduction interventions </vt:lpstr>
      <vt:lpstr>Content</vt:lpstr>
      <vt:lpstr>  Why should harm reduction services be focused at women who use drugs? </vt:lpstr>
      <vt:lpstr>  Why should harm reduction services be focused at women who use drugs? </vt:lpstr>
      <vt:lpstr>  </vt:lpstr>
      <vt:lpstr> Most common problems of WUD and deficits of harm reduction services</vt:lpstr>
      <vt:lpstr> Most common problems of WUD and deficits of harm reduction services</vt:lpstr>
      <vt:lpstr> Most common problems of WUD and deficits of harm reduction services</vt:lpstr>
      <vt:lpstr>   On the photo: a woman is injecting drugs.  Did we learn to be invisible?  </vt:lpstr>
      <vt:lpstr> Most common problems of WUD and deficits of harm reduction services</vt:lpstr>
      <vt:lpstr> </vt:lpstr>
      <vt:lpstr>Advocacy work (national level)</vt:lpstr>
      <vt:lpstr>Advocacy work (national level)</vt:lpstr>
      <vt:lpstr>Improving existing services</vt:lpstr>
      <vt:lpstr>Trust begins with honesty:</vt:lpstr>
      <vt:lpstr>PowerPoint Presentation</vt:lpstr>
      <vt:lpstr> Freedom, happy, healthy and wealthy women who use drugs </vt:lpstr>
    </vt:vector>
  </TitlesOfParts>
  <Company>Kandrup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Klit</dc:creator>
  <cp:lastModifiedBy>Olga Belyaeva</cp:lastModifiedBy>
  <cp:revision>195</cp:revision>
  <cp:lastPrinted>2018-07-13T10:55:31Z</cp:lastPrinted>
  <dcterms:created xsi:type="dcterms:W3CDTF">2016-01-05T08:00:19Z</dcterms:created>
  <dcterms:modified xsi:type="dcterms:W3CDTF">2018-11-16T11:31:53Z</dcterms:modified>
</cp:coreProperties>
</file>