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71" r:id="rId5"/>
    <p:sldId id="273" r:id="rId6"/>
    <p:sldId id="272" r:id="rId7"/>
    <p:sldId id="274" r:id="rId8"/>
    <p:sldId id="278" r:id="rId9"/>
    <p:sldId id="28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52044918435829"/>
          <c:y val="5.8623432906932657E-2"/>
          <c:w val="0.58035167281305022"/>
          <c:h val="0.8509828098403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EECA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D-4992-9B88-C6D0E4A3AD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D-4992-9B88-C6D0E4A3AD6C}"/>
              </c:ext>
            </c:extLst>
          </c:dPt>
          <c:dLbls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4DD-4992-9B88-C6D0E4A3AD6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General population</c:v>
                </c:pt>
                <c:pt idx="1">
                  <c:v>People who inject drugs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A-4499-8977-338CFE3FB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3-4C9C-923E-FE53818B3C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3-4C9C-923E-FE53818B3C65}"/>
              </c:ext>
            </c:extLst>
          </c:dPt>
          <c:dLbls>
            <c:dLbl>
              <c:idx val="1"/>
              <c:layout>
                <c:manualLayout>
                  <c:x val="-0.26687763713080198"/>
                  <c:y val="-7.949528393557399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2B3-4C9C-923E-FE53818B3C6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Geral population</c:v>
                </c:pt>
                <c:pt idx="1">
                  <c:v>People who inject drugs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B3-4C9C-923E-FE53818B3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Охват, по странам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DA9-4040-9A89-11BDAA41FCB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A9-4040-9A89-11BDAA41FCB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A9-4040-9A89-11BDAA41FCBA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9-4040-9A89-11BDAA41FCBA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B8-9E4A-B5A0-AABAF84271F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1-4C12-B25C-208B1D02802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Sheet1!$A$2:$A$16</c:f>
              <c:strCache>
                <c:ptCount val="15"/>
                <c:pt idx="0">
                  <c:v>WHO recommendation </c:v>
                </c:pt>
                <c:pt idx="1">
                  <c:v>Kyrgyzstan</c:v>
                </c:pt>
                <c:pt idx="2">
                  <c:v>Estonia</c:v>
                </c:pt>
                <c:pt idx="3">
                  <c:v>Lithuania</c:v>
                </c:pt>
                <c:pt idx="4">
                  <c:v>Georgia</c:v>
                </c:pt>
                <c:pt idx="5">
                  <c:v>Belarus</c:v>
                </c:pt>
                <c:pt idx="6">
                  <c:v>Armenia</c:v>
                </c:pt>
                <c:pt idx="7">
                  <c:v>Latvia</c:v>
                </c:pt>
                <c:pt idx="8">
                  <c:v>Moldova</c:v>
                </c:pt>
                <c:pt idx="9">
                  <c:v>Tajikistan</c:v>
                </c:pt>
                <c:pt idx="10">
                  <c:v>Ukraine</c:v>
                </c:pt>
                <c:pt idx="11">
                  <c:v>Azerbaijan</c:v>
                </c:pt>
                <c:pt idx="12">
                  <c:v>Kazakhstan</c:v>
                </c:pt>
                <c:pt idx="13">
                  <c:v>Russia</c:v>
                </c:pt>
                <c:pt idx="14">
                  <c:v>Uzbekistan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 formatCode="0%">
                  <c:v>0.4</c:v>
                </c:pt>
                <c:pt idx="1">
                  <c:v>0.16500000000000001</c:v>
                </c:pt>
                <c:pt idx="2">
                  <c:v>0.157</c:v>
                </c:pt>
                <c:pt idx="3" formatCode="0%">
                  <c:v>0.1</c:v>
                </c:pt>
                <c:pt idx="4" formatCode="0%">
                  <c:v>0.08</c:v>
                </c:pt>
                <c:pt idx="5">
                  <c:v>5.2999999999999999E-2</c:v>
                </c:pt>
                <c:pt idx="6" formatCode="0%">
                  <c:v>3.4000000000000002E-2</c:v>
                </c:pt>
                <c:pt idx="7" formatCode="0%">
                  <c:v>0.03</c:v>
                </c:pt>
                <c:pt idx="8" formatCode="0%">
                  <c:v>0.03</c:v>
                </c:pt>
                <c:pt idx="9" formatCode="0%">
                  <c:v>2.9000000000000001E-2</c:v>
                </c:pt>
                <c:pt idx="10" formatCode="0%">
                  <c:v>2.7E-2</c:v>
                </c:pt>
                <c:pt idx="11">
                  <c:v>0</c:v>
                </c:pt>
                <c:pt idx="12">
                  <c:v>0</c:v>
                </c:pt>
                <c:pt idx="13" formatCode="0%">
                  <c:v>0</c:v>
                </c:pt>
                <c:pt idx="1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9-4040-9A89-11BDAA41F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8358616"/>
        <c:axId val="2089369064"/>
      </c:barChart>
      <c:catAx>
        <c:axId val="-212835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369064"/>
        <c:crosses val="autoZero"/>
        <c:auto val="1"/>
        <c:lblAlgn val="ctr"/>
        <c:lblOffset val="100"/>
        <c:noMultiLvlLbl val="0"/>
      </c:catAx>
      <c:valAx>
        <c:axId val="2089369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358616"/>
        <c:crosses val="autoZero"/>
        <c:crossBetween val="between"/>
      </c:valAx>
      <c:spPr>
        <a:noFill/>
        <a:ln>
          <a:solidFill>
            <a:prstClr val="black">
              <a:lumMod val="25000"/>
              <a:lumOff val="75000"/>
              <a:alpha val="94000"/>
            </a:prst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0.04658</cdr:x>
      <cdr:y>0.19253</cdr:y>
    </cdr:from>
    <cdr:to>
      <cdr:x>1</cdr:x>
      <cdr:y>0.19253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B7CED0-F8CC-41DA-AA72-D8440BFAA7EB}"/>
            </a:ext>
          </a:extLst>
        </cdr:cNvPr>
        <cdr:cNvCxnSpPr/>
      </cdr:nvCxnSpPr>
      <cdr:spPr>
        <a:xfrm xmlns:a="http://schemas.openxmlformats.org/drawingml/2006/main">
          <a:off x="489857" y="837747"/>
          <a:ext cx="10025743" cy="0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Dot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FA156-5874-4026-B917-A175612600D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B022-F590-4B5C-8A47-629886FE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3CB6-E23D-47C6-86F5-C4330BBE2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9F4C1-7D7A-4469-BB93-458902CE3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DC979-6C69-4BF5-943B-EC80DDE5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72A-4302-4D2C-BCAB-66103911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C0CF-0A67-4AC8-834B-E780A765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0C3F-5D60-44C1-9D10-B7B495D9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AD59C-FDA4-47C1-B499-0719560AF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EEFB-C693-426D-A675-5962A112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261E-43CF-4F53-886C-B9AF5309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117F-D229-452D-B3FA-965899B8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CEC6B-1B03-4D41-A09F-4F5009BD6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3A181-03F8-4BE2-911A-D5086F7F5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8C5B-91C5-429E-8513-E14CF2C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2631-D72A-4EED-9F02-3A614865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7BE7-76C6-406C-9A8E-C2C05732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492-1211-484B-BF25-54DCC7B0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2BB1-5E00-4090-A757-CFB1E7B9D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B372-BA34-4111-BB41-5C3A6292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9B096-42E2-4F3F-B0C0-1B816D58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1114A-6459-46BC-ABEE-6F05EB50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9F8E-A5B5-4C0F-9DE2-CA252B62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D9BF5-53FE-4CD2-BF04-CAB2D7CD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671B-4320-482D-A0F5-13927E92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08A2-23AF-444C-84B2-5C7FE3B3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324B-9D73-4FB5-8A9C-99AE045A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532D-8A32-4D8E-AB18-967379A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6576-F866-416A-A2FA-DEB0CD252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071A2-B7F6-44BE-95E3-2FA7A416F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6F15A-A55D-45DF-A1B3-B540A553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F121D-8882-43BF-BCDC-080954AF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0055-D46E-4412-8F3D-90D4714A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A3C-E4B0-4BAF-93D8-5FEF7E80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097B4-D34C-45DF-9050-C8674ACB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EE025-E518-4D76-B78F-81DF5A06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DD60C-57B1-44C3-B5CC-835FD200D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F2BB6-C3B7-49C8-B553-0CFA8296D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C451D-0332-44F4-AFB7-CF00E789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1947D-4375-4DAF-9CC8-C9BF6FC7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36181-B94D-47A4-B094-39E42123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2F39-471F-49DA-A759-AF16E5FB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98491-695C-4DDF-B32A-D5260F96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A6BC9-AF5A-4E17-9767-768F567A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95273-6E1B-423A-A975-7CD7C5FD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E871A-50CC-45E6-B1D6-DE75BE0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E0589-8913-4EF9-921D-21CAB6F8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3181B-BDC6-4BE7-94E2-B088589C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D68C-4DDF-49E5-A017-739BC433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E6AA-9489-48C7-BA21-5B3F6F6F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EE5A-1ABB-46C9-86B5-6C5F25F79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5F45E-08C9-4841-AE0E-0CCDAC77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B373-8D97-4FE4-9923-C41DF23A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35E22-888F-4B2A-A1FF-E30B9F3F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C005-3806-4CC8-9DB3-9A22212C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BC120-F133-4449-B911-EF7AA009C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08697-2A45-480F-9B4C-5EE11B2B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FC9CD-589B-4AE3-AE7B-E5559F26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D34BF-658C-41AE-90F6-F994AE9D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65794-FC99-420E-B9D0-1E0E8F4A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6925D-2E49-47EE-A43D-9BCDF5E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355BC-04AF-4834-A844-1D70D05A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E4A2-E470-45E9-8ED6-6E5A34DA9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1DB0-DBDC-4E01-97A8-18F5E9569B8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CE80-837C-4271-B0BF-C2DD355E0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9DF8-B302-4B01-9F4D-AAD8361C5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6415-1F85-4A81-B11A-9E40771B3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rmreductioneurasi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96D8-9CDF-4968-90B5-6C3AF7085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363277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Positive developments and lessons learnt from national processes in CEECA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DB445-E829-4BB2-A4E6-1A6E1193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051"/>
            <a:ext cx="9144000" cy="1759227"/>
          </a:xfrm>
        </p:spPr>
        <p:txBody>
          <a:bodyPr>
            <a:normAutofit/>
          </a:bodyPr>
          <a:lstStyle/>
          <a:p>
            <a:r>
              <a:rPr lang="en-US" dirty="0"/>
              <a:t>the thematic discussions in preparations for the ministerial segment of the 62nd session of the Commission of Narcotic Drugs  (CND) </a:t>
            </a:r>
            <a:endParaRPr lang="ru-RU" dirty="0"/>
          </a:p>
          <a:p>
            <a:r>
              <a:rPr lang="ru-RU" dirty="0"/>
              <a:t>23 </a:t>
            </a:r>
            <a:r>
              <a:rPr lang="en-US" dirty="0"/>
              <a:t>October</a:t>
            </a:r>
            <a:r>
              <a:rPr lang="lt-LT" dirty="0"/>
              <a:t> </a:t>
            </a:r>
            <a:r>
              <a:rPr lang="uk-UA" dirty="0"/>
              <a:t>2018</a:t>
            </a:r>
            <a:endParaRPr lang="en-US" dirty="0"/>
          </a:p>
          <a:p>
            <a:r>
              <a:rPr lang="en-US" dirty="0"/>
              <a:t>Olga Belyaeva </a:t>
            </a:r>
            <a:r>
              <a:rPr lang="en-US" dirty="0">
                <a:hlinkClick r:id="rId2"/>
              </a:rPr>
              <a:t>Eurasian Harm Reduction Association</a:t>
            </a:r>
            <a:endParaRPr lang="en-US" dirty="0"/>
          </a:p>
        </p:txBody>
      </p:sp>
      <p:pic>
        <p:nvPicPr>
          <p:cNvPr id="1028" name="Picture 4" descr="EN">
            <a:extLst>
              <a:ext uri="{FF2B5EF4-FFF2-40B4-BE49-F238E27FC236}">
                <a16:creationId xmlns:a16="http://schemas.microsoft.com/office/drawing/2014/main" id="{FF95EECE-F281-4488-BED7-72BEFA42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4622800" cy="18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6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5DC697-1B63-4DD1-8B7C-3D59209A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B73DE-217D-4CE1-997C-4ED7064F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0" y="996950"/>
            <a:ext cx="7128459" cy="50279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2541CF5-8820-420B-B3D3-74DF92622AC6}"/>
              </a:ext>
            </a:extLst>
          </p:cNvPr>
          <p:cNvSpPr/>
          <p:nvPr/>
        </p:nvSpPr>
        <p:spPr>
          <a:xfrm>
            <a:off x="213360" y="2305616"/>
            <a:ext cx="4663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Any conventions can't abolish countries’ obligations to protect the rights of citizens to get the highest attainable level of health and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FF09-A235-486A-BEEC-F5039DCC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365125"/>
            <a:ext cx="12021304" cy="159575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EHRA sets regional and national agenda and harm reduction with the meaningful involvement of community of people who use drugs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9BF7C-E060-4250-AC00-598849AE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69" y="2128432"/>
            <a:ext cx="7401542" cy="2601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E77A3-E91A-40C0-8D8D-673709A0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95" y="1689013"/>
            <a:ext cx="5072325" cy="34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479C-E3C1-4728-8F4E-C80B4413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631597"/>
            <a:ext cx="12097732" cy="58446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en-US" dirty="0"/>
              <a:t>In </a:t>
            </a:r>
            <a:r>
              <a:rPr lang="lt-LT" dirty="0"/>
              <a:t>EECA </a:t>
            </a:r>
            <a:r>
              <a:rPr lang="en-US" b="1" dirty="0"/>
              <a:t>up to 50%</a:t>
            </a:r>
            <a:r>
              <a:rPr lang="en-US" dirty="0"/>
              <a:t> of prisoners are </a:t>
            </a:r>
            <a:r>
              <a:rPr lang="en-US" b="1" dirty="0"/>
              <a:t>people who use drugs</a:t>
            </a:r>
            <a:br>
              <a:rPr lang="en-US" dirty="0"/>
            </a:br>
            <a:r>
              <a:rPr lang="lt-LT" dirty="0"/>
              <a:t> 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Distribution of new HIV cases among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people who inject drugs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98C3A2-B24C-407E-8658-18D6CFC5CA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5650636"/>
              </p:ext>
            </p:extLst>
          </p:nvPr>
        </p:nvGraphicFramePr>
        <p:xfrm>
          <a:off x="0" y="2281287"/>
          <a:ext cx="6019800" cy="45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9B5DA34-1DBE-492A-939F-711CEBBF44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654517"/>
              </p:ext>
            </p:extLst>
          </p:nvPr>
        </p:nvGraphicFramePr>
        <p:xfrm>
          <a:off x="6553200" y="2281288"/>
          <a:ext cx="5638800" cy="45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17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9D23C-7793-4255-8211-A6B380A0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Positive developments on national level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071FA-B1A6-489B-BE70-F39FDBC4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Estonia</a:t>
            </a:r>
            <a:r>
              <a:rPr lang="lt-LT" dirty="0">
                <a:solidFill>
                  <a:srgbClr val="7030A0"/>
                </a:solidFill>
              </a:rPr>
              <a:t>. </a:t>
            </a:r>
            <a:r>
              <a:rPr lang="lt-LT" dirty="0"/>
              <a:t>June </a:t>
            </a:r>
            <a:r>
              <a:rPr lang="en-US" dirty="0"/>
              <a:t>2018. New project SÜTIK with the main goal to socialize people living with addiction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Lithuania.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en-US" dirty="0"/>
              <a:t>October 2018.Parliament legitimated cannabis derived medicines</a:t>
            </a:r>
            <a:r>
              <a:rPr lang="ru-RU" dirty="0"/>
              <a:t> (</a:t>
            </a:r>
            <a:r>
              <a:rPr lang="en-US" dirty="0"/>
              <a:t>enters into power in May, 2019</a:t>
            </a:r>
            <a:r>
              <a:rPr lang="ru-RU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lt-LT" dirty="0"/>
              <a:t>and</a:t>
            </a:r>
            <a:r>
              <a:rPr lang="ru-RU" dirty="0"/>
              <a:t> </a:t>
            </a:r>
            <a:r>
              <a:rPr lang="en-US" dirty="0"/>
              <a:t>researches with all substances </a:t>
            </a:r>
          </a:p>
          <a:p>
            <a:pPr marL="0" indent="0">
              <a:buNone/>
            </a:pPr>
            <a:r>
              <a:rPr lang="en-US" dirty="0"/>
              <a:t>                           from the 1st list are allowed.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3AE4D-5D98-4917-8E05-44917827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203" y="365125"/>
            <a:ext cx="1938696" cy="1944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CBB2C-8B79-41CE-B0D0-46DB1F07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24" y="4231571"/>
            <a:ext cx="2736656" cy="2630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16E1D-CEF5-47D6-B7C9-8F1841E0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40603"/>
            <a:ext cx="1617397" cy="16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9D23C-7793-4255-8211-A6B380A0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Positive developments on national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071FA-B1A6-489B-BE70-F39FDBC40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7030A0"/>
                </a:solidFill>
              </a:rPr>
              <a:t>Sakartvel</a:t>
            </a:r>
            <a:r>
              <a:rPr lang="lt-LT" dirty="0">
                <a:solidFill>
                  <a:srgbClr val="7030A0"/>
                </a:solidFill>
              </a:rPr>
              <a:t>o</a:t>
            </a:r>
            <a:r>
              <a:rPr lang="ru-RU" dirty="0">
                <a:solidFill>
                  <a:srgbClr val="7030A0"/>
                </a:solidFill>
              </a:rPr>
              <a:t>/</a:t>
            </a:r>
            <a:r>
              <a:rPr lang="en-US" dirty="0">
                <a:solidFill>
                  <a:srgbClr val="7030A0"/>
                </a:solidFill>
              </a:rPr>
              <a:t>Georgia </a:t>
            </a:r>
            <a:r>
              <a:rPr lang="lt-LT" dirty="0" err="1"/>
              <a:t>There</a:t>
            </a:r>
            <a:r>
              <a:rPr lang="lt-LT" dirty="0"/>
              <a:t> are 4 </a:t>
            </a:r>
            <a:r>
              <a:rPr lang="lt-LT" dirty="0" err="1"/>
              <a:t>legislative</a:t>
            </a:r>
            <a:r>
              <a:rPr lang="lt-LT" dirty="0"/>
              <a:t> </a:t>
            </a:r>
            <a:r>
              <a:rPr lang="lt-LT" dirty="0" err="1"/>
              <a:t>bills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parliamentary</a:t>
            </a:r>
            <a:r>
              <a:rPr lang="lt-LT" dirty="0"/>
              <a:t> </a:t>
            </a:r>
            <a:r>
              <a:rPr lang="lt-LT" dirty="0" err="1"/>
              <a:t>pipeline</a:t>
            </a:r>
            <a:r>
              <a:rPr lang="lt-LT" dirty="0"/>
              <a:t> </a:t>
            </a:r>
            <a:r>
              <a:rPr lang="lt-LT" dirty="0" err="1"/>
              <a:t>now</a:t>
            </a:r>
            <a:r>
              <a:rPr lang="lt-LT" dirty="0"/>
              <a:t>:</a:t>
            </a:r>
            <a:r>
              <a:rPr lang="en-US" dirty="0"/>
              <a:t> </a:t>
            </a:r>
            <a:r>
              <a:rPr lang="en-US" dirty="0" err="1"/>
              <a:t>Decrim</a:t>
            </a:r>
            <a:r>
              <a:rPr lang="en-US" dirty="0"/>
              <a:t> Bill, Rights Law, Cannabis consumption regulation and Regulation of Cannabis cultivation and production for medical and industrial use.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en-US" dirty="0">
                <a:solidFill>
                  <a:srgbClr val="7030A0"/>
                </a:solidFill>
              </a:rPr>
              <a:t>Kyrgyzstan – 2019. New Code</a:t>
            </a:r>
            <a:r>
              <a:rPr lang="lt-LT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7030A0"/>
                </a:solidFill>
              </a:rPr>
              <a:t> of Misconduct and Crime with </a:t>
            </a:r>
            <a:r>
              <a:rPr lang="en-US" dirty="0"/>
              <a:t>some positive aspects: it clears up the alternative to punishment in the form of rehabilitation; the implementation of probation.</a:t>
            </a:r>
            <a:endParaRPr lang="ru-RU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0D851-BE24-4238-8FC3-DD218BDB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508" y="5000638"/>
            <a:ext cx="2182582" cy="1857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689EB-5728-4A86-8D20-E92F5D8C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46" y="356362"/>
            <a:ext cx="194479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0CF9-6771-4E72-9BC1-3CFDB89C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1" y="365125"/>
            <a:ext cx="12022319" cy="9546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 learnt</a:t>
            </a:r>
            <a:r>
              <a:rPr lang="lt-LT" b="1" dirty="0"/>
              <a:t> </a:t>
            </a:r>
            <a:r>
              <a:rPr lang="lt-LT" b="1" dirty="0" err="1"/>
              <a:t>and</a:t>
            </a:r>
            <a:r>
              <a:rPr lang="lt-LT" b="1" dirty="0"/>
              <a:t> </a:t>
            </a:r>
            <a:r>
              <a:rPr lang="lt-LT" b="1" dirty="0" err="1"/>
              <a:t>feedback</a:t>
            </a:r>
            <a:r>
              <a:rPr lang="lt-LT" b="1" dirty="0"/>
              <a:t> </a:t>
            </a:r>
            <a:r>
              <a:rPr lang="lt-LT" b="1" dirty="0" err="1"/>
              <a:t>from</a:t>
            </a:r>
            <a:r>
              <a:rPr lang="lt-LT" b="1" dirty="0"/>
              <a:t> </a:t>
            </a:r>
            <a:r>
              <a:rPr lang="lt-LT" b="1" dirty="0" err="1"/>
              <a:t>peop</a:t>
            </a:r>
            <a:r>
              <a:rPr lang="en-US" b="1" dirty="0"/>
              <a:t>l</a:t>
            </a:r>
            <a:r>
              <a:rPr lang="lt-LT" b="1" dirty="0"/>
              <a:t>e </a:t>
            </a:r>
            <a:r>
              <a:rPr lang="lt-LT" b="1" dirty="0" err="1"/>
              <a:t>who</a:t>
            </a:r>
            <a:r>
              <a:rPr lang="lt-LT" b="1" dirty="0"/>
              <a:t> </a:t>
            </a:r>
            <a:r>
              <a:rPr lang="lt-LT" b="1" dirty="0" err="1"/>
              <a:t>use</a:t>
            </a:r>
            <a:r>
              <a:rPr lang="lt-LT" b="1" dirty="0"/>
              <a:t> </a:t>
            </a:r>
            <a:r>
              <a:rPr lang="lt-LT" b="1" dirty="0" err="1"/>
              <a:t>drugs</a:t>
            </a:r>
            <a:r>
              <a:rPr lang="ru-RU" b="1" dirty="0"/>
              <a:t>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F9B5-90EB-40D7-BA7E-6EE50EF4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78352"/>
            <a:ext cx="5157787" cy="57597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Georgia: 01.10.2018 𝘗𝘰𝘭𝘪𝘤𝘦 𝘥𝘦𝘵𝘢𝘪𝘯𝘦𝘥 𝘢 𝘱𝘦𝘳𝘴𝘰𝘯 𝘸𝘪𝘵𝘩 𝘢 𝘴𝘺𝘳𝘪𝘯𝘨𝘦 𝘤𝘰𝘯𝘵𝘢𝘪𝘯𝘪𝘯𝘨 </a:t>
            </a:r>
            <a:r>
              <a:rPr lang="en-US" sz="2400" dirty="0">
                <a:solidFill>
                  <a:srgbClr val="7030A0"/>
                </a:solidFill>
              </a:rPr>
              <a:t>𝟎.𝟎𝟎𝟐 𝐠𝐫𝐚𝐦𝐬 </a:t>
            </a:r>
            <a:r>
              <a:rPr lang="en-US" sz="2400" dirty="0"/>
              <a:t>𝘰𝘧 𝘯𝘢𝘳𝘤𝘰𝘵𝘪𝘤 </a:t>
            </a:r>
            <a:r>
              <a:rPr lang="en-US" sz="2400" b="1" dirty="0"/>
              <a:t>𝘥𝘳𝘶𝘨𝘴 (𝘮𝘦𝘵𝘩</a:t>
            </a:r>
            <a:r>
              <a:rPr lang="en-US" sz="2400" dirty="0"/>
              <a:t>). 𝘏𝘦 𝘧𝘢𝘤𝘦𝘴 </a:t>
            </a:r>
            <a:r>
              <a:rPr lang="en-US" sz="2400" b="1" dirty="0">
                <a:solidFill>
                  <a:srgbClr val="7030A0"/>
                </a:solidFill>
              </a:rPr>
              <a:t>6 </a:t>
            </a:r>
            <a:r>
              <a:rPr lang="en-US" sz="2400" dirty="0">
                <a:solidFill>
                  <a:srgbClr val="7030A0"/>
                </a:solidFill>
              </a:rPr>
              <a:t>𝒚𝒆𝒂𝒓𝒔 𝒊𝒏 𝒂 𝒋𝒂𝒊𝒍.</a:t>
            </a:r>
          </a:p>
          <a:p>
            <a:pPr lvl="0"/>
            <a:r>
              <a:rPr lang="en-US" b="1" dirty="0"/>
              <a:t>Decriminalization bill – stuck on </a:t>
            </a:r>
            <a:r>
              <a:rPr lang="en-US" dirty="0"/>
              <a:t>first iteration with committees.</a:t>
            </a:r>
          </a:p>
          <a:p>
            <a:pPr lvl="0"/>
            <a:r>
              <a:rPr lang="lt-LT" b="1" dirty="0" err="1"/>
              <a:t>Cannabis</a:t>
            </a:r>
            <a:r>
              <a:rPr lang="lt-LT" b="1" dirty="0"/>
              <a:t> </a:t>
            </a:r>
            <a:r>
              <a:rPr lang="lt-LT" b="1" dirty="0" err="1"/>
              <a:t>consumption</a:t>
            </a:r>
            <a:r>
              <a:rPr lang="lt-LT" b="1" dirty="0"/>
              <a:t> </a:t>
            </a:r>
            <a:r>
              <a:rPr lang="lt-LT" b="1" dirty="0" err="1"/>
              <a:t>regulation</a:t>
            </a:r>
            <a:r>
              <a:rPr lang="lt-LT" dirty="0"/>
              <a:t>,</a:t>
            </a:r>
            <a:r>
              <a:rPr lang="en-US" dirty="0"/>
              <a:t> if accepted and made as a law, will come in </a:t>
            </a:r>
            <a:r>
              <a:rPr lang="en-US" b="1" dirty="0"/>
              <a:t>contradiction with the last Constitutional court decision </a:t>
            </a:r>
            <a:r>
              <a:rPr lang="en-US" dirty="0"/>
              <a:t>legalizing </a:t>
            </a:r>
          </a:p>
          <a:p>
            <a:pPr marL="0" lvl="0" indent="0">
              <a:buNone/>
            </a:pPr>
            <a:r>
              <a:rPr lang="en-US" dirty="0"/>
              <a:t>          Cannabis </a:t>
            </a:r>
          </a:p>
          <a:p>
            <a:pPr marL="0" lvl="0" indent="0">
              <a:buNone/>
            </a:pPr>
            <a:r>
              <a:rPr lang="en-US" dirty="0"/>
              <a:t>                     consumption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4B52DE-299B-47C0-8176-971A8169D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2640" y="668337"/>
            <a:ext cx="6040884" cy="24425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    Tbilisi’s #</a:t>
            </a:r>
            <a:r>
              <a:rPr lang="en-US" dirty="0" err="1">
                <a:solidFill>
                  <a:srgbClr val="7030A0"/>
                </a:solidFill>
              </a:rPr>
              <a:t>raveolution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Sakartvel</a:t>
            </a:r>
            <a:r>
              <a:rPr lang="lt-LT" dirty="0">
                <a:solidFill>
                  <a:srgbClr val="7030A0"/>
                </a:solidFill>
              </a:rPr>
              <a:t>o</a:t>
            </a:r>
            <a:r>
              <a:rPr lang="ru-RU" dirty="0">
                <a:solidFill>
                  <a:srgbClr val="7030A0"/>
                </a:solidFill>
              </a:rPr>
              <a:t>/</a:t>
            </a:r>
            <a:r>
              <a:rPr lang="en-US" dirty="0">
                <a:solidFill>
                  <a:srgbClr val="7030A0"/>
                </a:solidFill>
              </a:rPr>
              <a:t>Georgia</a:t>
            </a: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12AACF-042C-4C22-97F9-FF76B322A4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32225-DF3B-4B54-ACA3-3F6F79CC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2505075"/>
            <a:ext cx="5903723" cy="37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A11F11-B0C5-46D8-AC28-0D65B14F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054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Lesson learnt</a:t>
            </a:r>
            <a:r>
              <a:rPr lang="lt-LT" sz="4000" b="1" dirty="0"/>
              <a:t> </a:t>
            </a:r>
            <a:r>
              <a:rPr lang="lt-LT" sz="4000" b="1" dirty="0" err="1"/>
              <a:t>and</a:t>
            </a:r>
            <a:r>
              <a:rPr lang="lt-LT" sz="4000" b="1" dirty="0"/>
              <a:t> </a:t>
            </a:r>
            <a:r>
              <a:rPr lang="lt-LT" sz="4000" b="1" dirty="0" err="1"/>
              <a:t>feedback</a:t>
            </a:r>
            <a:r>
              <a:rPr lang="lt-LT" sz="4000" b="1" dirty="0"/>
              <a:t> </a:t>
            </a:r>
            <a:r>
              <a:rPr lang="lt-LT" sz="4000" b="1" dirty="0" err="1"/>
              <a:t>from</a:t>
            </a:r>
            <a:r>
              <a:rPr lang="lt-LT" sz="4000" b="1" dirty="0"/>
              <a:t> </a:t>
            </a:r>
            <a:r>
              <a:rPr lang="lt-LT" sz="4000" b="1" dirty="0" err="1"/>
              <a:t>peop</a:t>
            </a:r>
            <a:r>
              <a:rPr lang="en-US" sz="4000" b="1" dirty="0"/>
              <a:t>l</a:t>
            </a:r>
            <a:r>
              <a:rPr lang="lt-LT" sz="4000" b="1" dirty="0"/>
              <a:t>e </a:t>
            </a:r>
            <a:r>
              <a:rPr lang="lt-LT" sz="4000" b="1" dirty="0" err="1"/>
              <a:t>who</a:t>
            </a:r>
            <a:r>
              <a:rPr lang="lt-LT" sz="4000" b="1" dirty="0"/>
              <a:t> </a:t>
            </a:r>
            <a:r>
              <a:rPr lang="lt-LT" sz="4000" b="1" dirty="0" err="1"/>
              <a:t>use</a:t>
            </a:r>
            <a:r>
              <a:rPr lang="lt-LT" sz="4000" b="1" dirty="0"/>
              <a:t> </a:t>
            </a:r>
            <a:r>
              <a:rPr lang="lt-LT" sz="4000" b="1" dirty="0" err="1"/>
              <a:t>drugs</a:t>
            </a:r>
            <a:r>
              <a:rPr lang="ru-RU" sz="4000" b="1" dirty="0"/>
              <a:t> (2)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1914D9-1E50-40AC-A9AE-3B343A51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2045"/>
            <a:ext cx="5157787" cy="631596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rgbClr val="7030A0"/>
                </a:solidFill>
              </a:rPr>
              <a:t>Lithuania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9903B6-5441-4D57-8B43-8F02BA5AD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6887"/>
            <a:ext cx="5183188" cy="5467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Kyrgyzstan</a:t>
            </a:r>
            <a:r>
              <a:rPr lang="lt-LT" sz="3200" dirty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5F7FB9-4747-4E1E-A5F4-8CE36D23F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13641"/>
            <a:ext cx="5799611" cy="468983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2019</a:t>
            </a:r>
            <a:r>
              <a:rPr lang="en-US" dirty="0"/>
              <a:t> The penalty for possession of small amount is from 500 to 4000 </a:t>
            </a:r>
            <a:r>
              <a:rPr lang="en-US" b="1" dirty="0"/>
              <a:t>Euro</a:t>
            </a:r>
            <a:r>
              <a:rPr lang="en-US" dirty="0"/>
              <a:t> </a:t>
            </a:r>
            <a:r>
              <a:rPr lang="en-US" sz="2400" i="1" dirty="0"/>
              <a:t>(average salary is 14 Euro per month</a:t>
            </a:r>
            <a:r>
              <a:rPr lang="en-US" dirty="0"/>
              <a:t>).</a:t>
            </a:r>
          </a:p>
          <a:p>
            <a:r>
              <a:rPr lang="en-US" dirty="0"/>
              <a:t>If one can`t pay during three months, imprisonment up to 2.5 years</a:t>
            </a:r>
          </a:p>
          <a:p>
            <a:r>
              <a:rPr lang="en-US" dirty="0"/>
              <a:t>+ upon release a person must pay 50% of the fine</a:t>
            </a:r>
          </a:p>
          <a:p>
            <a:pPr marL="0" indent="0">
              <a:buNone/>
            </a:pPr>
            <a:r>
              <a:rPr lang="en-US" i="1" dirty="0"/>
              <a:t>      *</a:t>
            </a:r>
            <a:r>
              <a:rPr lang="en-US" b="1" i="1" dirty="0">
                <a:solidFill>
                  <a:srgbClr val="7030A0"/>
                </a:solidFill>
              </a:rPr>
              <a:t>2018</a:t>
            </a:r>
            <a:r>
              <a:rPr lang="en-US" i="1" dirty="0"/>
              <a:t> - only 2 out of 10 </a:t>
            </a:r>
          </a:p>
          <a:p>
            <a:pPr marL="0" indent="0">
              <a:buNone/>
            </a:pPr>
            <a:r>
              <a:rPr lang="en-US" i="1" dirty="0"/>
              <a:t>PWUD are able to pay fine </a:t>
            </a:r>
          </a:p>
          <a:p>
            <a:pPr marL="0" indent="0">
              <a:buNone/>
            </a:pPr>
            <a:r>
              <a:rPr lang="en-US" i="1" dirty="0"/>
              <a:t>up to 400 Euro.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CAA10BD-C9F8-41B7-A5D5-4D6D160D9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13641"/>
            <a:ext cx="5157787" cy="4276022"/>
          </a:xfrm>
        </p:spPr>
        <p:txBody>
          <a:bodyPr>
            <a:normAutofit lnSpcReduction="10000"/>
          </a:bodyPr>
          <a:lstStyle/>
          <a:p>
            <a:r>
              <a:rPr lang="lt-LT" b="1" dirty="0" err="1"/>
              <a:t>Re</a:t>
            </a:r>
            <a:r>
              <a:rPr lang="lt-LT" dirty="0" err="1"/>
              <a:t>-crim</a:t>
            </a:r>
            <a:r>
              <a:rPr lang="en-US" dirty="0" err="1"/>
              <a:t>inalized</a:t>
            </a:r>
            <a:r>
              <a:rPr lang="lt-LT" dirty="0"/>
              <a:t> </a:t>
            </a:r>
            <a:r>
              <a:rPr lang="en-US" dirty="0"/>
              <a:t>all drugs since 2017</a:t>
            </a:r>
          </a:p>
          <a:p>
            <a:r>
              <a:rPr lang="en-US" dirty="0"/>
              <a:t>The same year up to 1400 people, age 18-29, got criminal record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888AC2-DECB-4183-B133-0A745323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02" y="3728299"/>
            <a:ext cx="4172932" cy="3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017110-FD52-46AA-8F91-D0E6CD5A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2" y="213208"/>
            <a:ext cx="8831766" cy="1325563"/>
          </a:xfrm>
        </p:spPr>
        <p:txBody>
          <a:bodyPr/>
          <a:lstStyle/>
          <a:p>
            <a:r>
              <a:rPr lang="en-US" b="1" dirty="0"/>
              <a:t>EECA community advocacy efforts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904AAC-3630-4A20-A577-D57A5E6A2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05391"/>
            <a:ext cx="6172200" cy="4687484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Kazakhstan</a:t>
            </a:r>
            <a:r>
              <a:rPr lang="en-US" dirty="0"/>
              <a:t> the community advocacy efforts are aimed on keeping and widening the OST program;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in </a:t>
            </a:r>
            <a:r>
              <a:rPr lang="en-US" b="1" dirty="0"/>
              <a:t>Belarus</a:t>
            </a:r>
            <a:r>
              <a:rPr lang="en-US" dirty="0"/>
              <a:t> the community advocacy efforts are aimed on getting take-home OST pills to keep socialization going.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304CB-612B-4498-A40F-28CB171E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4490719"/>
            <a:ext cx="5679440" cy="1652133"/>
          </a:xfrm>
          <a:prstGeom prst="rect">
            <a:avLst/>
          </a:prstGeom>
        </p:spPr>
      </p:pic>
      <p:pic>
        <p:nvPicPr>
          <p:cNvPr id="1026" name="Picture 2" descr="ÐÐ°Ð·Ð°ÑÑÑÐ°Ð½ÑÐºÐ¸Ð¹ Ð¡Ð¾ÑÐ· ÐÑÐ´ÐµÐ¹ ÐÐ¸Ð²ÑÑÐ¸Ñ Ñ ÐÐÐ§">
            <a:extLst>
              <a:ext uri="{FF2B5EF4-FFF2-40B4-BE49-F238E27FC236}">
                <a16:creationId xmlns:a16="http://schemas.microsoft.com/office/drawing/2014/main" id="{C381DF92-4ADB-40C8-B7E0-ECF410AB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72043"/>
            <a:ext cx="4704080" cy="16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1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8894B8-A7B1-4411-8294-C21DB2B8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OST Coverage in EECA by country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4C56363-121D-4455-BDA4-87B6D12F4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03577"/>
              </p:ext>
            </p:extLst>
          </p:nvPr>
        </p:nvGraphicFramePr>
        <p:xfrm>
          <a:off x="334536" y="1115122"/>
          <a:ext cx="11329639" cy="531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FACEA35-D10B-4284-B286-8DEAFC76A659}"/>
              </a:ext>
            </a:extLst>
          </p:cNvPr>
          <p:cNvSpPr/>
          <p:nvPr/>
        </p:nvSpPr>
        <p:spPr>
          <a:xfrm flipH="1">
            <a:off x="1237784" y="6003367"/>
            <a:ext cx="99691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In order to reverse the HIV epidemic, the % of PWID involved in NSP services should  be 60% of all people with opioid dependence, and the number of people receiving OST treatment  should  reach 40%. (WHO technical guide, UNAIDS, 2012)</a:t>
            </a:r>
          </a:p>
        </p:txBody>
      </p:sp>
    </p:spTree>
    <p:extLst>
      <p:ext uri="{BB962C8B-B14F-4D97-AF65-F5344CB8AC3E}">
        <p14:creationId xmlns:p14="http://schemas.microsoft.com/office/powerpoint/2010/main" val="215100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492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Positive developments and lessons learnt from national processes in CEECA countries</vt:lpstr>
      <vt:lpstr>EHRA sets regional and national agenda and harm reduction with the meaningful involvement of community of people who use drugs</vt:lpstr>
      <vt:lpstr>  In EECA up to 50% of prisoners are people who use drugs   Distribution of new HIV cases among people who inject drugs</vt:lpstr>
      <vt:lpstr>Positive developments on national level</vt:lpstr>
      <vt:lpstr>Positive developments on national level</vt:lpstr>
      <vt:lpstr>Lesson learnt and feedback from people who use drugs (1)</vt:lpstr>
      <vt:lpstr>Lesson learnt and feedback from people who use drugs (2)</vt:lpstr>
      <vt:lpstr>EECA community advocacy efforts</vt:lpstr>
      <vt:lpstr>OST Coverage in EECA by country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developments and lessons learnt from progressive national processes in six CEECA states.</dc:title>
  <dc:creator>Olga Belyaeva</dc:creator>
  <cp:lastModifiedBy>Olga Belyaeva</cp:lastModifiedBy>
  <cp:revision>103</cp:revision>
  <dcterms:created xsi:type="dcterms:W3CDTF">2018-10-09T16:47:59Z</dcterms:created>
  <dcterms:modified xsi:type="dcterms:W3CDTF">2018-10-17T07:04:15Z</dcterms:modified>
</cp:coreProperties>
</file>