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300" r:id="rId4"/>
    <p:sldId id="301" r:id="rId5"/>
    <p:sldId id="278" r:id="rId6"/>
    <p:sldId id="279" r:id="rId7"/>
    <p:sldId id="267" r:id="rId8"/>
    <p:sldId id="280" r:id="rId9"/>
    <p:sldId id="297" r:id="rId10"/>
    <p:sldId id="296" r:id="rId11"/>
    <p:sldId id="294" r:id="rId12"/>
    <p:sldId id="293" r:id="rId13"/>
    <p:sldId id="298" r:id="rId14"/>
    <p:sldId id="29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57"/>
    <p:restoredTop sz="95331"/>
  </p:normalViewPr>
  <p:slideViewPr>
    <p:cSldViewPr snapToGrid="0" snapToObjects="1">
      <p:cViewPr>
        <p:scale>
          <a:sx n="100" d="100"/>
          <a:sy n="100" d="100"/>
        </p:scale>
        <p:origin x="14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6C9E3-A580-F242-AE01-B0F4A1B23A6A}" type="doc">
      <dgm:prSet loTypeId="urn:microsoft.com/office/officeart/2008/layout/VerticalCircle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FDE99C-3C07-7942-90E9-E4D3F113A442}">
      <dgm:prSet phldrT="[Text]"/>
      <dgm:spPr/>
      <dgm:t>
        <a:bodyPr/>
        <a:lstStyle/>
        <a:p>
          <a:r>
            <a:rPr lang="ru-RU" dirty="0"/>
            <a:t>Причины употребления</a:t>
          </a:r>
          <a:endParaRPr lang="en-US" dirty="0"/>
        </a:p>
      </dgm:t>
    </dgm:pt>
    <dgm:pt modelId="{4937B580-F83A-D545-8AD0-DA8513F3C95E}" type="parTrans" cxnId="{D0558B7B-D515-714F-96D4-7F703BF8CF58}">
      <dgm:prSet/>
      <dgm:spPr/>
      <dgm:t>
        <a:bodyPr/>
        <a:lstStyle/>
        <a:p>
          <a:endParaRPr lang="en-US"/>
        </a:p>
      </dgm:t>
    </dgm:pt>
    <dgm:pt modelId="{1D2550E1-0C26-2E4F-A906-F23FAE74F547}" type="sibTrans" cxnId="{D0558B7B-D515-714F-96D4-7F703BF8CF58}">
      <dgm:prSet/>
      <dgm:spPr/>
      <dgm:t>
        <a:bodyPr/>
        <a:lstStyle/>
        <a:p>
          <a:endParaRPr lang="en-US"/>
        </a:p>
      </dgm:t>
    </dgm:pt>
    <dgm:pt modelId="{5D8A71B0-0245-494F-B7F8-56E954F3B96A}">
      <dgm:prSet phldrT="[Text]"/>
      <dgm:spPr/>
      <dgm:t>
        <a:bodyPr/>
        <a:lstStyle/>
        <a:p>
          <a:r>
            <a:rPr lang="ru-RU" dirty="0"/>
            <a:t>Личные проблемы</a:t>
          </a:r>
        </a:p>
        <a:p>
          <a:r>
            <a:rPr lang="ru-RU" dirty="0"/>
            <a:t>Социальные проблемы</a:t>
          </a:r>
        </a:p>
        <a:p>
          <a:r>
            <a:rPr lang="ru-RU" dirty="0"/>
            <a:t>Досуг и удовольствие</a:t>
          </a:r>
        </a:p>
      </dgm:t>
    </dgm:pt>
    <dgm:pt modelId="{9A3CDDF0-0520-534D-8A1F-3D8FA4157030}" type="parTrans" cxnId="{49C1FB3D-AA23-1E48-971A-641B51C560D1}">
      <dgm:prSet/>
      <dgm:spPr/>
      <dgm:t>
        <a:bodyPr/>
        <a:lstStyle/>
        <a:p>
          <a:endParaRPr lang="en-US"/>
        </a:p>
      </dgm:t>
    </dgm:pt>
    <dgm:pt modelId="{54E7CBFF-AB7A-2541-B279-C88D5B4C183B}" type="sibTrans" cxnId="{49C1FB3D-AA23-1E48-971A-641B51C560D1}">
      <dgm:prSet/>
      <dgm:spPr/>
      <dgm:t>
        <a:bodyPr/>
        <a:lstStyle/>
        <a:p>
          <a:endParaRPr lang="en-US"/>
        </a:p>
      </dgm:t>
    </dgm:pt>
    <dgm:pt modelId="{A8B465AC-DC9D-394A-8F73-52F7E5B24E9A}">
      <dgm:prSet phldrT="[Text]"/>
      <dgm:spPr/>
      <dgm:t>
        <a:bodyPr/>
        <a:lstStyle/>
        <a:p>
          <a:r>
            <a:rPr lang="ru-RU" dirty="0"/>
            <a:t>Репрессивная политика</a:t>
          </a:r>
          <a:endParaRPr lang="en-US" dirty="0"/>
        </a:p>
      </dgm:t>
    </dgm:pt>
    <dgm:pt modelId="{232CA2F2-85F2-E840-A0AB-C7C76CA27529}" type="parTrans" cxnId="{A6898E9B-258E-0F43-AA3C-6340554CF1D2}">
      <dgm:prSet/>
      <dgm:spPr/>
      <dgm:t>
        <a:bodyPr/>
        <a:lstStyle/>
        <a:p>
          <a:endParaRPr lang="en-US"/>
        </a:p>
      </dgm:t>
    </dgm:pt>
    <dgm:pt modelId="{E18D4DEF-4C26-4E41-BE94-E0148DF533D6}" type="sibTrans" cxnId="{A6898E9B-258E-0F43-AA3C-6340554CF1D2}">
      <dgm:prSet/>
      <dgm:spPr/>
      <dgm:t>
        <a:bodyPr/>
        <a:lstStyle/>
        <a:p>
          <a:endParaRPr lang="en-US"/>
        </a:p>
      </dgm:t>
    </dgm:pt>
    <dgm:pt modelId="{57EB82DF-8F17-8748-ADB0-5C1166B442CE}">
      <dgm:prSet phldrT="[Text]"/>
      <dgm:spPr/>
      <dgm:t>
        <a:bodyPr/>
        <a:lstStyle/>
        <a:p>
          <a:r>
            <a:rPr lang="ru-RU" dirty="0"/>
            <a:t>Нерациональна</a:t>
          </a:r>
        </a:p>
      </dgm:t>
    </dgm:pt>
    <dgm:pt modelId="{A8DE5CB8-3059-6749-93CF-B75D11213F0E}" type="parTrans" cxnId="{9ED05EE2-46D3-F84A-99A6-816F1AE210F4}">
      <dgm:prSet/>
      <dgm:spPr/>
      <dgm:t>
        <a:bodyPr/>
        <a:lstStyle/>
        <a:p>
          <a:endParaRPr lang="en-US"/>
        </a:p>
      </dgm:t>
    </dgm:pt>
    <dgm:pt modelId="{53DE5200-4CDC-1E41-A0E9-018492E2BABF}" type="sibTrans" cxnId="{9ED05EE2-46D3-F84A-99A6-816F1AE210F4}">
      <dgm:prSet/>
      <dgm:spPr/>
      <dgm:t>
        <a:bodyPr/>
        <a:lstStyle/>
        <a:p>
          <a:endParaRPr lang="en-US"/>
        </a:p>
      </dgm:t>
    </dgm:pt>
    <dgm:pt modelId="{CDD280A1-F252-924B-9D43-04552835860B}">
      <dgm:prSet phldrT="[Text]"/>
      <dgm:spPr/>
      <dgm:t>
        <a:bodyPr/>
        <a:lstStyle/>
        <a:p>
          <a:r>
            <a:rPr lang="ru-RU" dirty="0"/>
            <a:t>Наказания за наркотики нарушают принцип пропорциональности, так как в основном употребление вредит самому потребителю, а не окружающим</a:t>
          </a:r>
          <a:endParaRPr lang="en-US" dirty="0"/>
        </a:p>
      </dgm:t>
    </dgm:pt>
    <dgm:pt modelId="{9E83FAEF-2984-324B-B327-EB87E5F85293}" type="parTrans" cxnId="{7581C45F-1AB4-B84F-A286-BCE5A87F95A5}">
      <dgm:prSet/>
      <dgm:spPr/>
      <dgm:t>
        <a:bodyPr/>
        <a:lstStyle/>
        <a:p>
          <a:endParaRPr lang="en-US"/>
        </a:p>
      </dgm:t>
    </dgm:pt>
    <dgm:pt modelId="{EB49C773-8C51-AA45-9011-82DAA9629D4C}" type="sibTrans" cxnId="{7581C45F-1AB4-B84F-A286-BCE5A87F95A5}">
      <dgm:prSet/>
      <dgm:spPr/>
      <dgm:t>
        <a:bodyPr/>
        <a:lstStyle/>
        <a:p>
          <a:endParaRPr lang="en-US"/>
        </a:p>
      </dgm:t>
    </dgm:pt>
    <dgm:pt modelId="{98F0B2A8-1ACA-3F46-AF88-7230570BC78C}" type="pres">
      <dgm:prSet presAssocID="{94E6C9E3-A580-F242-AE01-B0F4A1B23A6A}" presName="Name0" presStyleCnt="0">
        <dgm:presLayoutVars>
          <dgm:dir/>
        </dgm:presLayoutVars>
      </dgm:prSet>
      <dgm:spPr/>
    </dgm:pt>
    <dgm:pt modelId="{458D7C6A-9262-554C-B436-5D9429CF929C}" type="pres">
      <dgm:prSet presAssocID="{BFFDE99C-3C07-7942-90E9-E4D3F113A442}" presName="withChildren" presStyleCnt="0"/>
      <dgm:spPr/>
    </dgm:pt>
    <dgm:pt modelId="{DC363409-D3FF-3C49-BD07-CB0CD70E7463}" type="pres">
      <dgm:prSet presAssocID="{BFFDE99C-3C07-7942-90E9-E4D3F113A442}" presName="bigCircle" presStyleLbl="vennNode1" presStyleIdx="0" presStyleCnt="5"/>
      <dgm:spPr/>
    </dgm:pt>
    <dgm:pt modelId="{ADEDFF0C-CF28-8D42-B1BB-D812E030EAC2}" type="pres">
      <dgm:prSet presAssocID="{BFFDE99C-3C07-7942-90E9-E4D3F113A442}" presName="medCircle" presStyleLbl="vennNode1" presStyleIdx="1" presStyleCnt="5"/>
      <dgm:spPr/>
    </dgm:pt>
    <dgm:pt modelId="{473A9849-D060-5147-866D-896CCCE8242B}" type="pres">
      <dgm:prSet presAssocID="{BFFDE99C-3C07-7942-90E9-E4D3F113A442}" presName="txLvl1" presStyleLbl="revTx" presStyleIdx="0" presStyleCnt="5"/>
      <dgm:spPr/>
    </dgm:pt>
    <dgm:pt modelId="{2A413CEC-0932-A34C-AF09-736EAB25138E}" type="pres">
      <dgm:prSet presAssocID="{BFFDE99C-3C07-7942-90E9-E4D3F113A442}" presName="lin" presStyleCnt="0"/>
      <dgm:spPr/>
    </dgm:pt>
    <dgm:pt modelId="{2207514C-21E4-7C42-879E-8CAB86F92D43}" type="pres">
      <dgm:prSet presAssocID="{5D8A71B0-0245-494F-B7F8-56E954F3B96A}" presName="txLvl2" presStyleLbl="revTx" presStyleIdx="1" presStyleCnt="5"/>
      <dgm:spPr/>
    </dgm:pt>
    <dgm:pt modelId="{A119B39C-A6C3-5B4C-BF87-F4A59220ECFC}" type="pres">
      <dgm:prSet presAssocID="{BFFDE99C-3C07-7942-90E9-E4D3F113A442}" presName="overlap" presStyleCnt="0"/>
      <dgm:spPr/>
    </dgm:pt>
    <dgm:pt modelId="{293A11CB-B7FF-5D41-8D8F-D5C2310672D3}" type="pres">
      <dgm:prSet presAssocID="{A8B465AC-DC9D-394A-8F73-52F7E5B24E9A}" presName="withChildren" presStyleCnt="0"/>
      <dgm:spPr/>
    </dgm:pt>
    <dgm:pt modelId="{1F6A400C-BD69-E341-8E66-03B6903A9A06}" type="pres">
      <dgm:prSet presAssocID="{A8B465AC-DC9D-394A-8F73-52F7E5B24E9A}" presName="bigCircle" presStyleLbl="vennNode1" presStyleIdx="2" presStyleCnt="5"/>
      <dgm:spPr/>
    </dgm:pt>
    <dgm:pt modelId="{41CF4A05-F4D5-E549-896E-9BD50D683EA0}" type="pres">
      <dgm:prSet presAssocID="{A8B465AC-DC9D-394A-8F73-52F7E5B24E9A}" presName="medCircle" presStyleLbl="vennNode1" presStyleIdx="3" presStyleCnt="5"/>
      <dgm:spPr/>
    </dgm:pt>
    <dgm:pt modelId="{CF439889-E852-AE47-B302-D2840BDB745F}" type="pres">
      <dgm:prSet presAssocID="{A8B465AC-DC9D-394A-8F73-52F7E5B24E9A}" presName="txLvl1" presStyleLbl="revTx" presStyleIdx="2" presStyleCnt="5"/>
      <dgm:spPr/>
    </dgm:pt>
    <dgm:pt modelId="{120DD279-3EEC-BA48-B4C9-B5CECA2CB7E7}" type="pres">
      <dgm:prSet presAssocID="{A8B465AC-DC9D-394A-8F73-52F7E5B24E9A}" presName="lin" presStyleCnt="0"/>
      <dgm:spPr/>
    </dgm:pt>
    <dgm:pt modelId="{2C7C3DD4-6C40-064B-A1C9-7FB07E4643E5}" type="pres">
      <dgm:prSet presAssocID="{57EB82DF-8F17-8748-ADB0-5C1166B442CE}" presName="txLvl2" presStyleLbl="revTx" presStyleIdx="3" presStyleCnt="5"/>
      <dgm:spPr/>
    </dgm:pt>
    <dgm:pt modelId="{9F317EE0-27EC-0A48-91AC-6D5152B09AAC}" type="pres">
      <dgm:prSet presAssocID="{53DE5200-4CDC-1E41-A0E9-018492E2BABF}" presName="smCircle" presStyleLbl="vennNode1" presStyleIdx="4" presStyleCnt="5"/>
      <dgm:spPr/>
    </dgm:pt>
    <dgm:pt modelId="{C63B65DA-01DE-224C-BE65-24504EA58DB7}" type="pres">
      <dgm:prSet presAssocID="{CDD280A1-F252-924B-9D43-04552835860B}" presName="txLvl2" presStyleLbl="revTx" presStyleIdx="4" presStyleCnt="5"/>
      <dgm:spPr/>
    </dgm:pt>
  </dgm:ptLst>
  <dgm:cxnLst>
    <dgm:cxn modelId="{9D9FA804-AC25-B044-9A51-467191BD8623}" type="presOf" srcId="{A8B465AC-DC9D-394A-8F73-52F7E5B24E9A}" destId="{CF439889-E852-AE47-B302-D2840BDB745F}" srcOrd="0" destOrd="0" presId="urn:microsoft.com/office/officeart/2008/layout/VerticalCircleList"/>
    <dgm:cxn modelId="{9E5A8822-E50E-9945-A113-B1A1AF081937}" type="presOf" srcId="{57EB82DF-8F17-8748-ADB0-5C1166B442CE}" destId="{2C7C3DD4-6C40-064B-A1C9-7FB07E4643E5}" srcOrd="0" destOrd="0" presId="urn:microsoft.com/office/officeart/2008/layout/VerticalCircleList"/>
    <dgm:cxn modelId="{38C59B23-FD7A-694F-B9F5-A6E6D193559C}" type="presOf" srcId="{94E6C9E3-A580-F242-AE01-B0F4A1B23A6A}" destId="{98F0B2A8-1ACA-3F46-AF88-7230570BC78C}" srcOrd="0" destOrd="0" presId="urn:microsoft.com/office/officeart/2008/layout/VerticalCircleList"/>
    <dgm:cxn modelId="{49C1FB3D-AA23-1E48-971A-641B51C560D1}" srcId="{BFFDE99C-3C07-7942-90E9-E4D3F113A442}" destId="{5D8A71B0-0245-494F-B7F8-56E954F3B96A}" srcOrd="0" destOrd="0" parTransId="{9A3CDDF0-0520-534D-8A1F-3D8FA4157030}" sibTransId="{54E7CBFF-AB7A-2541-B279-C88D5B4C183B}"/>
    <dgm:cxn modelId="{C9D9F954-2111-0842-A041-7C00E35E3A13}" type="presOf" srcId="{CDD280A1-F252-924B-9D43-04552835860B}" destId="{C63B65DA-01DE-224C-BE65-24504EA58DB7}" srcOrd="0" destOrd="0" presId="urn:microsoft.com/office/officeart/2008/layout/VerticalCircleList"/>
    <dgm:cxn modelId="{7581C45F-1AB4-B84F-A286-BCE5A87F95A5}" srcId="{A8B465AC-DC9D-394A-8F73-52F7E5B24E9A}" destId="{CDD280A1-F252-924B-9D43-04552835860B}" srcOrd="1" destOrd="0" parTransId="{9E83FAEF-2984-324B-B327-EB87E5F85293}" sibTransId="{EB49C773-8C51-AA45-9011-82DAA9629D4C}"/>
    <dgm:cxn modelId="{1C32796B-9AA3-D841-BDC6-994CBF57622D}" type="presOf" srcId="{5D8A71B0-0245-494F-B7F8-56E954F3B96A}" destId="{2207514C-21E4-7C42-879E-8CAB86F92D43}" srcOrd="0" destOrd="0" presId="urn:microsoft.com/office/officeart/2008/layout/VerticalCircleList"/>
    <dgm:cxn modelId="{D0558B7B-D515-714F-96D4-7F703BF8CF58}" srcId="{94E6C9E3-A580-F242-AE01-B0F4A1B23A6A}" destId="{BFFDE99C-3C07-7942-90E9-E4D3F113A442}" srcOrd="0" destOrd="0" parTransId="{4937B580-F83A-D545-8AD0-DA8513F3C95E}" sibTransId="{1D2550E1-0C26-2E4F-A906-F23FAE74F547}"/>
    <dgm:cxn modelId="{E8C59B97-E361-8341-B9CF-6581D619FFF7}" type="presOf" srcId="{BFFDE99C-3C07-7942-90E9-E4D3F113A442}" destId="{473A9849-D060-5147-866D-896CCCE8242B}" srcOrd="0" destOrd="0" presId="urn:microsoft.com/office/officeart/2008/layout/VerticalCircleList"/>
    <dgm:cxn modelId="{A6898E9B-258E-0F43-AA3C-6340554CF1D2}" srcId="{94E6C9E3-A580-F242-AE01-B0F4A1B23A6A}" destId="{A8B465AC-DC9D-394A-8F73-52F7E5B24E9A}" srcOrd="1" destOrd="0" parTransId="{232CA2F2-85F2-E840-A0AB-C7C76CA27529}" sibTransId="{E18D4DEF-4C26-4E41-BE94-E0148DF533D6}"/>
    <dgm:cxn modelId="{9ED05EE2-46D3-F84A-99A6-816F1AE210F4}" srcId="{A8B465AC-DC9D-394A-8F73-52F7E5B24E9A}" destId="{57EB82DF-8F17-8748-ADB0-5C1166B442CE}" srcOrd="0" destOrd="0" parTransId="{A8DE5CB8-3059-6749-93CF-B75D11213F0E}" sibTransId="{53DE5200-4CDC-1E41-A0E9-018492E2BABF}"/>
    <dgm:cxn modelId="{F4CD1E64-2A3A-E749-A6AF-1212475E930A}" type="presParOf" srcId="{98F0B2A8-1ACA-3F46-AF88-7230570BC78C}" destId="{458D7C6A-9262-554C-B436-5D9429CF929C}" srcOrd="0" destOrd="0" presId="urn:microsoft.com/office/officeart/2008/layout/VerticalCircleList"/>
    <dgm:cxn modelId="{C14044FF-0989-FB42-BF86-FCA02DB60C59}" type="presParOf" srcId="{458D7C6A-9262-554C-B436-5D9429CF929C}" destId="{DC363409-D3FF-3C49-BD07-CB0CD70E7463}" srcOrd="0" destOrd="0" presId="urn:microsoft.com/office/officeart/2008/layout/VerticalCircleList"/>
    <dgm:cxn modelId="{BC43A625-EBD3-6A45-A3C7-B19AAE1B9D0B}" type="presParOf" srcId="{458D7C6A-9262-554C-B436-5D9429CF929C}" destId="{ADEDFF0C-CF28-8D42-B1BB-D812E030EAC2}" srcOrd="1" destOrd="0" presId="urn:microsoft.com/office/officeart/2008/layout/VerticalCircleList"/>
    <dgm:cxn modelId="{6CBBBDB7-86B6-2B45-BCD9-93EF85957296}" type="presParOf" srcId="{458D7C6A-9262-554C-B436-5D9429CF929C}" destId="{473A9849-D060-5147-866D-896CCCE8242B}" srcOrd="2" destOrd="0" presId="urn:microsoft.com/office/officeart/2008/layout/VerticalCircleList"/>
    <dgm:cxn modelId="{DD762A8C-C383-1D4A-84C4-CFD28511D73C}" type="presParOf" srcId="{458D7C6A-9262-554C-B436-5D9429CF929C}" destId="{2A413CEC-0932-A34C-AF09-736EAB25138E}" srcOrd="3" destOrd="0" presId="urn:microsoft.com/office/officeart/2008/layout/VerticalCircleList"/>
    <dgm:cxn modelId="{6F99F9EF-7679-5641-ACCD-F01393907EF6}" type="presParOf" srcId="{2A413CEC-0932-A34C-AF09-736EAB25138E}" destId="{2207514C-21E4-7C42-879E-8CAB86F92D43}" srcOrd="0" destOrd="0" presId="urn:microsoft.com/office/officeart/2008/layout/VerticalCircleList"/>
    <dgm:cxn modelId="{76310164-3E01-D640-BDC7-F1BFB6B4D3C5}" type="presParOf" srcId="{98F0B2A8-1ACA-3F46-AF88-7230570BC78C}" destId="{A119B39C-A6C3-5B4C-BF87-F4A59220ECFC}" srcOrd="1" destOrd="0" presId="urn:microsoft.com/office/officeart/2008/layout/VerticalCircleList"/>
    <dgm:cxn modelId="{DAEA3BD0-255F-8148-A806-A57B1E2C0133}" type="presParOf" srcId="{98F0B2A8-1ACA-3F46-AF88-7230570BC78C}" destId="{293A11CB-B7FF-5D41-8D8F-D5C2310672D3}" srcOrd="2" destOrd="0" presId="urn:microsoft.com/office/officeart/2008/layout/VerticalCircleList"/>
    <dgm:cxn modelId="{5D683EA9-18D6-864C-8866-F04294ABEF6B}" type="presParOf" srcId="{293A11CB-B7FF-5D41-8D8F-D5C2310672D3}" destId="{1F6A400C-BD69-E341-8E66-03B6903A9A06}" srcOrd="0" destOrd="0" presId="urn:microsoft.com/office/officeart/2008/layout/VerticalCircleList"/>
    <dgm:cxn modelId="{C5E86852-2B88-8A43-9D10-3E0FD506FA86}" type="presParOf" srcId="{293A11CB-B7FF-5D41-8D8F-D5C2310672D3}" destId="{41CF4A05-F4D5-E549-896E-9BD50D683EA0}" srcOrd="1" destOrd="0" presId="urn:microsoft.com/office/officeart/2008/layout/VerticalCircleList"/>
    <dgm:cxn modelId="{4B39AC87-CF18-6A44-9F78-B0C0235C26A6}" type="presParOf" srcId="{293A11CB-B7FF-5D41-8D8F-D5C2310672D3}" destId="{CF439889-E852-AE47-B302-D2840BDB745F}" srcOrd="2" destOrd="0" presId="urn:microsoft.com/office/officeart/2008/layout/VerticalCircleList"/>
    <dgm:cxn modelId="{409D73A5-5D38-4A4E-8D42-A6034EDE1402}" type="presParOf" srcId="{293A11CB-B7FF-5D41-8D8F-D5C2310672D3}" destId="{120DD279-3EEC-BA48-B4C9-B5CECA2CB7E7}" srcOrd="3" destOrd="0" presId="urn:microsoft.com/office/officeart/2008/layout/VerticalCircleList"/>
    <dgm:cxn modelId="{3FFAD1B1-E433-C245-AAA8-B02491026FDE}" type="presParOf" srcId="{120DD279-3EEC-BA48-B4C9-B5CECA2CB7E7}" destId="{2C7C3DD4-6C40-064B-A1C9-7FB07E4643E5}" srcOrd="0" destOrd="0" presId="urn:microsoft.com/office/officeart/2008/layout/VerticalCircleList"/>
    <dgm:cxn modelId="{FD9370A2-50ED-114E-9F8E-816340B71670}" type="presParOf" srcId="{120DD279-3EEC-BA48-B4C9-B5CECA2CB7E7}" destId="{9F317EE0-27EC-0A48-91AC-6D5152B09AAC}" srcOrd="1" destOrd="0" presId="urn:microsoft.com/office/officeart/2008/layout/VerticalCircleList"/>
    <dgm:cxn modelId="{C4D121A2-957B-E54E-AD0B-EEBE68714383}" type="presParOf" srcId="{120DD279-3EEC-BA48-B4C9-B5CECA2CB7E7}" destId="{C63B65DA-01DE-224C-BE65-24504EA58DB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C1171-7ABA-824F-A1F1-1C4C81A1842F}" type="doc">
      <dgm:prSet loTypeId="urn:microsoft.com/office/officeart/2008/layout/VerticalCircle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A143E2-B00D-5841-B2C1-EBCDC9146E31}">
      <dgm:prSet phldrT="[Text]"/>
      <dgm:spPr/>
      <dgm:t>
        <a:bodyPr/>
        <a:lstStyle/>
        <a:p>
          <a:r>
            <a:rPr lang="ru-RU" dirty="0"/>
            <a:t>Рекомендации</a:t>
          </a:r>
          <a:endParaRPr lang="en-US" dirty="0"/>
        </a:p>
      </dgm:t>
    </dgm:pt>
    <dgm:pt modelId="{297DE984-D382-E545-8B2C-FB6EA61230D0}" type="parTrans" cxnId="{D77B76DF-55D5-1E43-933A-7EF74F18007A}">
      <dgm:prSet/>
      <dgm:spPr/>
      <dgm:t>
        <a:bodyPr/>
        <a:lstStyle/>
        <a:p>
          <a:endParaRPr lang="en-US"/>
        </a:p>
      </dgm:t>
    </dgm:pt>
    <dgm:pt modelId="{06EBAA99-B8DC-EB40-A284-1C22955B1092}" type="sibTrans" cxnId="{D77B76DF-55D5-1E43-933A-7EF74F18007A}">
      <dgm:prSet/>
      <dgm:spPr/>
      <dgm:t>
        <a:bodyPr/>
        <a:lstStyle/>
        <a:p>
          <a:endParaRPr lang="en-US"/>
        </a:p>
      </dgm:t>
    </dgm:pt>
    <dgm:pt modelId="{A2819568-B7DF-5549-9433-820AAC3FAED5}">
      <dgm:prSet phldrT="[Text]"/>
      <dgm:spPr/>
      <dgm:t>
        <a:bodyPr/>
        <a:lstStyle/>
        <a:p>
          <a:r>
            <a:rPr lang="ru-RU" dirty="0"/>
            <a:t>Декриминализовать употребление и хранение всех наркотиков</a:t>
          </a:r>
          <a:endParaRPr lang="en-US" dirty="0"/>
        </a:p>
      </dgm:t>
    </dgm:pt>
    <dgm:pt modelId="{87D3E9DE-8D70-9543-B7C3-12EC54F575BE}" type="parTrans" cxnId="{B134CECE-71CD-5743-99B8-4E80D8923F64}">
      <dgm:prSet/>
      <dgm:spPr/>
      <dgm:t>
        <a:bodyPr/>
        <a:lstStyle/>
        <a:p>
          <a:endParaRPr lang="en-US"/>
        </a:p>
      </dgm:t>
    </dgm:pt>
    <dgm:pt modelId="{4F8C5736-A953-CE4C-B9BF-3595B5458E84}" type="sibTrans" cxnId="{B134CECE-71CD-5743-99B8-4E80D8923F64}">
      <dgm:prSet/>
      <dgm:spPr/>
      <dgm:t>
        <a:bodyPr/>
        <a:lstStyle/>
        <a:p>
          <a:endParaRPr lang="en-US"/>
        </a:p>
      </dgm:t>
    </dgm:pt>
    <dgm:pt modelId="{3521BAC6-14E1-014A-8AE9-6137CB3D7B96}">
      <dgm:prSet/>
      <dgm:spPr/>
      <dgm:t>
        <a:bodyPr/>
        <a:lstStyle/>
        <a:p>
          <a:r>
            <a:rPr lang="ru-RU" dirty="0"/>
            <a:t>Законодательно разграничить наркотики на «тяжелые» и «легкие»</a:t>
          </a:r>
        </a:p>
      </dgm:t>
    </dgm:pt>
    <dgm:pt modelId="{69649261-33EF-A041-8229-7CE4707BA98C}" type="parTrans" cxnId="{A4035B96-87C3-2D46-9EBB-C10F125159B5}">
      <dgm:prSet/>
      <dgm:spPr/>
      <dgm:t>
        <a:bodyPr/>
        <a:lstStyle/>
        <a:p>
          <a:endParaRPr lang="en-US"/>
        </a:p>
      </dgm:t>
    </dgm:pt>
    <dgm:pt modelId="{0B0D914C-F8FE-EF40-BD1F-DD8AE452D653}" type="sibTrans" cxnId="{A4035B96-87C3-2D46-9EBB-C10F125159B5}">
      <dgm:prSet/>
      <dgm:spPr/>
      <dgm:t>
        <a:bodyPr/>
        <a:lstStyle/>
        <a:p>
          <a:endParaRPr lang="en-US"/>
        </a:p>
      </dgm:t>
    </dgm:pt>
    <dgm:pt modelId="{6DC60847-BF8A-7F47-B4BB-E47DDA73F70E}">
      <dgm:prSet/>
      <dgm:spPr/>
      <dgm:t>
        <a:bodyPr/>
        <a:lstStyle/>
        <a:p>
          <a:r>
            <a:rPr lang="ru-RU" dirty="0" err="1"/>
            <a:t>Приоритезировать</a:t>
          </a:r>
          <a:r>
            <a:rPr lang="ru-RU" dirty="0"/>
            <a:t> профилактику, снижение вреда, программы лечения и социальную </a:t>
          </a:r>
          <a:r>
            <a:rPr lang="ru-RU" dirty="0" err="1"/>
            <a:t>реинтеграцию</a:t>
          </a:r>
          <a:r>
            <a:rPr lang="ru-RU" dirty="0"/>
            <a:t> для наркозависимых </a:t>
          </a:r>
        </a:p>
      </dgm:t>
    </dgm:pt>
    <dgm:pt modelId="{1B0FE4CC-FC2E-4B46-96B6-9A670DCAE2B2}" type="parTrans" cxnId="{7FC1F4D7-94FF-C64E-A241-6B215469D049}">
      <dgm:prSet/>
      <dgm:spPr/>
      <dgm:t>
        <a:bodyPr/>
        <a:lstStyle/>
        <a:p>
          <a:endParaRPr lang="en-US"/>
        </a:p>
      </dgm:t>
    </dgm:pt>
    <dgm:pt modelId="{DA4D1367-C5B0-2F4B-9430-CE16F06CDC13}" type="sibTrans" cxnId="{7FC1F4D7-94FF-C64E-A241-6B215469D049}">
      <dgm:prSet/>
      <dgm:spPr/>
      <dgm:t>
        <a:bodyPr/>
        <a:lstStyle/>
        <a:p>
          <a:endParaRPr lang="en-US"/>
        </a:p>
      </dgm:t>
    </dgm:pt>
    <dgm:pt modelId="{B553FDAD-82FB-CE4B-AC67-D27811308C0B}" type="pres">
      <dgm:prSet presAssocID="{BE8C1171-7ABA-824F-A1F1-1C4C81A1842F}" presName="Name0" presStyleCnt="0">
        <dgm:presLayoutVars>
          <dgm:dir/>
        </dgm:presLayoutVars>
      </dgm:prSet>
      <dgm:spPr/>
    </dgm:pt>
    <dgm:pt modelId="{845B147A-6CEB-F843-89EE-E44ED8445AAB}" type="pres">
      <dgm:prSet presAssocID="{CCA143E2-B00D-5841-B2C1-EBCDC9146E31}" presName="withChildren" presStyleCnt="0"/>
      <dgm:spPr/>
    </dgm:pt>
    <dgm:pt modelId="{B0769E6C-6D27-D045-92F5-B62E3ADAB1F8}" type="pres">
      <dgm:prSet presAssocID="{CCA143E2-B00D-5841-B2C1-EBCDC9146E31}" presName="bigCircle" presStyleLbl="vennNode1" presStyleIdx="0" presStyleCnt="4"/>
      <dgm:spPr/>
    </dgm:pt>
    <dgm:pt modelId="{C8389CE0-5FE1-7E43-8FBF-389B1113A01B}" type="pres">
      <dgm:prSet presAssocID="{CCA143E2-B00D-5841-B2C1-EBCDC9146E31}" presName="medCircle" presStyleLbl="vennNode1" presStyleIdx="1" presStyleCnt="4"/>
      <dgm:spPr/>
    </dgm:pt>
    <dgm:pt modelId="{CC86FD18-C210-AA43-98DB-914585B19CF8}" type="pres">
      <dgm:prSet presAssocID="{CCA143E2-B00D-5841-B2C1-EBCDC9146E31}" presName="txLvl1" presStyleLbl="revTx" presStyleIdx="0" presStyleCnt="4"/>
      <dgm:spPr/>
    </dgm:pt>
    <dgm:pt modelId="{5B930D97-D6CC-8640-9292-6C6C17EDF12F}" type="pres">
      <dgm:prSet presAssocID="{CCA143E2-B00D-5841-B2C1-EBCDC9146E31}" presName="lin" presStyleCnt="0"/>
      <dgm:spPr/>
    </dgm:pt>
    <dgm:pt modelId="{02DDA3C2-0D9B-E841-8B45-CA67F431820A}" type="pres">
      <dgm:prSet presAssocID="{A2819568-B7DF-5549-9433-820AAC3FAED5}" presName="txLvl2" presStyleLbl="revTx" presStyleIdx="1" presStyleCnt="4"/>
      <dgm:spPr/>
    </dgm:pt>
    <dgm:pt modelId="{B85AB283-56F2-B24E-9A6B-17527C3860B8}" type="pres">
      <dgm:prSet presAssocID="{4F8C5736-A953-CE4C-B9BF-3595B5458E84}" presName="smCircle" presStyleLbl="vennNode1" presStyleIdx="2" presStyleCnt="4"/>
      <dgm:spPr/>
    </dgm:pt>
    <dgm:pt modelId="{9679E442-438A-1841-A4E3-077B5ED78D77}" type="pres">
      <dgm:prSet presAssocID="{3521BAC6-14E1-014A-8AE9-6137CB3D7B96}" presName="txLvl2" presStyleLbl="revTx" presStyleIdx="2" presStyleCnt="4"/>
      <dgm:spPr/>
    </dgm:pt>
    <dgm:pt modelId="{D3A18AD0-85A0-2C41-85E0-21ECD3005E9F}" type="pres">
      <dgm:prSet presAssocID="{0B0D914C-F8FE-EF40-BD1F-DD8AE452D653}" presName="smCircle" presStyleLbl="vennNode1" presStyleIdx="3" presStyleCnt="4"/>
      <dgm:spPr/>
    </dgm:pt>
    <dgm:pt modelId="{2953F1C6-9052-384A-BF58-BB6F93E79B91}" type="pres">
      <dgm:prSet presAssocID="{6DC60847-BF8A-7F47-B4BB-E47DDA73F70E}" presName="txLvl2" presStyleLbl="revTx" presStyleIdx="3" presStyleCnt="4"/>
      <dgm:spPr/>
    </dgm:pt>
  </dgm:ptLst>
  <dgm:cxnLst>
    <dgm:cxn modelId="{D2082661-6DE3-BF42-BC3D-1FDBC85E6795}" type="presOf" srcId="{A2819568-B7DF-5549-9433-820AAC3FAED5}" destId="{02DDA3C2-0D9B-E841-8B45-CA67F431820A}" srcOrd="0" destOrd="0" presId="urn:microsoft.com/office/officeart/2008/layout/VerticalCircleList"/>
    <dgm:cxn modelId="{4D1C0A6E-01F2-7F41-A3BE-ABAC0CBB2863}" type="presOf" srcId="{3521BAC6-14E1-014A-8AE9-6137CB3D7B96}" destId="{9679E442-438A-1841-A4E3-077B5ED78D77}" srcOrd="0" destOrd="0" presId="urn:microsoft.com/office/officeart/2008/layout/VerticalCircleList"/>
    <dgm:cxn modelId="{CC0CC06E-1781-CD42-8482-BE99253913F5}" type="presOf" srcId="{CCA143E2-B00D-5841-B2C1-EBCDC9146E31}" destId="{CC86FD18-C210-AA43-98DB-914585B19CF8}" srcOrd="0" destOrd="0" presId="urn:microsoft.com/office/officeart/2008/layout/VerticalCircleList"/>
    <dgm:cxn modelId="{BBF3B890-76AB-BD45-A1C8-9654C1EFC658}" type="presOf" srcId="{6DC60847-BF8A-7F47-B4BB-E47DDA73F70E}" destId="{2953F1C6-9052-384A-BF58-BB6F93E79B91}" srcOrd="0" destOrd="0" presId="urn:microsoft.com/office/officeart/2008/layout/VerticalCircleList"/>
    <dgm:cxn modelId="{A4035B96-87C3-2D46-9EBB-C10F125159B5}" srcId="{CCA143E2-B00D-5841-B2C1-EBCDC9146E31}" destId="{3521BAC6-14E1-014A-8AE9-6137CB3D7B96}" srcOrd="1" destOrd="0" parTransId="{69649261-33EF-A041-8229-7CE4707BA98C}" sibTransId="{0B0D914C-F8FE-EF40-BD1F-DD8AE452D653}"/>
    <dgm:cxn modelId="{B134CECE-71CD-5743-99B8-4E80D8923F64}" srcId="{CCA143E2-B00D-5841-B2C1-EBCDC9146E31}" destId="{A2819568-B7DF-5549-9433-820AAC3FAED5}" srcOrd="0" destOrd="0" parTransId="{87D3E9DE-8D70-9543-B7C3-12EC54F575BE}" sibTransId="{4F8C5736-A953-CE4C-B9BF-3595B5458E84}"/>
    <dgm:cxn modelId="{1E518BD7-97F3-3A49-B351-79E42157C8A6}" type="presOf" srcId="{BE8C1171-7ABA-824F-A1F1-1C4C81A1842F}" destId="{B553FDAD-82FB-CE4B-AC67-D27811308C0B}" srcOrd="0" destOrd="0" presId="urn:microsoft.com/office/officeart/2008/layout/VerticalCircleList"/>
    <dgm:cxn modelId="{7FC1F4D7-94FF-C64E-A241-6B215469D049}" srcId="{CCA143E2-B00D-5841-B2C1-EBCDC9146E31}" destId="{6DC60847-BF8A-7F47-B4BB-E47DDA73F70E}" srcOrd="2" destOrd="0" parTransId="{1B0FE4CC-FC2E-4B46-96B6-9A670DCAE2B2}" sibTransId="{DA4D1367-C5B0-2F4B-9430-CE16F06CDC13}"/>
    <dgm:cxn modelId="{D77B76DF-55D5-1E43-933A-7EF74F18007A}" srcId="{BE8C1171-7ABA-824F-A1F1-1C4C81A1842F}" destId="{CCA143E2-B00D-5841-B2C1-EBCDC9146E31}" srcOrd="0" destOrd="0" parTransId="{297DE984-D382-E545-8B2C-FB6EA61230D0}" sibTransId="{06EBAA99-B8DC-EB40-A284-1C22955B1092}"/>
    <dgm:cxn modelId="{8A17FF4F-C2B0-6B41-A4FE-2860BED2C0DF}" type="presParOf" srcId="{B553FDAD-82FB-CE4B-AC67-D27811308C0B}" destId="{845B147A-6CEB-F843-89EE-E44ED8445AAB}" srcOrd="0" destOrd="0" presId="urn:microsoft.com/office/officeart/2008/layout/VerticalCircleList"/>
    <dgm:cxn modelId="{ECCF7F80-A4EF-E94C-B4EA-B9FD60D334D8}" type="presParOf" srcId="{845B147A-6CEB-F843-89EE-E44ED8445AAB}" destId="{B0769E6C-6D27-D045-92F5-B62E3ADAB1F8}" srcOrd="0" destOrd="0" presId="urn:microsoft.com/office/officeart/2008/layout/VerticalCircleList"/>
    <dgm:cxn modelId="{D3E8B77F-956E-8348-A716-52BED913917D}" type="presParOf" srcId="{845B147A-6CEB-F843-89EE-E44ED8445AAB}" destId="{C8389CE0-5FE1-7E43-8FBF-389B1113A01B}" srcOrd="1" destOrd="0" presId="urn:microsoft.com/office/officeart/2008/layout/VerticalCircleList"/>
    <dgm:cxn modelId="{D9A0A161-B016-DD43-BC35-0C4D623AA1BC}" type="presParOf" srcId="{845B147A-6CEB-F843-89EE-E44ED8445AAB}" destId="{CC86FD18-C210-AA43-98DB-914585B19CF8}" srcOrd="2" destOrd="0" presId="urn:microsoft.com/office/officeart/2008/layout/VerticalCircleList"/>
    <dgm:cxn modelId="{44223AC0-7506-D949-A36D-A0FEB64E8C4E}" type="presParOf" srcId="{845B147A-6CEB-F843-89EE-E44ED8445AAB}" destId="{5B930D97-D6CC-8640-9292-6C6C17EDF12F}" srcOrd="3" destOrd="0" presId="urn:microsoft.com/office/officeart/2008/layout/VerticalCircleList"/>
    <dgm:cxn modelId="{9450991A-EE9C-F540-ADE3-9C715A9ACC6B}" type="presParOf" srcId="{5B930D97-D6CC-8640-9292-6C6C17EDF12F}" destId="{02DDA3C2-0D9B-E841-8B45-CA67F431820A}" srcOrd="0" destOrd="0" presId="urn:microsoft.com/office/officeart/2008/layout/VerticalCircleList"/>
    <dgm:cxn modelId="{49F9EB10-ACC3-A449-8D4C-033DF699FB1E}" type="presParOf" srcId="{5B930D97-D6CC-8640-9292-6C6C17EDF12F}" destId="{B85AB283-56F2-B24E-9A6B-17527C3860B8}" srcOrd="1" destOrd="0" presId="urn:microsoft.com/office/officeart/2008/layout/VerticalCircleList"/>
    <dgm:cxn modelId="{D01CF772-6047-D942-BDDF-9D36CAE66443}" type="presParOf" srcId="{5B930D97-D6CC-8640-9292-6C6C17EDF12F}" destId="{9679E442-438A-1841-A4E3-077B5ED78D77}" srcOrd="2" destOrd="0" presId="urn:microsoft.com/office/officeart/2008/layout/VerticalCircleList"/>
    <dgm:cxn modelId="{6BC9F757-A2F5-0B41-AD1A-B4444C11E921}" type="presParOf" srcId="{5B930D97-D6CC-8640-9292-6C6C17EDF12F}" destId="{D3A18AD0-85A0-2C41-85E0-21ECD3005E9F}" srcOrd="3" destOrd="0" presId="urn:microsoft.com/office/officeart/2008/layout/VerticalCircleList"/>
    <dgm:cxn modelId="{C283DD51-98C5-054F-B8F1-E553F4445B21}" type="presParOf" srcId="{5B930D97-D6CC-8640-9292-6C6C17EDF12F}" destId="{2953F1C6-9052-384A-BF58-BB6F93E79B91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63409-D3FF-3C49-BD07-CB0CD70E7463}">
      <dsp:nvSpPr>
        <dsp:cNvPr id="0" name=""/>
        <dsp:cNvSpPr/>
      </dsp:nvSpPr>
      <dsp:spPr>
        <a:xfrm>
          <a:off x="2498328" y="2286"/>
          <a:ext cx="2846391" cy="28463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EDFF0C-CF28-8D42-B1BB-D812E030EAC2}">
      <dsp:nvSpPr>
        <dsp:cNvPr id="0" name=""/>
        <dsp:cNvSpPr/>
      </dsp:nvSpPr>
      <dsp:spPr>
        <a:xfrm>
          <a:off x="2632975" y="121835"/>
          <a:ext cx="512350" cy="512350"/>
        </a:xfrm>
        <a:prstGeom prst="ellipse">
          <a:avLst/>
        </a:prstGeom>
        <a:solidFill>
          <a:schemeClr val="accent5">
            <a:alpha val="50000"/>
            <a:hueOff val="230440"/>
            <a:satOff val="-4499"/>
            <a:lumOff val="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3A9849-D060-5147-866D-896CCCE8242B}">
      <dsp:nvSpPr>
        <dsp:cNvPr id="0" name=""/>
        <dsp:cNvSpPr/>
      </dsp:nvSpPr>
      <dsp:spPr>
        <a:xfrm>
          <a:off x="2889151" y="121835"/>
          <a:ext cx="2740520" cy="51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Причины употребления</a:t>
          </a:r>
          <a:endParaRPr lang="en-US" sz="1700" kern="1200" dirty="0"/>
        </a:p>
      </dsp:txBody>
      <dsp:txXfrm>
        <a:off x="2889151" y="121835"/>
        <a:ext cx="2740520" cy="512350"/>
      </dsp:txXfrm>
    </dsp:sp>
    <dsp:sp modelId="{2207514C-21E4-7C42-879E-8CAB86F92D43}">
      <dsp:nvSpPr>
        <dsp:cNvPr id="0" name=""/>
        <dsp:cNvSpPr/>
      </dsp:nvSpPr>
      <dsp:spPr>
        <a:xfrm>
          <a:off x="2889151" y="634185"/>
          <a:ext cx="2740520" cy="73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Личные проблемы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Социальные проблемы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Досуг и удовольствие</a:t>
          </a:r>
        </a:p>
      </dsp:txBody>
      <dsp:txXfrm>
        <a:off x="2889151" y="634185"/>
        <a:ext cx="2740520" cy="730080"/>
      </dsp:txXfrm>
    </dsp:sp>
    <dsp:sp modelId="{1F6A400C-BD69-E341-8E66-03B6903A9A06}">
      <dsp:nvSpPr>
        <dsp:cNvPr id="0" name=""/>
        <dsp:cNvSpPr/>
      </dsp:nvSpPr>
      <dsp:spPr>
        <a:xfrm>
          <a:off x="2498328" y="2569988"/>
          <a:ext cx="2846391" cy="2846391"/>
        </a:xfrm>
        <a:prstGeom prst="ellipse">
          <a:avLst/>
        </a:prstGeom>
        <a:solidFill>
          <a:schemeClr val="accent5">
            <a:alpha val="50000"/>
            <a:hueOff val="460881"/>
            <a:satOff val="-8998"/>
            <a:lumOff val="1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CF4A05-F4D5-E549-896E-9BD50D683EA0}">
      <dsp:nvSpPr>
        <dsp:cNvPr id="0" name=""/>
        <dsp:cNvSpPr/>
      </dsp:nvSpPr>
      <dsp:spPr>
        <a:xfrm>
          <a:off x="2632975" y="2689537"/>
          <a:ext cx="512350" cy="512350"/>
        </a:xfrm>
        <a:prstGeom prst="ellipse">
          <a:avLst/>
        </a:prstGeom>
        <a:solidFill>
          <a:schemeClr val="accent5">
            <a:alpha val="50000"/>
            <a:hueOff val="691321"/>
            <a:satOff val="-13497"/>
            <a:lumOff val="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439889-E852-AE47-B302-D2840BDB745F}">
      <dsp:nvSpPr>
        <dsp:cNvPr id="0" name=""/>
        <dsp:cNvSpPr/>
      </dsp:nvSpPr>
      <dsp:spPr>
        <a:xfrm>
          <a:off x="2889151" y="2689537"/>
          <a:ext cx="2740520" cy="51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Репрессивная политика</a:t>
          </a:r>
          <a:endParaRPr lang="en-US" sz="1700" kern="1200" dirty="0"/>
        </a:p>
      </dsp:txBody>
      <dsp:txXfrm>
        <a:off x="2889151" y="2689537"/>
        <a:ext cx="2740520" cy="512350"/>
      </dsp:txXfrm>
    </dsp:sp>
    <dsp:sp modelId="{2C7C3DD4-6C40-064B-A1C9-7FB07E4643E5}">
      <dsp:nvSpPr>
        <dsp:cNvPr id="0" name=""/>
        <dsp:cNvSpPr/>
      </dsp:nvSpPr>
      <dsp:spPr>
        <a:xfrm>
          <a:off x="2889151" y="3201887"/>
          <a:ext cx="2740520" cy="21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Нерациональна</a:t>
          </a:r>
        </a:p>
      </dsp:txBody>
      <dsp:txXfrm>
        <a:off x="2889151" y="3201887"/>
        <a:ext cx="2740520" cy="216742"/>
      </dsp:txXfrm>
    </dsp:sp>
    <dsp:sp modelId="{9F317EE0-27EC-0A48-91AC-6D5152B09AAC}">
      <dsp:nvSpPr>
        <dsp:cNvPr id="0" name=""/>
        <dsp:cNvSpPr/>
      </dsp:nvSpPr>
      <dsp:spPr>
        <a:xfrm>
          <a:off x="2889151" y="3418630"/>
          <a:ext cx="65520" cy="65520"/>
        </a:xfrm>
        <a:prstGeom prst="ellipse">
          <a:avLst/>
        </a:prstGeom>
        <a:solidFill>
          <a:schemeClr val="accent5">
            <a:alpha val="50000"/>
            <a:hueOff val="921761"/>
            <a:satOff val="-17996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3B65DA-01DE-224C-BE65-24504EA58DB7}">
      <dsp:nvSpPr>
        <dsp:cNvPr id="0" name=""/>
        <dsp:cNvSpPr/>
      </dsp:nvSpPr>
      <dsp:spPr>
        <a:xfrm>
          <a:off x="2889151" y="3484150"/>
          <a:ext cx="2740520" cy="114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Наказания за наркотики нарушают принцип пропорциональности, так как в основном употребление вредит самому потребителю, а не окружающим</a:t>
          </a:r>
          <a:endParaRPr lang="en-US" sz="1300" kern="1200" dirty="0"/>
        </a:p>
      </dsp:txBody>
      <dsp:txXfrm>
        <a:off x="2889151" y="3484150"/>
        <a:ext cx="2740520" cy="1140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9E6C-6D27-D045-92F5-B62E3ADAB1F8}">
      <dsp:nvSpPr>
        <dsp:cNvPr id="0" name=""/>
        <dsp:cNvSpPr/>
      </dsp:nvSpPr>
      <dsp:spPr>
        <a:xfrm>
          <a:off x="1083468" y="30"/>
          <a:ext cx="5418605" cy="541860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389CE0-5FE1-7E43-8FBF-389B1113A01B}">
      <dsp:nvSpPr>
        <dsp:cNvPr id="0" name=""/>
        <dsp:cNvSpPr/>
      </dsp:nvSpPr>
      <dsp:spPr>
        <a:xfrm>
          <a:off x="1339794" y="227612"/>
          <a:ext cx="975349" cy="975349"/>
        </a:xfrm>
        <a:prstGeom prst="ellipse">
          <a:avLst/>
        </a:prstGeom>
        <a:solidFill>
          <a:schemeClr val="accent4">
            <a:alpha val="50000"/>
            <a:hueOff val="-792402"/>
            <a:satOff val="14520"/>
            <a:lumOff val="18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86FD18-C210-AA43-98DB-914585B19CF8}">
      <dsp:nvSpPr>
        <dsp:cNvPr id="0" name=""/>
        <dsp:cNvSpPr/>
      </dsp:nvSpPr>
      <dsp:spPr>
        <a:xfrm>
          <a:off x="1827468" y="227612"/>
          <a:ext cx="5217062" cy="97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Рекомендации</a:t>
          </a:r>
          <a:endParaRPr lang="en-US" sz="2800" kern="1200" dirty="0"/>
        </a:p>
      </dsp:txBody>
      <dsp:txXfrm>
        <a:off x="1827468" y="227612"/>
        <a:ext cx="5217062" cy="975349"/>
      </dsp:txXfrm>
    </dsp:sp>
    <dsp:sp modelId="{02DDA3C2-0D9B-E841-8B45-CA67F431820A}">
      <dsp:nvSpPr>
        <dsp:cNvPr id="0" name=""/>
        <dsp:cNvSpPr/>
      </dsp:nvSpPr>
      <dsp:spPr>
        <a:xfrm>
          <a:off x="1827468" y="1202961"/>
          <a:ext cx="5217062" cy="69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Декриминализовать употребление и хранение всех наркотиков</a:t>
          </a:r>
          <a:endParaRPr lang="en-US" sz="2200" kern="1200" dirty="0"/>
        </a:p>
      </dsp:txBody>
      <dsp:txXfrm>
        <a:off x="1827468" y="1202961"/>
        <a:ext cx="5217062" cy="698259"/>
      </dsp:txXfrm>
    </dsp:sp>
    <dsp:sp modelId="{B85AB283-56F2-B24E-9A6B-17527C3860B8}">
      <dsp:nvSpPr>
        <dsp:cNvPr id="0" name=""/>
        <dsp:cNvSpPr/>
      </dsp:nvSpPr>
      <dsp:spPr>
        <a:xfrm>
          <a:off x="1827468" y="1901220"/>
          <a:ext cx="114586" cy="114586"/>
        </a:xfrm>
        <a:prstGeom prst="ellipse">
          <a:avLst/>
        </a:prstGeom>
        <a:solidFill>
          <a:schemeClr val="accent4">
            <a:alpha val="50000"/>
            <a:hueOff val="-1584803"/>
            <a:satOff val="29040"/>
            <a:lumOff val="36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79E442-438A-1841-A4E3-077B5ED78D77}">
      <dsp:nvSpPr>
        <dsp:cNvPr id="0" name=""/>
        <dsp:cNvSpPr/>
      </dsp:nvSpPr>
      <dsp:spPr>
        <a:xfrm>
          <a:off x="1827468" y="2015806"/>
          <a:ext cx="5217062" cy="69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Законодательно разграничить наркотики на «тяжелые» и «легкие»</a:t>
          </a:r>
        </a:p>
      </dsp:txBody>
      <dsp:txXfrm>
        <a:off x="1827468" y="2015806"/>
        <a:ext cx="5217062" cy="698259"/>
      </dsp:txXfrm>
    </dsp:sp>
    <dsp:sp modelId="{D3A18AD0-85A0-2C41-85E0-21ECD3005E9F}">
      <dsp:nvSpPr>
        <dsp:cNvPr id="0" name=""/>
        <dsp:cNvSpPr/>
      </dsp:nvSpPr>
      <dsp:spPr>
        <a:xfrm>
          <a:off x="1827468" y="2714066"/>
          <a:ext cx="114586" cy="114586"/>
        </a:xfrm>
        <a:prstGeom prst="ellipse">
          <a:avLst/>
        </a:prstGeom>
        <a:solidFill>
          <a:schemeClr val="accent4">
            <a:alpha val="50000"/>
            <a:hueOff val="-2377205"/>
            <a:satOff val="43560"/>
            <a:lumOff val="5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53F1C6-9052-384A-BF58-BB6F93E79B91}">
      <dsp:nvSpPr>
        <dsp:cNvPr id="0" name=""/>
        <dsp:cNvSpPr/>
      </dsp:nvSpPr>
      <dsp:spPr>
        <a:xfrm>
          <a:off x="1827468" y="2828652"/>
          <a:ext cx="5217062" cy="167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Приоритезировать</a:t>
          </a:r>
          <a:r>
            <a:rPr lang="ru-RU" sz="2200" kern="1200" dirty="0"/>
            <a:t> профилактику, снижение вреда, программы лечения и социальную </a:t>
          </a:r>
          <a:r>
            <a:rPr lang="ru-RU" sz="2200" kern="1200" dirty="0" err="1"/>
            <a:t>реинтеграцию</a:t>
          </a:r>
          <a:r>
            <a:rPr lang="ru-RU" sz="2200" kern="1200" dirty="0"/>
            <a:t> для наркозависимых </a:t>
          </a:r>
        </a:p>
      </dsp:txBody>
      <dsp:txXfrm>
        <a:off x="1827468" y="2828652"/>
        <a:ext cx="5217062" cy="1675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3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0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02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3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7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7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9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3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A21720-57BC-0349-AAA4-ECC94AE803E5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00" y="5817319"/>
            <a:ext cx="1785600" cy="7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Альтернатива криминализации. Португальская модель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Даша </a:t>
            </a:r>
            <a:r>
              <a:rPr lang="ru-RU" dirty="0" err="1"/>
              <a:t>матюшина</a:t>
            </a:r>
            <a:r>
              <a:rPr lang="ru-RU" dirty="0"/>
              <a:t>-очерет</a:t>
            </a:r>
          </a:p>
          <a:p>
            <a:r>
              <a:rPr lang="ru-RU" dirty="0"/>
              <a:t>Евразийская ассоциация снижения вреда</a:t>
            </a:r>
          </a:p>
        </p:txBody>
      </p:sp>
    </p:spTree>
    <p:extLst>
      <p:ext uri="{BB962C8B-B14F-4D97-AF65-F5344CB8AC3E}">
        <p14:creationId xmlns:p14="http://schemas.microsoft.com/office/powerpoint/2010/main" val="20400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681D-0DA7-BC41-A999-A4E6829D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Комиссия по переубеждению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8B7F-1DC8-0045-B9ED-46F30446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каждой из 18 провинций</a:t>
            </a:r>
          </a:p>
          <a:p>
            <a:r>
              <a:rPr lang="ru-RU" dirty="0"/>
              <a:t>Назначаются Минздравом и Минюстом</a:t>
            </a:r>
          </a:p>
          <a:p>
            <a:r>
              <a:rPr lang="ru-RU" dirty="0"/>
              <a:t>Юрист, медицинский работник, социальный работник</a:t>
            </a:r>
          </a:p>
          <a:p>
            <a:r>
              <a:rPr lang="en-US" dirty="0"/>
              <a:t>+ </a:t>
            </a:r>
            <a:r>
              <a:rPr lang="ru-RU" dirty="0"/>
              <a:t>команда социологов, психологов и соцработников</a:t>
            </a:r>
          </a:p>
          <a:p>
            <a:r>
              <a:rPr lang="ru-RU" dirty="0"/>
              <a:t>Во время комиссии:</a:t>
            </a:r>
          </a:p>
          <a:p>
            <a:pPr lvl="1"/>
            <a:r>
              <a:rPr lang="ru-RU" dirty="0"/>
              <a:t>Анализируются причины употребления, история употребления, признаки зависимости, семейная история</a:t>
            </a:r>
          </a:p>
          <a:p>
            <a:pPr lvl="1"/>
            <a:r>
              <a:rPr lang="ru-RU" dirty="0"/>
              <a:t>Обсуждается вред от наркотиков</a:t>
            </a:r>
          </a:p>
          <a:p>
            <a:pPr lvl="1"/>
            <a:r>
              <a:rPr lang="ru-RU" dirty="0"/>
              <a:t>При необходимости рассказывают о вариантах лечения</a:t>
            </a:r>
            <a:r>
              <a:rPr lang="en-US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00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13D2-2FFA-1144-8632-3EF80F73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данных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0CFE-D03D-8B49-A771-2D6813D4F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Центральный регистр потребителей наркотиков: регион, употребляемые наркотики, причины употребления</a:t>
            </a:r>
          </a:p>
          <a:p>
            <a:r>
              <a:rPr lang="ru-RU" dirty="0"/>
              <a:t>Используется для анализа рынка наркотиков и адаптировать программы помощи</a:t>
            </a:r>
          </a:p>
          <a:p>
            <a:r>
              <a:rPr lang="ru-RU" dirty="0"/>
              <a:t>Доступ только у </a:t>
            </a:r>
            <a:r>
              <a:rPr lang="en-US" dirty="0"/>
              <a:t>IDT</a:t>
            </a:r>
            <a:endParaRPr lang="ru-RU" dirty="0"/>
          </a:p>
          <a:p>
            <a:r>
              <a:rPr lang="ru-RU" dirty="0"/>
              <a:t>Суды могу получить доступ, но на практике это не происходит</a:t>
            </a:r>
          </a:p>
          <a:p>
            <a:r>
              <a:rPr lang="ru-RU" dirty="0"/>
              <a:t>Если младше 18 лет, комиссия может не посылать информацию родителям по просьбе клиента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C724-5D3A-B048-B7A4-4E77DC73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6740-88CF-3444-8A70-546897825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Институт по наркотикам и наркотической зависимости</a:t>
            </a:r>
          </a:p>
          <a:p>
            <a:r>
              <a:rPr lang="en-US" dirty="0"/>
              <a:t>69 </a:t>
            </a:r>
            <a:r>
              <a:rPr lang="ru-RU" dirty="0"/>
              <a:t>проектов по всей стране</a:t>
            </a:r>
          </a:p>
          <a:p>
            <a:r>
              <a:rPr lang="ru-RU" dirty="0"/>
              <a:t>30 команд уличных социальных работников</a:t>
            </a:r>
          </a:p>
          <a:p>
            <a:r>
              <a:rPr lang="ru-RU" dirty="0"/>
              <a:t>Бюджет: 75 млн евро (2010)</a:t>
            </a:r>
          </a:p>
          <a:p>
            <a:r>
              <a:rPr lang="ru-RU" dirty="0"/>
              <a:t>Лечение зависимости (40.000 в 2010):</a:t>
            </a:r>
          </a:p>
          <a:p>
            <a:pPr lvl="1"/>
            <a:r>
              <a:rPr lang="ru-RU" dirty="0"/>
              <a:t>Опиоидная заместительная терапия (7.643 в 2009)</a:t>
            </a:r>
          </a:p>
          <a:p>
            <a:r>
              <a:rPr lang="ru-RU" dirty="0"/>
              <a:t>Социальные общежития для бездомных потребителей</a:t>
            </a:r>
          </a:p>
          <a:p>
            <a:r>
              <a:rPr lang="en-US" dirty="0"/>
              <a:t>TAIPAS</a:t>
            </a:r>
            <a:r>
              <a:rPr lang="ru-RU" dirty="0"/>
              <a:t> (Лиссабон):</a:t>
            </a:r>
          </a:p>
          <a:p>
            <a:pPr lvl="1"/>
            <a:r>
              <a:rPr lang="ru-RU" dirty="0"/>
              <a:t>Консультации</a:t>
            </a:r>
          </a:p>
          <a:p>
            <a:pPr lvl="1"/>
            <a:r>
              <a:rPr lang="ru-RU" dirty="0"/>
              <a:t>ОЗТ</a:t>
            </a:r>
          </a:p>
          <a:p>
            <a:pPr lvl="1"/>
            <a:r>
              <a:rPr lang="ru-RU" dirty="0" err="1"/>
              <a:t>Детокс</a:t>
            </a:r>
            <a:r>
              <a:rPr lang="ru-RU" dirty="0"/>
              <a:t> + 2 </a:t>
            </a:r>
            <a:r>
              <a:rPr lang="ru-RU" dirty="0" err="1"/>
              <a:t>недеи</a:t>
            </a:r>
            <a:r>
              <a:rPr lang="ru-RU" dirty="0"/>
              <a:t> пребывания</a:t>
            </a:r>
          </a:p>
          <a:p>
            <a:pPr lvl="1"/>
            <a:r>
              <a:rPr lang="ru-RU" dirty="0"/>
              <a:t>Психотерапия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61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57B7-9274-6844-9616-454649B2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F5B0-B1AA-ED49-99CB-9139FA8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Стабилизация уровня потребления наркотиков (и снижение в некоторых категориях)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7FBAC-FDB2-B04B-8491-B4B6345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313518"/>
            <a:ext cx="7545414" cy="2210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B6F74-1FCF-AB44-B8C9-17F3316A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5581301"/>
            <a:ext cx="7545414" cy="667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D39A0-CD5A-E048-BF18-ACF6B868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8" y="452718"/>
            <a:ext cx="2503945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66D5-8005-2841-B60A-4114275B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41AC4-F6AC-4345-BC67-CFF71FE2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Снижение темпов роста ВИЧ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F37BC-DEC4-B846-9448-F1A6A9DD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870200"/>
            <a:ext cx="10604500" cy="299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8AA66-8293-874E-9630-6D7ADF6C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908" y="452718"/>
            <a:ext cx="2503945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1DEF-72E9-8C42-9C92-1C4E9B71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440A-FCD9-7446-B8E0-E060CC17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Правовой анализ</a:t>
            </a:r>
          </a:p>
          <a:p>
            <a:r>
              <a:rPr lang="ru-RU" dirty="0"/>
              <a:t>Конкурса на внедрение пилота</a:t>
            </a:r>
          </a:p>
          <a:p>
            <a:r>
              <a:rPr lang="ru-RU" dirty="0"/>
              <a:t>Разработка процедур</a:t>
            </a:r>
          </a:p>
          <a:p>
            <a:r>
              <a:rPr lang="ru-RU" dirty="0"/>
              <a:t>Обучение</a:t>
            </a:r>
          </a:p>
          <a:p>
            <a:r>
              <a:rPr lang="ru-RU" dirty="0"/>
              <a:t>Мониторинг</a:t>
            </a:r>
          </a:p>
          <a:p>
            <a:r>
              <a:rPr lang="ru-RU" dirty="0"/>
              <a:t>Оценка</a:t>
            </a:r>
          </a:p>
          <a:p>
            <a:r>
              <a:rPr lang="ru-RU" dirty="0"/>
              <a:t>Экономический анализ</a:t>
            </a:r>
          </a:p>
          <a:p>
            <a:r>
              <a:rPr lang="ru-RU" dirty="0"/>
              <a:t>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125711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7B29-5FA6-8D41-805C-11096460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Правовой анализ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0BD8-3AD9-5A47-A5E8-16AF33652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Законодательство стран пост-советского пространства позволяет не применять уголовные санкции, если правонарушитель «сотрудничает»</a:t>
            </a:r>
          </a:p>
          <a:p>
            <a:r>
              <a:rPr lang="ru-RU" dirty="0"/>
              <a:t>Готовность начать лечение – это сотрудничество</a:t>
            </a:r>
          </a:p>
          <a:p>
            <a:r>
              <a:rPr lang="ru-RU" dirty="0"/>
              <a:t>На этапе пилота: проанализировать существующие возможности для « альтернатив»</a:t>
            </a:r>
          </a:p>
          <a:p>
            <a:r>
              <a:rPr lang="ru-RU" dirty="0"/>
              <a:t>После проведения пилота: предложить законодательные изменения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9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1055-CA3E-3D44-919A-647D9A0A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 на внедрение пилота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CE99-EE02-174F-AA71-4723B0394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Разработка технического задания для конкурса на внедрение пилота</a:t>
            </a:r>
          </a:p>
          <a:p>
            <a:r>
              <a:rPr lang="ru-RU" dirty="0"/>
              <a:t>НКО или госучреждение?</a:t>
            </a:r>
          </a:p>
          <a:p>
            <a:pPr marL="457200" lvl="1" indent="0">
              <a:buNone/>
            </a:pPr>
            <a:r>
              <a:rPr lang="en-US" dirty="0"/>
              <a:t>[</a:t>
            </a:r>
            <a:r>
              <a:rPr lang="ru-RU" i="1" dirty="0"/>
              <a:t>Эстония</a:t>
            </a:r>
            <a:r>
              <a:rPr lang="en-US" i="1" dirty="0"/>
              <a:t>]</a:t>
            </a:r>
            <a:endParaRPr lang="ru-RU" i="1" dirty="0"/>
          </a:p>
          <a:p>
            <a:pPr lvl="1"/>
            <a:r>
              <a:rPr lang="ru-RU" dirty="0"/>
              <a:t>НКО – была «слабая» заявка</a:t>
            </a:r>
          </a:p>
          <a:p>
            <a:pPr lvl="1"/>
            <a:r>
              <a:rPr lang="ru-RU" dirty="0"/>
              <a:t>Институт развития здоровья</a:t>
            </a:r>
          </a:p>
          <a:p>
            <a:pPr lvl="1"/>
            <a:r>
              <a:rPr lang="ru-RU" dirty="0" err="1"/>
              <a:t>Субгрант</a:t>
            </a:r>
            <a:r>
              <a:rPr lang="ru-RU" dirty="0"/>
              <a:t> ЛУНЭСТ</a:t>
            </a:r>
          </a:p>
          <a:p>
            <a:pPr marL="400050"/>
            <a:r>
              <a:rPr lang="ru-RU" dirty="0"/>
              <a:t>Налаживание партнерства между НКО, полицией и здравоохранением – и на уровне принятия решений, и «на земле»</a:t>
            </a:r>
          </a:p>
        </p:txBody>
      </p:sp>
    </p:spTree>
    <p:extLst>
      <p:ext uri="{BB962C8B-B14F-4D97-AF65-F5344CB8AC3E}">
        <p14:creationId xmlns:p14="http://schemas.microsoft.com/office/powerpoint/2010/main" val="184438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BE06-5415-344D-A0C9-E1141FCD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процедур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F616C-4F33-7442-9B2F-244662C5A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Цели программы</a:t>
            </a:r>
          </a:p>
          <a:p>
            <a:r>
              <a:rPr lang="ru-RU" dirty="0"/>
              <a:t>Критерии «клиента» или «групп клиентов»</a:t>
            </a:r>
          </a:p>
          <a:p>
            <a:r>
              <a:rPr lang="ru-RU" dirty="0"/>
              <a:t>Формы учета и отчетности</a:t>
            </a:r>
          </a:p>
          <a:p>
            <a:r>
              <a:rPr lang="ru-RU" dirty="0"/>
              <a:t>Протокол ведения клиентов</a:t>
            </a:r>
          </a:p>
          <a:p>
            <a:r>
              <a:rPr lang="ru-RU" dirty="0"/>
              <a:t>Участвующие учреждения (и их ответственность)</a:t>
            </a:r>
          </a:p>
          <a:p>
            <a:r>
              <a:rPr lang="ru-RU" dirty="0"/>
              <a:t>Коммуникация и координация</a:t>
            </a:r>
          </a:p>
          <a:p>
            <a:r>
              <a:rPr lang="ru-RU" dirty="0"/>
              <a:t>Кейс-менеджмент</a:t>
            </a:r>
          </a:p>
          <a:p>
            <a:r>
              <a:rPr lang="ru-RU" dirty="0"/>
              <a:t>Преодоление барьеров  к доступу к лечению</a:t>
            </a:r>
          </a:p>
        </p:txBody>
      </p:sp>
    </p:spTree>
    <p:extLst>
      <p:ext uri="{BB962C8B-B14F-4D97-AF65-F5344CB8AC3E}">
        <p14:creationId xmlns:p14="http://schemas.microsoft.com/office/powerpoint/2010/main" val="262983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4135-A04F-7A4C-8E4B-E51CA57E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C08F-5CA0-FB44-87CB-567F0F03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Общий тренинг для всех участников проекта</a:t>
            </a:r>
          </a:p>
          <a:p>
            <a:endParaRPr lang="ru-RU" dirty="0"/>
          </a:p>
          <a:p>
            <a:r>
              <a:rPr lang="ru-RU" dirty="0"/>
              <a:t>Тренинг по кейс-менеджменту</a:t>
            </a:r>
          </a:p>
          <a:p>
            <a:pPr lvl="1"/>
            <a:r>
              <a:rPr lang="ru-RU" dirty="0"/>
              <a:t>Клиент-центрированный подход</a:t>
            </a:r>
          </a:p>
          <a:p>
            <a:pPr lvl="1"/>
            <a:r>
              <a:rPr lang="ru-RU" dirty="0"/>
              <a:t>Разработка плана сопровождения</a:t>
            </a:r>
          </a:p>
          <a:p>
            <a:pPr lvl="1"/>
            <a:r>
              <a:rPr lang="ru-RU" dirty="0" err="1"/>
              <a:t>Супервизия</a:t>
            </a:r>
            <a:endParaRPr lang="ru-RU" dirty="0"/>
          </a:p>
          <a:p>
            <a:pPr lvl="1"/>
            <a:r>
              <a:rPr lang="ru-RU" dirty="0"/>
              <a:t>Профессиональная этика</a:t>
            </a:r>
          </a:p>
        </p:txBody>
      </p:sp>
    </p:spTree>
    <p:extLst>
      <p:ext uri="{BB962C8B-B14F-4D97-AF65-F5344CB8AC3E}">
        <p14:creationId xmlns:p14="http://schemas.microsoft.com/office/powerpoint/2010/main" val="257484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033A8-FFB3-7D4E-ACCF-104CB6573B58}"/>
              </a:ext>
            </a:extLst>
          </p:cNvPr>
          <p:cNvSpPr txBox="1">
            <a:spLocks/>
          </p:cNvSpPr>
          <p:nvPr/>
        </p:nvSpPr>
        <p:spPr>
          <a:xfrm>
            <a:off x="1331844" y="10300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О чем пойдет речь сегодня: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607B18-9D6E-3347-A760-1B16A069EB80}"/>
              </a:ext>
            </a:extLst>
          </p:cNvPr>
          <p:cNvSpPr txBox="1">
            <a:spLocks/>
          </p:cNvSpPr>
          <p:nvPr/>
        </p:nvSpPr>
        <p:spPr>
          <a:xfrm>
            <a:off x="1331844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Основные международные тенденции</a:t>
            </a:r>
          </a:p>
          <a:p>
            <a:r>
              <a:rPr lang="ru-RU" dirty="0"/>
              <a:t>Португальская модель</a:t>
            </a:r>
          </a:p>
          <a:p>
            <a:r>
              <a:rPr lang="ru-RU" dirty="0"/>
              <a:t>Этапы внедрения</a:t>
            </a:r>
          </a:p>
        </p:txBody>
      </p:sp>
    </p:spTree>
    <p:extLst>
      <p:ext uri="{BB962C8B-B14F-4D97-AF65-F5344CB8AC3E}">
        <p14:creationId xmlns:p14="http://schemas.microsoft.com/office/powerpoint/2010/main" val="46475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50D8-2E37-7441-A1F1-77363A2E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0DE7-52E2-EE48-A3B8-FF7D8C3A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55700"/>
            <a:ext cx="8946541" cy="5702300"/>
          </a:xfrm>
        </p:spPr>
        <p:txBody>
          <a:bodyPr/>
          <a:lstStyle/>
          <a:p>
            <a:r>
              <a:rPr lang="ru-RU" dirty="0"/>
              <a:t>Мониторинг:</a:t>
            </a:r>
          </a:p>
          <a:p>
            <a:pPr lvl="1"/>
            <a:r>
              <a:rPr lang="ru-RU" dirty="0"/>
              <a:t>Количество клиентов</a:t>
            </a:r>
          </a:p>
          <a:p>
            <a:pPr lvl="1"/>
            <a:r>
              <a:rPr lang="ru-RU" dirty="0"/>
              <a:t>Количество оказанных услуг:</a:t>
            </a:r>
          </a:p>
          <a:p>
            <a:pPr lvl="2"/>
            <a:r>
              <a:rPr lang="ru-RU" dirty="0"/>
              <a:t>Направление в программы снижения вреда</a:t>
            </a:r>
          </a:p>
          <a:p>
            <a:pPr lvl="2"/>
            <a:r>
              <a:rPr lang="ru-RU" dirty="0"/>
              <a:t>Опиоидная заместительная терапия</a:t>
            </a:r>
          </a:p>
          <a:p>
            <a:pPr lvl="2"/>
            <a:r>
              <a:rPr lang="ru-RU" dirty="0"/>
              <a:t>Другие виды наркологического лечения</a:t>
            </a:r>
          </a:p>
          <a:p>
            <a:pPr lvl="2"/>
            <a:r>
              <a:rPr lang="ru-RU" dirty="0"/>
              <a:t>Тестирование на ВИЧ/гепатиты</a:t>
            </a:r>
          </a:p>
          <a:p>
            <a:pPr lvl="2"/>
            <a:r>
              <a:rPr lang="ru-RU" dirty="0"/>
              <a:t>Лечение ВИЧ, гепатитов, ТБ</a:t>
            </a:r>
          </a:p>
          <a:p>
            <a:pPr lvl="2"/>
            <a:r>
              <a:rPr lang="ru-RU" dirty="0"/>
              <a:t>Поиск жилья</a:t>
            </a:r>
          </a:p>
          <a:p>
            <a:pPr lvl="2"/>
            <a:r>
              <a:rPr lang="ru-RU" dirty="0"/>
              <a:t>Трудоустройство</a:t>
            </a:r>
          </a:p>
          <a:p>
            <a:pPr lvl="2"/>
            <a:r>
              <a:rPr lang="ru-RU" dirty="0"/>
              <a:t>…</a:t>
            </a:r>
          </a:p>
          <a:p>
            <a:pPr lvl="1"/>
            <a:r>
              <a:rPr lang="ru-RU" dirty="0"/>
              <a:t>Количество координационных встреч</a:t>
            </a:r>
          </a:p>
          <a:p>
            <a:pPr lvl="1"/>
            <a:r>
              <a:rPr lang="ru-RU" dirty="0"/>
              <a:t>Количество возбужденных дел среди клиентов, штрафов и т.д. 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1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8FF8-E836-1748-8531-69DA2642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1365-80AB-F548-87DE-1537D950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Рецидивизм</a:t>
            </a:r>
          </a:p>
          <a:p>
            <a:r>
              <a:rPr lang="ru-RU" dirty="0"/>
              <a:t>Показатели заболеваемости и смертности</a:t>
            </a:r>
          </a:p>
          <a:p>
            <a:r>
              <a:rPr lang="ru-RU" dirty="0"/>
              <a:t>Показатели социальной интеграции</a:t>
            </a:r>
          </a:p>
          <a:p>
            <a:pPr lvl="1"/>
            <a:r>
              <a:rPr lang="ru-RU" dirty="0"/>
              <a:t>Жилье</a:t>
            </a:r>
          </a:p>
          <a:p>
            <a:pPr lvl="1"/>
            <a:r>
              <a:rPr lang="ru-RU" dirty="0"/>
              <a:t>Трудоустройство</a:t>
            </a:r>
          </a:p>
          <a:p>
            <a:pPr lvl="1"/>
            <a:r>
              <a:rPr lang="ru-RU" dirty="0"/>
              <a:t>Восстановление семейных связей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Затраты</a:t>
            </a:r>
          </a:p>
          <a:p>
            <a:pPr lvl="1"/>
            <a:r>
              <a:rPr lang="ru-RU" dirty="0"/>
              <a:t>Прямые (реализация программы)</a:t>
            </a:r>
          </a:p>
          <a:p>
            <a:pPr lvl="1"/>
            <a:r>
              <a:rPr lang="ru-RU" dirty="0"/>
              <a:t>Косвенные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9710D3-E9CB-A241-9985-61BBC33BF5FB}"/>
              </a:ext>
            </a:extLst>
          </p:cNvPr>
          <p:cNvSpPr/>
          <p:nvPr/>
        </p:nvSpPr>
        <p:spPr>
          <a:xfrm>
            <a:off x="7831374" y="2582758"/>
            <a:ext cx="2676502" cy="1350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ECC2A-B9BF-6843-856F-11E87B6FA0AE}"/>
              </a:ext>
            </a:extLst>
          </p:cNvPr>
          <p:cNvSpPr txBox="1"/>
          <p:nvPr/>
        </p:nvSpPr>
        <p:spPr>
          <a:xfrm>
            <a:off x="8013700" y="3073400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Группа сравнения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400555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9218-882D-3F4C-9575-AFD110E7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Экономический анализ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DBE5-5544-F349-8E95-DDFCF11F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Источники финансирования при полномасштабном ведении</a:t>
            </a:r>
          </a:p>
          <a:p>
            <a:r>
              <a:rPr lang="ru-RU" dirty="0"/>
              <a:t>Дополнительная нагрузка на бюджет</a:t>
            </a:r>
          </a:p>
          <a:p>
            <a:r>
              <a:rPr lang="ru-RU" dirty="0"/>
              <a:t>Экономия средств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551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CC38-D4B9-F54F-8C65-4ABAC9BD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рекомендаций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1623-D294-4143-A2DE-C222E30A4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Кто?</a:t>
            </a:r>
          </a:p>
          <a:p>
            <a:r>
              <a:rPr lang="ru-RU" dirty="0"/>
              <a:t>Кому?</a:t>
            </a:r>
          </a:p>
          <a:p>
            <a:endParaRPr lang="ru-RU" dirty="0"/>
          </a:p>
          <a:p>
            <a:r>
              <a:rPr lang="ru-RU" dirty="0"/>
              <a:t>Правовые</a:t>
            </a:r>
          </a:p>
          <a:p>
            <a:r>
              <a:rPr lang="ru-RU" dirty="0"/>
              <a:t>Бюджетные</a:t>
            </a:r>
          </a:p>
          <a:p>
            <a:r>
              <a:rPr lang="ru-RU" dirty="0"/>
              <a:t>Методические</a:t>
            </a:r>
          </a:p>
        </p:txBody>
      </p:sp>
    </p:spTree>
    <p:extLst>
      <p:ext uri="{BB962C8B-B14F-4D97-AF65-F5344CB8AC3E}">
        <p14:creationId xmlns:p14="http://schemas.microsoft.com/office/powerpoint/2010/main" val="126841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EE37-DEF3-9A4A-880C-04F24A2B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совета министров ЕС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7C24-4F19-7A47-9AE6-6E489DEC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</a:t>
            </a:r>
            <a:r>
              <a:rPr lang="ru-RU" dirty="0"/>
              <a:t>марта 2018</a:t>
            </a:r>
          </a:p>
          <a:p>
            <a:r>
              <a:rPr lang="ru-RU" dirty="0"/>
              <a:t>Заключительные рекомендации по альтернативам наказаниям за преступления, которые совершают люди, употребляющие наркотики</a:t>
            </a:r>
          </a:p>
          <a:p>
            <a:r>
              <a:rPr lang="ru-RU" dirty="0"/>
              <a:t>Определение альтернатив: (2) …</a:t>
            </a:r>
            <a:r>
              <a:rPr lang="ru-RU" i="1" dirty="0" err="1"/>
              <a:t>as</a:t>
            </a:r>
            <a:r>
              <a:rPr lang="ru-RU" i="1" dirty="0"/>
              <a:t> </a:t>
            </a:r>
            <a:r>
              <a:rPr lang="ru-RU" i="1" dirty="0" err="1"/>
              <a:t>education</a:t>
            </a:r>
            <a:r>
              <a:rPr lang="ru-RU" i="1" dirty="0"/>
              <a:t>, (</a:t>
            </a:r>
            <a:r>
              <a:rPr lang="ru-RU" i="1" dirty="0" err="1"/>
              <a:t>suspension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sentence</a:t>
            </a:r>
            <a:r>
              <a:rPr lang="ru-RU" i="1" dirty="0"/>
              <a:t> </a:t>
            </a:r>
            <a:r>
              <a:rPr lang="ru-RU" i="1" dirty="0" err="1"/>
              <a:t>with</a:t>
            </a:r>
            <a:r>
              <a:rPr lang="ru-RU" i="1" dirty="0"/>
              <a:t>) </a:t>
            </a:r>
            <a:r>
              <a:rPr lang="ru-RU" i="1" dirty="0" err="1"/>
              <a:t>treatment</a:t>
            </a:r>
            <a:r>
              <a:rPr lang="ru-RU" i="1" dirty="0"/>
              <a:t>, </a:t>
            </a:r>
            <a:r>
              <a:rPr lang="ru-RU" i="1" dirty="0" err="1"/>
              <a:t>suspension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investigation</a:t>
            </a:r>
            <a:r>
              <a:rPr lang="ru-RU" i="1" dirty="0"/>
              <a:t> </a:t>
            </a:r>
            <a:r>
              <a:rPr lang="ru-RU" i="1" dirty="0" err="1"/>
              <a:t>or</a:t>
            </a:r>
            <a:r>
              <a:rPr lang="ru-RU" i="1" dirty="0"/>
              <a:t> </a:t>
            </a:r>
            <a:r>
              <a:rPr lang="ru-RU" i="1" dirty="0" err="1"/>
              <a:t>prosecution</a:t>
            </a:r>
            <a:r>
              <a:rPr lang="ru-RU" i="1" dirty="0"/>
              <a:t>, </a:t>
            </a:r>
            <a:r>
              <a:rPr lang="ru-RU" i="1" dirty="0" err="1"/>
              <a:t>rehabilitation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recovery</a:t>
            </a:r>
            <a:r>
              <a:rPr lang="ru-RU" i="1" dirty="0"/>
              <a:t>, </a:t>
            </a:r>
            <a:r>
              <a:rPr lang="ru-RU" i="1" dirty="0" err="1"/>
              <a:t>aftercare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social</a:t>
            </a:r>
            <a:r>
              <a:rPr lang="ru-RU" i="1" dirty="0"/>
              <a:t> </a:t>
            </a:r>
            <a:r>
              <a:rPr lang="ru-RU" i="1" dirty="0" err="1"/>
              <a:t>reintegration</a:t>
            </a:r>
            <a:r>
              <a:rPr lang="ru-RU" dirty="0"/>
              <a:t> </a:t>
            </a:r>
          </a:p>
          <a:p>
            <a:r>
              <a:rPr lang="ru-RU" dirty="0"/>
              <a:t>Не только хранение наркотиков, но и кражи и другие связанные с наркотиками преступления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91118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A9CD-AF75-F745-97EC-DFF58321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Кыргызстан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DC96-1214-F949-9202-144197DF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Штраф за хранение до 1г героина или 3г гашиша : 250 евро (18 минимальных зарплат или 4 прожиточных минимума)</a:t>
            </a:r>
          </a:p>
          <a:p>
            <a:r>
              <a:rPr lang="ru-RU" dirty="0"/>
              <a:t>Хранение без цели сбыта – 500 евро</a:t>
            </a:r>
          </a:p>
          <a:p>
            <a:r>
              <a:rPr lang="ru-RU" dirty="0"/>
              <a:t>Новый кодекс: штрафы за хранение в малых размера 650 евро, в крупных – 3250 евро</a:t>
            </a:r>
          </a:p>
          <a:p>
            <a:r>
              <a:rPr lang="ru-RU" dirty="0"/>
              <a:t>Новый кодекс: отмена судимости, внедрение института пробации, реабилитация</a:t>
            </a:r>
          </a:p>
          <a:p>
            <a:r>
              <a:rPr lang="ru-RU" dirty="0"/>
              <a:t>Реабилитация платная</a:t>
            </a:r>
          </a:p>
        </p:txBody>
      </p:sp>
    </p:spTree>
    <p:extLst>
      <p:ext uri="{BB962C8B-B14F-4D97-AF65-F5344CB8AC3E}">
        <p14:creationId xmlns:p14="http://schemas.microsoft.com/office/powerpoint/2010/main" val="250002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378B-9589-604D-8D2F-509CA9A3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Португалия: контекст реформы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99EB-8D4D-1641-B236-F712384B2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Консервативная политика</a:t>
            </a:r>
          </a:p>
          <a:p>
            <a:r>
              <a:rPr lang="ru-RU" dirty="0"/>
              <a:t>Католические ценности</a:t>
            </a:r>
          </a:p>
          <a:p>
            <a:r>
              <a:rPr lang="ru-RU" dirty="0"/>
              <a:t>Недавнее становление демократии (падение режима Антонио </a:t>
            </a:r>
            <a:r>
              <a:rPr lang="ru-RU" dirty="0" err="1"/>
              <a:t>Салазара</a:t>
            </a:r>
            <a:r>
              <a:rPr lang="ru-RU" dirty="0"/>
              <a:t> в 1974 году)</a:t>
            </a:r>
          </a:p>
          <a:p>
            <a:r>
              <a:rPr lang="ru-RU" dirty="0"/>
              <a:t>Резкий рост потребления наркотиков в конце 70х</a:t>
            </a:r>
          </a:p>
          <a:p>
            <a:r>
              <a:rPr lang="ru-RU" dirty="0"/>
              <a:t>Население </a:t>
            </a:r>
            <a:r>
              <a:rPr lang="ru-RU" dirty="0" err="1"/>
              <a:t>приоритезировало</a:t>
            </a:r>
            <a:r>
              <a:rPr lang="ru-RU" dirty="0"/>
              <a:t> наркотики как важнейшую социальную проблему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1"/>
                </a:solidFill>
              </a:rPr>
              <a:t>Исследование 2001</a:t>
            </a:r>
            <a:r>
              <a:rPr lang="ru-RU" dirty="0"/>
              <a:t>: в Португалии оказалось самая низкая низкая распространенность употребление в Европе, но 0.</a:t>
            </a:r>
            <a:r>
              <a:rPr lang="en-US" dirty="0"/>
              <a:t>7%</a:t>
            </a:r>
            <a:r>
              <a:rPr lang="ru-RU" dirty="0"/>
              <a:t> употребляли героин хотя бы раз в жизни (самое высокое в Европе – Англия, </a:t>
            </a:r>
            <a:r>
              <a:rPr lang="en-US" dirty="0"/>
              <a:t>1 %</a:t>
            </a:r>
            <a:r>
              <a:rPr lang="en-US" dirty="0">
                <a:sym typeface="Wingdings" pitchFamily="2" charset="2"/>
              </a:rPr>
              <a:t>).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29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F7F6-3864-9B45-A8FE-595CD261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2" y="38803"/>
            <a:ext cx="9404723" cy="1400530"/>
          </a:xfrm>
        </p:spPr>
        <p:txBody>
          <a:bodyPr/>
          <a:lstStyle/>
          <a:p>
            <a:r>
              <a:rPr lang="ru-RU" dirty="0"/>
              <a:t>1998: создание экспертной комиссии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C5A724-F4D5-AE4C-818C-5446EC26E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886408"/>
              </p:ext>
            </p:extLst>
          </p:nvPr>
        </p:nvGraphicFramePr>
        <p:xfrm>
          <a:off x="-10033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F180A1-E4C3-5640-9D10-BE4B46C5B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241920"/>
              </p:ext>
            </p:extLst>
          </p:nvPr>
        </p:nvGraphicFramePr>
        <p:xfrm>
          <a:off x="4064000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45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2400" dirty="0"/>
              <a:t>«</a:t>
            </a:r>
            <a:r>
              <a:rPr lang="ru-RU" sz="2400" i="1" dirty="0"/>
              <a:t>Декриминализация произошла не потому, что употребление наркотиков было признано малозначительной проблемой, а потому что был достигнут консенсус, что это очень важная проблема и что криминализация наркотиков ее усугубляет</a:t>
            </a:r>
            <a:r>
              <a:rPr lang="ru-RU" sz="2400" dirty="0"/>
              <a:t>»</a:t>
            </a:r>
          </a:p>
          <a:p>
            <a:endParaRPr lang="ru-RU" dirty="0"/>
          </a:p>
          <a:p>
            <a:pPr lvl="1"/>
            <a:r>
              <a:rPr lang="ru-RU" sz="2400" dirty="0"/>
              <a:t>Комиссия по национальной стратегии по наркотикам, 1998</a:t>
            </a:r>
          </a:p>
          <a:p>
            <a:pPr marL="457200" lvl="1" indent="0">
              <a:buNone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9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BD19-75DC-0244-A08C-E660FDFA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«Для личного использования» - это сколько?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B1A94C-59ED-7449-BC72-CB7A633D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10-дневный запас</a:t>
            </a:r>
          </a:p>
          <a:p>
            <a:endParaRPr lang="ru-RU" dirty="0"/>
          </a:p>
          <a:p>
            <a:r>
              <a:rPr lang="ru-RU" dirty="0"/>
              <a:t>25 г марихуаны</a:t>
            </a:r>
          </a:p>
          <a:p>
            <a:r>
              <a:rPr lang="ru-RU" dirty="0"/>
              <a:t>5 г гашиша</a:t>
            </a:r>
          </a:p>
          <a:p>
            <a:r>
              <a:rPr lang="ru-RU" dirty="0"/>
              <a:t>2 г кокаина</a:t>
            </a:r>
          </a:p>
          <a:p>
            <a:r>
              <a:rPr lang="ru-RU" dirty="0"/>
              <a:t>1 героина</a:t>
            </a:r>
          </a:p>
          <a:p>
            <a:endParaRPr lang="ru-RU" dirty="0"/>
          </a:p>
          <a:p>
            <a:r>
              <a:rPr lang="ru-RU" dirty="0"/>
              <a:t>Только  для личного использования</a:t>
            </a:r>
          </a:p>
          <a:p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41F8C-664A-6849-825C-47F54A0AB3D0}"/>
              </a:ext>
            </a:extLst>
          </p:cNvPr>
          <p:cNvSpPr/>
          <p:nvPr/>
        </p:nvSpPr>
        <p:spPr>
          <a:xfrm>
            <a:off x="5348472" y="249753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/>
              <a:t>Эстония</a:t>
            </a:r>
            <a:endParaRPr lang="en-US" sz="1400" i="1" dirty="0"/>
          </a:p>
          <a:p>
            <a:pPr algn="ctr"/>
            <a:endParaRPr lang="ru-RU" sz="1400" dirty="0"/>
          </a:p>
          <a:p>
            <a:r>
              <a:rPr lang="ru-RU" sz="1400" dirty="0"/>
              <a:t>«Достаточное для интоксикации 10 человек»</a:t>
            </a:r>
          </a:p>
          <a:p>
            <a:r>
              <a:rPr lang="ru-RU" sz="1400" dirty="0"/>
              <a:t>Проблема диспропорционального эффекта для потребителей </a:t>
            </a:r>
            <a:r>
              <a:rPr lang="ru-RU" sz="1400" dirty="0" err="1"/>
              <a:t>фентанила</a:t>
            </a:r>
            <a:endParaRPr lang="ru-RU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841AE4-0C75-224F-86B8-E1F959D4E446}"/>
              </a:ext>
            </a:extLst>
          </p:cNvPr>
          <p:cNvSpPr/>
          <p:nvPr/>
        </p:nvSpPr>
        <p:spPr>
          <a:xfrm>
            <a:off x="4791880" y="2297859"/>
            <a:ext cx="6533322" cy="1770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E54E-906A-4B40-8AFF-D4FF6940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схема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F358-59DB-0F4B-872E-3FC540F8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 задержании полиция:</a:t>
            </a:r>
          </a:p>
          <a:p>
            <a:pPr lvl="1"/>
            <a:r>
              <a:rPr lang="ru-RU" dirty="0"/>
              <a:t>Записывает данные</a:t>
            </a:r>
          </a:p>
          <a:p>
            <a:pPr lvl="1"/>
            <a:r>
              <a:rPr lang="ru-RU" dirty="0"/>
              <a:t>Конфискует наркотики</a:t>
            </a:r>
          </a:p>
          <a:p>
            <a:pPr lvl="1"/>
            <a:r>
              <a:rPr lang="ru-RU" dirty="0"/>
              <a:t>Отпускает с условием, что человек посетить комиссию по переубеждению</a:t>
            </a:r>
          </a:p>
          <a:p>
            <a:pPr lvl="1"/>
            <a:r>
              <a:rPr lang="ru-RU" dirty="0"/>
              <a:t>Может доставить в полицейский участок для проверки личности, но не заводят дело</a:t>
            </a:r>
          </a:p>
          <a:p>
            <a:r>
              <a:rPr lang="ru-RU" dirty="0"/>
              <a:t>Если человек не явился на комиссию, то могут быть применены административные санкции:</a:t>
            </a:r>
          </a:p>
          <a:p>
            <a:pPr lvl="1"/>
            <a:r>
              <a:rPr lang="ru-RU" dirty="0"/>
              <a:t>Штраф</a:t>
            </a:r>
          </a:p>
          <a:p>
            <a:pPr lvl="1"/>
            <a:r>
              <a:rPr lang="ru-RU" dirty="0"/>
              <a:t>Лишение водительских прав/права на ношение оружия</a:t>
            </a:r>
          </a:p>
          <a:p>
            <a:pPr lvl="1"/>
            <a:r>
              <a:rPr lang="ru-RU" dirty="0"/>
              <a:t>Общественные работы</a:t>
            </a:r>
          </a:p>
          <a:p>
            <a:pPr lvl="1"/>
            <a:r>
              <a:rPr lang="ru-RU" dirty="0"/>
              <a:t>Запрет появляться в определенных местах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71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2370</TotalTime>
  <Words>867</Words>
  <Application>Microsoft Macintosh PowerPoint</Application>
  <PresentationFormat>Widescreen</PresentationFormat>
  <Paragraphs>183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</vt:lpstr>
      <vt:lpstr>Wingdings 3</vt:lpstr>
      <vt:lpstr>Ион</vt:lpstr>
      <vt:lpstr>Альтернатива криминализации. Португальская модель</vt:lpstr>
      <vt:lpstr>PowerPoint Presentation</vt:lpstr>
      <vt:lpstr>Рекомендации совета министров ЕС</vt:lpstr>
      <vt:lpstr>Кыргызстан</vt:lpstr>
      <vt:lpstr>Португалия: контекст реформы</vt:lpstr>
      <vt:lpstr>1998: создание экспертной комиссии</vt:lpstr>
      <vt:lpstr>PowerPoint Presentation</vt:lpstr>
      <vt:lpstr>«Для личного использования» - это сколько?</vt:lpstr>
      <vt:lpstr>Основная схема</vt:lpstr>
      <vt:lpstr>Комиссия по переубеждению</vt:lpstr>
      <vt:lpstr>Защита данных</vt:lpstr>
      <vt:lpstr>IDT</vt:lpstr>
      <vt:lpstr>Результаты</vt:lpstr>
      <vt:lpstr>Результаты</vt:lpstr>
      <vt:lpstr>Этапы</vt:lpstr>
      <vt:lpstr>Правовой анализ</vt:lpstr>
      <vt:lpstr>Конкурс на внедрение пилота</vt:lpstr>
      <vt:lpstr>Разработка процедур</vt:lpstr>
      <vt:lpstr>Обучение</vt:lpstr>
      <vt:lpstr>Мониторинг</vt:lpstr>
      <vt:lpstr>Оценка</vt:lpstr>
      <vt:lpstr>Экономический анализ</vt:lpstr>
      <vt:lpstr>Разработка рекомендаций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Dasha Matyushina</cp:lastModifiedBy>
  <cp:revision>119</cp:revision>
  <dcterms:created xsi:type="dcterms:W3CDTF">2018-02-02T11:53:26Z</dcterms:created>
  <dcterms:modified xsi:type="dcterms:W3CDTF">2018-05-17T06:18:51Z</dcterms:modified>
</cp:coreProperties>
</file>